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media/image20.jpg" ContentType="image/jpg"/>
  <Override PartName="/ppt/media/image21.jpg" ContentType="image/jpg"/>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media/image52.jpg" ContentType="image/jpg"/>
  <Override PartName="/ppt/media/image54.jpg" ContentType="image/jpg"/>
  <Override PartName="/ppt/media/image55.jpg" ContentType="image/jpg"/>
  <Override PartName="/ppt/tags/tag17.xml" ContentType="application/vnd.openxmlformats-officedocument.presentationml.tags+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1.xml" ContentType="application/vnd.openxmlformats-officedocument.presentationml.tags+xml"/>
  <Override PartName="/ppt/notesSlides/notesSlide26.xml" ContentType="application/vnd.openxmlformats-officedocument.presentationml.notesSlide+xml"/>
  <Override PartName="/ppt/tags/tag22.xml" ContentType="application/vnd.openxmlformats-officedocument.presentationml.tags+xml"/>
  <Override PartName="/ppt/notesSlides/notesSlide27.xml" ContentType="application/vnd.openxmlformats-officedocument.presentationml.notesSlide+xml"/>
  <Override PartName="/ppt/media/image72.jpg" ContentType="image/jpg"/>
  <Override PartName="/ppt/notesSlides/notesSlide28.xml" ContentType="application/vnd.openxmlformats-officedocument.presentationml.notesSlide+xml"/>
  <Override PartName="/ppt/tags/tag23.xml" ContentType="application/vnd.openxmlformats-officedocument.presentationml.tags+xml"/>
  <Override PartName="/ppt/notesSlides/notesSlide29.xml" ContentType="application/vnd.openxmlformats-officedocument.presentationml.notesSlide+xml"/>
  <Override PartName="/ppt/media/image80.jpg" ContentType="image/jpg"/>
  <Override PartName="/ppt/tags/tag24.xml" ContentType="application/vnd.openxmlformats-officedocument.presentationml.tags+xml"/>
  <Override PartName="/ppt/notesSlides/notesSlide30.xml" ContentType="application/vnd.openxmlformats-officedocument.presentationml.notesSlide+xml"/>
  <Override PartName="/ppt/media/image81.jpg" ContentType="image/jpg"/>
  <Override PartName="/ppt/media/image82.jpg" ContentType="image/jpg"/>
  <Override PartName="/ppt/tags/tag2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6.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27.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8.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29.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3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63"/>
  </p:notesMasterIdLst>
  <p:handoutMasterIdLst>
    <p:handoutMasterId r:id="rId64"/>
  </p:handoutMasterIdLst>
  <p:sldIdLst>
    <p:sldId id="334" r:id="rId2"/>
    <p:sldId id="340" r:id="rId3"/>
    <p:sldId id="338" r:id="rId4"/>
    <p:sldId id="341" r:id="rId5"/>
    <p:sldId id="342" r:id="rId6"/>
    <p:sldId id="343" r:id="rId7"/>
    <p:sldId id="344" r:id="rId8"/>
    <p:sldId id="345" r:id="rId9"/>
    <p:sldId id="348" r:id="rId10"/>
    <p:sldId id="349" r:id="rId11"/>
    <p:sldId id="350" r:id="rId12"/>
    <p:sldId id="351" r:id="rId13"/>
    <p:sldId id="352" r:id="rId14"/>
    <p:sldId id="353" r:id="rId15"/>
    <p:sldId id="354" r:id="rId16"/>
    <p:sldId id="355" r:id="rId17"/>
    <p:sldId id="356" r:id="rId18"/>
    <p:sldId id="357" r:id="rId19"/>
    <p:sldId id="358" r:id="rId20"/>
    <p:sldId id="359" r:id="rId21"/>
    <p:sldId id="360" r:id="rId22"/>
    <p:sldId id="361" r:id="rId23"/>
    <p:sldId id="362" r:id="rId24"/>
    <p:sldId id="363" r:id="rId25"/>
    <p:sldId id="364" r:id="rId26"/>
    <p:sldId id="365" r:id="rId27"/>
    <p:sldId id="366" r:id="rId28"/>
    <p:sldId id="367" r:id="rId29"/>
    <p:sldId id="401" r:id="rId30"/>
    <p:sldId id="368" r:id="rId31"/>
    <p:sldId id="369" r:id="rId32"/>
    <p:sldId id="370" r:id="rId33"/>
    <p:sldId id="371" r:id="rId34"/>
    <p:sldId id="372" r:id="rId35"/>
    <p:sldId id="373" r:id="rId36"/>
    <p:sldId id="374" r:id="rId37"/>
    <p:sldId id="375" r:id="rId38"/>
    <p:sldId id="376" r:id="rId39"/>
    <p:sldId id="377" r:id="rId40"/>
    <p:sldId id="378" r:id="rId41"/>
    <p:sldId id="379" r:id="rId42"/>
    <p:sldId id="380" r:id="rId43"/>
    <p:sldId id="381" r:id="rId44"/>
    <p:sldId id="382" r:id="rId45"/>
    <p:sldId id="383" r:id="rId46"/>
    <p:sldId id="384" r:id="rId47"/>
    <p:sldId id="385" r:id="rId48"/>
    <p:sldId id="386" r:id="rId49"/>
    <p:sldId id="387" r:id="rId50"/>
    <p:sldId id="388" r:id="rId51"/>
    <p:sldId id="390" r:id="rId52"/>
    <p:sldId id="392" r:id="rId53"/>
    <p:sldId id="391" r:id="rId54"/>
    <p:sldId id="393" r:id="rId55"/>
    <p:sldId id="394" r:id="rId56"/>
    <p:sldId id="395" r:id="rId57"/>
    <p:sldId id="396" r:id="rId58"/>
    <p:sldId id="397" r:id="rId59"/>
    <p:sldId id="398" r:id="rId60"/>
    <p:sldId id="399" r:id="rId61"/>
    <p:sldId id="400" r:id="rId62"/>
  </p:sldIdLst>
  <p:sldSz cx="12192000" cy="6858000"/>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an lan" initials="tl" lastIdx="1" clrIdx="0">
    <p:extLst>
      <p:ext uri="{19B8F6BF-5375-455C-9EA6-DF929625EA0E}">
        <p15:presenceInfo xmlns:p15="http://schemas.microsoft.com/office/powerpoint/2012/main" userId="e0ce811aa4a357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1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7" autoAdjust="0"/>
    <p:restoredTop sz="79900" autoAdjust="0"/>
  </p:normalViewPr>
  <p:slideViewPr>
    <p:cSldViewPr>
      <p:cViewPr varScale="1">
        <p:scale>
          <a:sx n="61" d="100"/>
          <a:sy n="61" d="100"/>
        </p:scale>
        <p:origin x="2503" y="48"/>
      </p:cViewPr>
      <p:guideLst>
        <p:guide orient="horz" pos="2880"/>
        <p:guide pos="2880"/>
      </p:guideLst>
    </p:cSldViewPr>
  </p:slideViewPr>
  <p:outlineViewPr>
    <p:cViewPr>
      <p:scale>
        <a:sx n="33" d="100"/>
        <a:sy n="33" d="100"/>
      </p:scale>
      <p:origin x="0" y="-33994"/>
    </p:cViewPr>
  </p:outlineViewPr>
  <p:notesTextViewPr>
    <p:cViewPr>
      <p:scale>
        <a:sx n="100" d="100"/>
        <a:sy n="100" d="100"/>
      </p:scale>
      <p:origin x="0" y="0"/>
    </p:cViewPr>
  </p:notesTextViewPr>
  <p:sorterViewPr>
    <p:cViewPr varScale="1">
      <p:scale>
        <a:sx n="1" d="1"/>
        <a:sy n="1" d="1"/>
      </p:scale>
      <p:origin x="0" y="-22618"/>
    </p:cViewPr>
  </p:sorterViewPr>
  <p:notesViewPr>
    <p:cSldViewPr>
      <p:cViewPr varScale="1">
        <p:scale>
          <a:sx n="87" d="100"/>
          <a:sy n="87" d="100"/>
        </p:scale>
        <p:origin x="39" y="549"/>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A8D234-665F-4CD2-9AF6-6DACD542A22E}" type="doc">
      <dgm:prSet loTypeId="urn:microsoft.com/office/officeart/2008/layout/VerticalCurvedList" loCatId="list" qsTypeId="urn:microsoft.com/office/officeart/2005/8/quickstyle/simple1" qsCatId="simple" csTypeId="urn:microsoft.com/office/officeart/2005/8/colors/accent0_1" csCatId="mainScheme" phldr="1"/>
      <dgm:spPr/>
      <dgm:t>
        <a:bodyPr/>
        <a:lstStyle/>
        <a:p>
          <a:endParaRPr lang="zh-CN" altLang="en-US"/>
        </a:p>
      </dgm:t>
    </dgm:pt>
    <dgm:pt modelId="{7B7B489E-3812-4BF0-AFE0-4FE1E0ED2D69}">
      <dgm:prSet/>
      <dgm:spPr/>
      <dgm:t>
        <a:bodyPr/>
        <a:lstStyle/>
        <a:p>
          <a:pPr algn="l" rtl="0"/>
          <a:r>
            <a:rPr lang="zh-CN" altLang="en-US" dirty="0"/>
            <a:t>贝叶斯决策论</a:t>
          </a:r>
          <a:endParaRPr lang="en-US" altLang="zh-CN" dirty="0"/>
        </a:p>
      </dgm:t>
    </dgm:pt>
    <dgm:pt modelId="{92DA77CE-E88A-4525-AEC1-394A69B4E5E7}" type="parTrans" cxnId="{068D0184-7773-4B0F-BF5D-31A15E4CC313}">
      <dgm:prSet/>
      <dgm:spPr/>
      <dgm:t>
        <a:bodyPr/>
        <a:lstStyle/>
        <a:p>
          <a:pPr algn="l"/>
          <a:endParaRPr lang="zh-CN" altLang="en-US"/>
        </a:p>
      </dgm:t>
    </dgm:pt>
    <dgm:pt modelId="{2DC0BCBC-9E34-4192-BFF6-CB57DE872BA8}" type="sibTrans" cxnId="{068D0184-7773-4B0F-BF5D-31A15E4CC313}">
      <dgm:prSet/>
      <dgm:spPr/>
      <dgm:t>
        <a:bodyPr/>
        <a:lstStyle/>
        <a:p>
          <a:pPr algn="l"/>
          <a:endParaRPr lang="zh-CN" altLang="en-US"/>
        </a:p>
      </dgm:t>
    </dgm:pt>
    <dgm:pt modelId="{D9CC67CA-0791-42B6-85A5-8F0741F6B4B0}">
      <dgm:prSet/>
      <dgm:spPr/>
      <dgm:t>
        <a:bodyPr/>
        <a:lstStyle/>
        <a:p>
          <a:pPr algn="l" rtl="0"/>
          <a:r>
            <a:rPr lang="zh-CN" altLang="en-US" dirty="0"/>
            <a:t>极大似然估计</a:t>
          </a:r>
          <a:endParaRPr lang="en-US" altLang="zh-CN" dirty="0"/>
        </a:p>
      </dgm:t>
    </dgm:pt>
    <dgm:pt modelId="{DA31AC9C-7726-4312-8AD5-BE6A59A8C8D3}" type="parTrans" cxnId="{84649073-8C90-4F66-ABAE-7DC03CCA3F1A}">
      <dgm:prSet/>
      <dgm:spPr/>
      <dgm:t>
        <a:bodyPr/>
        <a:lstStyle/>
        <a:p>
          <a:endParaRPr lang="zh-CN" altLang="en-US"/>
        </a:p>
      </dgm:t>
    </dgm:pt>
    <dgm:pt modelId="{AF3BBC1F-C468-44E8-B6F1-AB06501F0849}" type="sibTrans" cxnId="{84649073-8C90-4F66-ABAE-7DC03CCA3F1A}">
      <dgm:prSet/>
      <dgm:spPr/>
      <dgm:t>
        <a:bodyPr/>
        <a:lstStyle/>
        <a:p>
          <a:endParaRPr lang="zh-CN" altLang="en-US"/>
        </a:p>
      </dgm:t>
    </dgm:pt>
    <dgm:pt modelId="{88FC913D-33F2-4E23-BB92-9B54C81D3EAB}">
      <dgm:prSet/>
      <dgm:spPr/>
      <dgm:t>
        <a:bodyPr/>
        <a:lstStyle/>
        <a:p>
          <a:pPr algn="l" rtl="0"/>
          <a:r>
            <a:rPr lang="zh-CN" altLang="en-US" dirty="0"/>
            <a:t>朴素贝叶斯分类器</a:t>
          </a:r>
          <a:endParaRPr lang="en-US" altLang="zh-CN" dirty="0"/>
        </a:p>
      </dgm:t>
    </dgm:pt>
    <dgm:pt modelId="{D6A859EF-B938-4249-9FB6-EA03238023D3}" type="parTrans" cxnId="{62970650-9416-42A1-BA76-FBA72651FFF9}">
      <dgm:prSet/>
      <dgm:spPr/>
      <dgm:t>
        <a:bodyPr/>
        <a:lstStyle/>
        <a:p>
          <a:endParaRPr lang="zh-CN" altLang="en-US"/>
        </a:p>
      </dgm:t>
    </dgm:pt>
    <dgm:pt modelId="{CA720A75-4C53-4AC3-A28D-67C2739AEC2D}" type="sibTrans" cxnId="{62970650-9416-42A1-BA76-FBA72651FFF9}">
      <dgm:prSet/>
      <dgm:spPr/>
      <dgm:t>
        <a:bodyPr/>
        <a:lstStyle/>
        <a:p>
          <a:endParaRPr lang="zh-CN" altLang="en-US"/>
        </a:p>
      </dgm:t>
    </dgm:pt>
    <dgm:pt modelId="{0836EE38-8246-4CC1-AEBD-3E922BC57272}">
      <dgm:prSet/>
      <dgm:spPr/>
      <dgm:t>
        <a:bodyPr/>
        <a:lstStyle/>
        <a:p>
          <a:pPr algn="l" rtl="0"/>
          <a:r>
            <a:rPr lang="zh-CN" altLang="en-US" dirty="0"/>
            <a:t>半朴素贝叶斯分类器</a:t>
          </a:r>
          <a:endParaRPr lang="en-US" altLang="zh-CN" dirty="0"/>
        </a:p>
      </dgm:t>
    </dgm:pt>
    <dgm:pt modelId="{CD96A703-61D2-47A2-9B73-304CE561E423}" type="parTrans" cxnId="{47B608D5-BE6C-4657-B77B-35469A8FF08A}">
      <dgm:prSet/>
      <dgm:spPr/>
      <dgm:t>
        <a:bodyPr/>
        <a:lstStyle/>
        <a:p>
          <a:endParaRPr lang="zh-CN" altLang="en-US"/>
        </a:p>
      </dgm:t>
    </dgm:pt>
    <dgm:pt modelId="{ACC01D18-4FF1-4157-830D-4D1CCCCB8737}" type="sibTrans" cxnId="{47B608D5-BE6C-4657-B77B-35469A8FF08A}">
      <dgm:prSet/>
      <dgm:spPr/>
      <dgm:t>
        <a:bodyPr/>
        <a:lstStyle/>
        <a:p>
          <a:endParaRPr lang="zh-CN" altLang="en-US"/>
        </a:p>
      </dgm:t>
    </dgm:pt>
    <dgm:pt modelId="{1BA146A7-6A52-4E77-A6E6-A3D40F86D424}">
      <dgm:prSet/>
      <dgm:spPr/>
      <dgm:t>
        <a:bodyPr/>
        <a:lstStyle/>
        <a:p>
          <a:pPr algn="l" rtl="0"/>
          <a:r>
            <a:rPr lang="zh-CN" altLang="en-US" dirty="0"/>
            <a:t>贝叶斯网</a:t>
          </a:r>
          <a:endParaRPr lang="en-US" altLang="zh-CN" dirty="0"/>
        </a:p>
      </dgm:t>
    </dgm:pt>
    <dgm:pt modelId="{F496E61E-92FA-4971-8683-2D3FD3797F91}" type="parTrans" cxnId="{BFB0A057-7DE9-4AB9-AEC5-15E6D9CC9F73}">
      <dgm:prSet/>
      <dgm:spPr/>
      <dgm:t>
        <a:bodyPr/>
        <a:lstStyle/>
        <a:p>
          <a:endParaRPr lang="zh-CN" altLang="en-US"/>
        </a:p>
      </dgm:t>
    </dgm:pt>
    <dgm:pt modelId="{6566A1E1-27BA-4BCD-91CE-DEC78B3E0A07}" type="sibTrans" cxnId="{BFB0A057-7DE9-4AB9-AEC5-15E6D9CC9F73}">
      <dgm:prSet/>
      <dgm:spPr/>
      <dgm:t>
        <a:bodyPr/>
        <a:lstStyle/>
        <a:p>
          <a:endParaRPr lang="zh-CN" altLang="en-US"/>
        </a:p>
      </dgm:t>
    </dgm:pt>
    <dgm:pt modelId="{C09DA1F6-A04F-4843-B175-61219227D7AD}">
      <dgm:prSet/>
      <dgm:spPr/>
      <dgm:t>
        <a:bodyPr/>
        <a:lstStyle/>
        <a:p>
          <a:pPr algn="l"/>
          <a:r>
            <a:rPr lang="en-US" altLang="zh-CN"/>
            <a:t>EM</a:t>
          </a:r>
          <a:r>
            <a:rPr lang="zh-CN" altLang="en-US"/>
            <a:t>算法</a:t>
          </a:r>
          <a:endParaRPr lang="en-US" altLang="zh-CN" dirty="0"/>
        </a:p>
      </dgm:t>
    </dgm:pt>
    <dgm:pt modelId="{FF29F14C-F8A3-CA4B-9311-45282F994E25}" type="parTrans" cxnId="{D8864D47-3F37-0D40-9DF2-02991017EA05}">
      <dgm:prSet/>
      <dgm:spPr/>
    </dgm:pt>
    <dgm:pt modelId="{1A54AB68-FF73-DD4F-A747-018F22CAD663}" type="sibTrans" cxnId="{D8864D47-3F37-0D40-9DF2-02991017EA05}">
      <dgm:prSet/>
      <dgm:spPr/>
    </dgm:pt>
    <dgm:pt modelId="{2668BDC0-407F-4771-A749-E5CAE2807559}" type="pres">
      <dgm:prSet presAssocID="{12A8D234-665F-4CD2-9AF6-6DACD542A22E}" presName="Name0" presStyleCnt="0">
        <dgm:presLayoutVars>
          <dgm:chMax val="7"/>
          <dgm:chPref val="7"/>
          <dgm:dir/>
        </dgm:presLayoutVars>
      </dgm:prSet>
      <dgm:spPr/>
    </dgm:pt>
    <dgm:pt modelId="{D22AA32E-E686-4804-83BF-845475F513EB}" type="pres">
      <dgm:prSet presAssocID="{12A8D234-665F-4CD2-9AF6-6DACD542A22E}" presName="Name1" presStyleCnt="0"/>
      <dgm:spPr/>
    </dgm:pt>
    <dgm:pt modelId="{9B079ABD-A7F9-4EB1-B012-1066A37120D9}" type="pres">
      <dgm:prSet presAssocID="{12A8D234-665F-4CD2-9AF6-6DACD542A22E}" presName="cycle" presStyleCnt="0"/>
      <dgm:spPr/>
    </dgm:pt>
    <dgm:pt modelId="{65E74B9B-7688-4AA5-8F0C-64B3E9DE7FA6}" type="pres">
      <dgm:prSet presAssocID="{12A8D234-665F-4CD2-9AF6-6DACD542A22E}" presName="srcNode" presStyleLbl="node1" presStyleIdx="0" presStyleCnt="6"/>
      <dgm:spPr/>
    </dgm:pt>
    <dgm:pt modelId="{1A42F48B-AF9B-456C-B6CB-823435D08AC6}" type="pres">
      <dgm:prSet presAssocID="{12A8D234-665F-4CD2-9AF6-6DACD542A22E}" presName="conn" presStyleLbl="parChTrans1D2" presStyleIdx="0" presStyleCnt="1"/>
      <dgm:spPr/>
    </dgm:pt>
    <dgm:pt modelId="{A0503EA2-1641-407A-8067-260AFDB2F014}" type="pres">
      <dgm:prSet presAssocID="{12A8D234-665F-4CD2-9AF6-6DACD542A22E}" presName="extraNode" presStyleLbl="node1" presStyleIdx="0" presStyleCnt="6"/>
      <dgm:spPr/>
    </dgm:pt>
    <dgm:pt modelId="{B0F2D53A-427E-4434-A47D-9803FC50B857}" type="pres">
      <dgm:prSet presAssocID="{12A8D234-665F-4CD2-9AF6-6DACD542A22E}" presName="dstNode" presStyleLbl="node1" presStyleIdx="0" presStyleCnt="6"/>
      <dgm:spPr/>
    </dgm:pt>
    <dgm:pt modelId="{93597B56-5CD8-4D6A-BF7E-07E2675BB62D}" type="pres">
      <dgm:prSet presAssocID="{7B7B489E-3812-4BF0-AFE0-4FE1E0ED2D69}" presName="text_1" presStyleLbl="node1" presStyleIdx="0" presStyleCnt="6">
        <dgm:presLayoutVars>
          <dgm:bulletEnabled val="1"/>
        </dgm:presLayoutVars>
      </dgm:prSet>
      <dgm:spPr/>
    </dgm:pt>
    <dgm:pt modelId="{8593A301-A9E4-4857-850B-F09E01AC97F4}" type="pres">
      <dgm:prSet presAssocID="{7B7B489E-3812-4BF0-AFE0-4FE1E0ED2D69}" presName="accent_1" presStyleCnt="0"/>
      <dgm:spPr/>
    </dgm:pt>
    <dgm:pt modelId="{8A9A378D-40D5-4ED8-86C2-70F0452F9D1E}" type="pres">
      <dgm:prSet presAssocID="{7B7B489E-3812-4BF0-AFE0-4FE1E0ED2D69}" presName="accentRepeatNode" presStyleLbl="solidFgAcc1" presStyleIdx="0" presStyleCnt="6"/>
      <dgm:spPr/>
    </dgm:pt>
    <dgm:pt modelId="{7014D73D-6BE6-4F7E-9FFC-0396BCC6EDE1}" type="pres">
      <dgm:prSet presAssocID="{D9CC67CA-0791-42B6-85A5-8F0741F6B4B0}" presName="text_2" presStyleLbl="node1" presStyleIdx="1" presStyleCnt="6">
        <dgm:presLayoutVars>
          <dgm:bulletEnabled val="1"/>
        </dgm:presLayoutVars>
      </dgm:prSet>
      <dgm:spPr/>
    </dgm:pt>
    <dgm:pt modelId="{97EAC4D1-8D0A-45AE-9E81-B336201A99FF}" type="pres">
      <dgm:prSet presAssocID="{D9CC67CA-0791-42B6-85A5-8F0741F6B4B0}" presName="accent_2" presStyleCnt="0"/>
      <dgm:spPr/>
    </dgm:pt>
    <dgm:pt modelId="{E179369A-0E5F-4E26-BAC5-816A62F3B4E1}" type="pres">
      <dgm:prSet presAssocID="{D9CC67CA-0791-42B6-85A5-8F0741F6B4B0}" presName="accentRepeatNode" presStyleLbl="solidFgAcc1" presStyleIdx="1" presStyleCnt="6"/>
      <dgm:spPr/>
    </dgm:pt>
    <dgm:pt modelId="{0683A7AD-42D2-4277-BF8D-4EAFA8275C6B}" type="pres">
      <dgm:prSet presAssocID="{88FC913D-33F2-4E23-BB92-9B54C81D3EAB}" presName="text_3" presStyleLbl="node1" presStyleIdx="2" presStyleCnt="6">
        <dgm:presLayoutVars>
          <dgm:bulletEnabled val="1"/>
        </dgm:presLayoutVars>
      </dgm:prSet>
      <dgm:spPr/>
    </dgm:pt>
    <dgm:pt modelId="{4ED4D169-6312-4676-B8C5-4B2D0783D916}" type="pres">
      <dgm:prSet presAssocID="{88FC913D-33F2-4E23-BB92-9B54C81D3EAB}" presName="accent_3" presStyleCnt="0"/>
      <dgm:spPr/>
    </dgm:pt>
    <dgm:pt modelId="{B9E32E98-7C9B-4DE3-B494-25BCED0A19C5}" type="pres">
      <dgm:prSet presAssocID="{88FC913D-33F2-4E23-BB92-9B54C81D3EAB}" presName="accentRepeatNode" presStyleLbl="solidFgAcc1" presStyleIdx="2" presStyleCnt="6"/>
      <dgm:spPr/>
    </dgm:pt>
    <dgm:pt modelId="{BD4A5841-2351-4692-9ABC-048AB4D9F62E}" type="pres">
      <dgm:prSet presAssocID="{0836EE38-8246-4CC1-AEBD-3E922BC57272}" presName="text_4" presStyleLbl="node1" presStyleIdx="3" presStyleCnt="6">
        <dgm:presLayoutVars>
          <dgm:bulletEnabled val="1"/>
        </dgm:presLayoutVars>
      </dgm:prSet>
      <dgm:spPr/>
    </dgm:pt>
    <dgm:pt modelId="{EB93FD73-BD6E-45F3-8B4B-4123929F81DF}" type="pres">
      <dgm:prSet presAssocID="{0836EE38-8246-4CC1-AEBD-3E922BC57272}" presName="accent_4" presStyleCnt="0"/>
      <dgm:spPr/>
    </dgm:pt>
    <dgm:pt modelId="{101FF0EF-736D-46D5-8A0C-C15A705D9199}" type="pres">
      <dgm:prSet presAssocID="{0836EE38-8246-4CC1-AEBD-3E922BC57272}" presName="accentRepeatNode" presStyleLbl="solidFgAcc1" presStyleIdx="3" presStyleCnt="6"/>
      <dgm:spPr/>
    </dgm:pt>
    <dgm:pt modelId="{4B72A016-FD6A-461D-9048-D9BD4FA1DB4D}" type="pres">
      <dgm:prSet presAssocID="{1BA146A7-6A52-4E77-A6E6-A3D40F86D424}" presName="text_5" presStyleLbl="node1" presStyleIdx="4" presStyleCnt="6">
        <dgm:presLayoutVars>
          <dgm:bulletEnabled val="1"/>
        </dgm:presLayoutVars>
      </dgm:prSet>
      <dgm:spPr/>
    </dgm:pt>
    <dgm:pt modelId="{92443699-C4CE-431B-9642-C3C5CB33DEAD}" type="pres">
      <dgm:prSet presAssocID="{1BA146A7-6A52-4E77-A6E6-A3D40F86D424}" presName="accent_5" presStyleCnt="0"/>
      <dgm:spPr/>
    </dgm:pt>
    <dgm:pt modelId="{48FCB445-0ED0-4587-A837-CE8D7D8DABCE}" type="pres">
      <dgm:prSet presAssocID="{1BA146A7-6A52-4E77-A6E6-A3D40F86D424}" presName="accentRepeatNode" presStyleLbl="solidFgAcc1" presStyleIdx="4" presStyleCnt="6"/>
      <dgm:spPr/>
    </dgm:pt>
    <dgm:pt modelId="{5B539261-D55F-444F-B455-DA2FA3D7F99C}" type="pres">
      <dgm:prSet presAssocID="{C09DA1F6-A04F-4843-B175-61219227D7AD}" presName="text_6" presStyleLbl="node1" presStyleIdx="5" presStyleCnt="6">
        <dgm:presLayoutVars>
          <dgm:bulletEnabled val="1"/>
        </dgm:presLayoutVars>
      </dgm:prSet>
      <dgm:spPr/>
    </dgm:pt>
    <dgm:pt modelId="{C631834C-0E56-3841-BFE1-FFF6309A8977}" type="pres">
      <dgm:prSet presAssocID="{C09DA1F6-A04F-4843-B175-61219227D7AD}" presName="accent_6" presStyleCnt="0"/>
      <dgm:spPr/>
    </dgm:pt>
    <dgm:pt modelId="{3DE3EB0D-8184-F34F-9BFD-A892BFC68C7B}" type="pres">
      <dgm:prSet presAssocID="{C09DA1F6-A04F-4843-B175-61219227D7AD}" presName="accentRepeatNode" presStyleLbl="solidFgAcc1" presStyleIdx="5" presStyleCnt="6"/>
      <dgm:spPr/>
    </dgm:pt>
  </dgm:ptLst>
  <dgm:cxnLst>
    <dgm:cxn modelId="{87E3B42E-7144-7A4F-A026-6E7F20C79C3E}" type="presOf" srcId="{C09DA1F6-A04F-4843-B175-61219227D7AD}" destId="{5B539261-D55F-444F-B455-DA2FA3D7F99C}" srcOrd="0" destOrd="0" presId="urn:microsoft.com/office/officeart/2008/layout/VerticalCurvedList"/>
    <dgm:cxn modelId="{9FE23B3D-2B9D-41F6-868D-7AC09444BA76}" type="presOf" srcId="{0836EE38-8246-4CC1-AEBD-3E922BC57272}" destId="{BD4A5841-2351-4692-9ABC-048AB4D9F62E}" srcOrd="0" destOrd="0" presId="urn:microsoft.com/office/officeart/2008/layout/VerticalCurvedList"/>
    <dgm:cxn modelId="{C24E705F-2C33-4701-A5BE-F088D415200E}" type="presOf" srcId="{12A8D234-665F-4CD2-9AF6-6DACD542A22E}" destId="{2668BDC0-407F-4771-A749-E5CAE2807559}" srcOrd="0" destOrd="0" presId="urn:microsoft.com/office/officeart/2008/layout/VerticalCurvedList"/>
    <dgm:cxn modelId="{84A52C63-6527-4B11-9328-D827B97A6ECD}" type="presOf" srcId="{88FC913D-33F2-4E23-BB92-9B54C81D3EAB}" destId="{0683A7AD-42D2-4277-BF8D-4EAFA8275C6B}" srcOrd="0" destOrd="0" presId="urn:microsoft.com/office/officeart/2008/layout/VerticalCurvedList"/>
    <dgm:cxn modelId="{D8864D47-3F37-0D40-9DF2-02991017EA05}" srcId="{12A8D234-665F-4CD2-9AF6-6DACD542A22E}" destId="{C09DA1F6-A04F-4843-B175-61219227D7AD}" srcOrd="5" destOrd="0" parTransId="{FF29F14C-F8A3-CA4B-9311-45282F994E25}" sibTransId="{1A54AB68-FF73-DD4F-A747-018F22CAD663}"/>
    <dgm:cxn modelId="{62970650-9416-42A1-BA76-FBA72651FFF9}" srcId="{12A8D234-665F-4CD2-9AF6-6DACD542A22E}" destId="{88FC913D-33F2-4E23-BB92-9B54C81D3EAB}" srcOrd="2" destOrd="0" parTransId="{D6A859EF-B938-4249-9FB6-EA03238023D3}" sibTransId="{CA720A75-4C53-4AC3-A28D-67C2739AEC2D}"/>
    <dgm:cxn modelId="{C29EDE52-6586-4F61-B2A5-16DD3BF8A5AE}" type="presOf" srcId="{1BA146A7-6A52-4E77-A6E6-A3D40F86D424}" destId="{4B72A016-FD6A-461D-9048-D9BD4FA1DB4D}" srcOrd="0" destOrd="0" presId="urn:microsoft.com/office/officeart/2008/layout/VerticalCurvedList"/>
    <dgm:cxn modelId="{84649073-8C90-4F66-ABAE-7DC03CCA3F1A}" srcId="{12A8D234-665F-4CD2-9AF6-6DACD542A22E}" destId="{D9CC67CA-0791-42B6-85A5-8F0741F6B4B0}" srcOrd="1" destOrd="0" parTransId="{DA31AC9C-7726-4312-8AD5-BE6A59A8C8D3}" sibTransId="{AF3BBC1F-C468-44E8-B6F1-AB06501F0849}"/>
    <dgm:cxn modelId="{BFB0A057-7DE9-4AB9-AEC5-15E6D9CC9F73}" srcId="{12A8D234-665F-4CD2-9AF6-6DACD542A22E}" destId="{1BA146A7-6A52-4E77-A6E6-A3D40F86D424}" srcOrd="4" destOrd="0" parTransId="{F496E61E-92FA-4971-8683-2D3FD3797F91}" sibTransId="{6566A1E1-27BA-4BCD-91CE-DEC78B3E0A07}"/>
    <dgm:cxn modelId="{961ECD83-397C-4601-9392-D4CDF290474F}" type="presOf" srcId="{D9CC67CA-0791-42B6-85A5-8F0741F6B4B0}" destId="{7014D73D-6BE6-4F7E-9FFC-0396BCC6EDE1}" srcOrd="0" destOrd="0" presId="urn:microsoft.com/office/officeart/2008/layout/VerticalCurvedList"/>
    <dgm:cxn modelId="{068D0184-7773-4B0F-BF5D-31A15E4CC313}" srcId="{12A8D234-665F-4CD2-9AF6-6DACD542A22E}" destId="{7B7B489E-3812-4BF0-AFE0-4FE1E0ED2D69}" srcOrd="0" destOrd="0" parTransId="{92DA77CE-E88A-4525-AEC1-394A69B4E5E7}" sibTransId="{2DC0BCBC-9E34-4192-BFF6-CB57DE872BA8}"/>
    <dgm:cxn modelId="{00604A9E-F492-4A70-B6F4-315F76759C12}" type="presOf" srcId="{2DC0BCBC-9E34-4192-BFF6-CB57DE872BA8}" destId="{1A42F48B-AF9B-456C-B6CB-823435D08AC6}" srcOrd="0" destOrd="0" presId="urn:microsoft.com/office/officeart/2008/layout/VerticalCurvedList"/>
    <dgm:cxn modelId="{E89359D1-284B-4326-90D4-BD83150B8E2E}" type="presOf" srcId="{7B7B489E-3812-4BF0-AFE0-4FE1E0ED2D69}" destId="{93597B56-5CD8-4D6A-BF7E-07E2675BB62D}" srcOrd="0" destOrd="0" presId="urn:microsoft.com/office/officeart/2008/layout/VerticalCurvedList"/>
    <dgm:cxn modelId="{47B608D5-BE6C-4657-B77B-35469A8FF08A}" srcId="{12A8D234-665F-4CD2-9AF6-6DACD542A22E}" destId="{0836EE38-8246-4CC1-AEBD-3E922BC57272}" srcOrd="3" destOrd="0" parTransId="{CD96A703-61D2-47A2-9B73-304CE561E423}" sibTransId="{ACC01D18-4FF1-4157-830D-4D1CCCCB8737}"/>
    <dgm:cxn modelId="{2E9DF768-2E75-410B-AC68-6DC650FD80C1}" type="presParOf" srcId="{2668BDC0-407F-4771-A749-E5CAE2807559}" destId="{D22AA32E-E686-4804-83BF-845475F513EB}" srcOrd="0" destOrd="0" presId="urn:microsoft.com/office/officeart/2008/layout/VerticalCurvedList"/>
    <dgm:cxn modelId="{67176261-BD6A-47C8-A095-A6ABE725C217}" type="presParOf" srcId="{D22AA32E-E686-4804-83BF-845475F513EB}" destId="{9B079ABD-A7F9-4EB1-B012-1066A37120D9}" srcOrd="0" destOrd="0" presId="urn:microsoft.com/office/officeart/2008/layout/VerticalCurvedList"/>
    <dgm:cxn modelId="{D7A2F5D7-9D23-48CA-9F16-490282FEF6E1}" type="presParOf" srcId="{9B079ABD-A7F9-4EB1-B012-1066A37120D9}" destId="{65E74B9B-7688-4AA5-8F0C-64B3E9DE7FA6}" srcOrd="0" destOrd="0" presId="urn:microsoft.com/office/officeart/2008/layout/VerticalCurvedList"/>
    <dgm:cxn modelId="{FCA6E979-D7F8-4E93-9B9B-EE8DA80777B8}" type="presParOf" srcId="{9B079ABD-A7F9-4EB1-B012-1066A37120D9}" destId="{1A42F48B-AF9B-456C-B6CB-823435D08AC6}" srcOrd="1" destOrd="0" presId="urn:microsoft.com/office/officeart/2008/layout/VerticalCurvedList"/>
    <dgm:cxn modelId="{0F7649B1-E133-4420-9556-86710EF54E49}" type="presParOf" srcId="{9B079ABD-A7F9-4EB1-B012-1066A37120D9}" destId="{A0503EA2-1641-407A-8067-260AFDB2F014}" srcOrd="2" destOrd="0" presId="urn:microsoft.com/office/officeart/2008/layout/VerticalCurvedList"/>
    <dgm:cxn modelId="{E2E8DCFF-A8C3-4840-9B62-6601A92F8E81}" type="presParOf" srcId="{9B079ABD-A7F9-4EB1-B012-1066A37120D9}" destId="{B0F2D53A-427E-4434-A47D-9803FC50B857}" srcOrd="3" destOrd="0" presId="urn:microsoft.com/office/officeart/2008/layout/VerticalCurvedList"/>
    <dgm:cxn modelId="{9E3BE33F-F45B-49E3-A441-D51AB6AA108A}" type="presParOf" srcId="{D22AA32E-E686-4804-83BF-845475F513EB}" destId="{93597B56-5CD8-4D6A-BF7E-07E2675BB62D}" srcOrd="1" destOrd="0" presId="urn:microsoft.com/office/officeart/2008/layout/VerticalCurvedList"/>
    <dgm:cxn modelId="{E9A014AE-DF5E-4912-82A6-F14DE48D085E}" type="presParOf" srcId="{D22AA32E-E686-4804-83BF-845475F513EB}" destId="{8593A301-A9E4-4857-850B-F09E01AC97F4}" srcOrd="2" destOrd="0" presId="urn:microsoft.com/office/officeart/2008/layout/VerticalCurvedList"/>
    <dgm:cxn modelId="{F5C93CD8-14B2-40F7-8457-2FE48CD88307}" type="presParOf" srcId="{8593A301-A9E4-4857-850B-F09E01AC97F4}" destId="{8A9A378D-40D5-4ED8-86C2-70F0452F9D1E}" srcOrd="0" destOrd="0" presId="urn:microsoft.com/office/officeart/2008/layout/VerticalCurvedList"/>
    <dgm:cxn modelId="{381EA31B-056A-4D37-925C-D807782564AE}" type="presParOf" srcId="{D22AA32E-E686-4804-83BF-845475F513EB}" destId="{7014D73D-6BE6-4F7E-9FFC-0396BCC6EDE1}" srcOrd="3" destOrd="0" presId="urn:microsoft.com/office/officeart/2008/layout/VerticalCurvedList"/>
    <dgm:cxn modelId="{AF2B6CED-C054-4E39-89DA-2AEF799E7D31}" type="presParOf" srcId="{D22AA32E-E686-4804-83BF-845475F513EB}" destId="{97EAC4D1-8D0A-45AE-9E81-B336201A99FF}" srcOrd="4" destOrd="0" presId="urn:microsoft.com/office/officeart/2008/layout/VerticalCurvedList"/>
    <dgm:cxn modelId="{5375FC82-9D23-45FA-9F4B-70D30E4E9F8C}" type="presParOf" srcId="{97EAC4D1-8D0A-45AE-9E81-B336201A99FF}" destId="{E179369A-0E5F-4E26-BAC5-816A62F3B4E1}" srcOrd="0" destOrd="0" presId="urn:microsoft.com/office/officeart/2008/layout/VerticalCurvedList"/>
    <dgm:cxn modelId="{C6D4FB22-8B45-448B-B996-DE7F5A2E569E}" type="presParOf" srcId="{D22AA32E-E686-4804-83BF-845475F513EB}" destId="{0683A7AD-42D2-4277-BF8D-4EAFA8275C6B}" srcOrd="5" destOrd="0" presId="urn:microsoft.com/office/officeart/2008/layout/VerticalCurvedList"/>
    <dgm:cxn modelId="{BF68E206-B31B-40DC-AFB6-5342807F3B01}" type="presParOf" srcId="{D22AA32E-E686-4804-83BF-845475F513EB}" destId="{4ED4D169-6312-4676-B8C5-4B2D0783D916}" srcOrd="6" destOrd="0" presId="urn:microsoft.com/office/officeart/2008/layout/VerticalCurvedList"/>
    <dgm:cxn modelId="{F212FEAB-761F-4DAC-A569-5557DD12F54C}" type="presParOf" srcId="{4ED4D169-6312-4676-B8C5-4B2D0783D916}" destId="{B9E32E98-7C9B-4DE3-B494-25BCED0A19C5}" srcOrd="0" destOrd="0" presId="urn:microsoft.com/office/officeart/2008/layout/VerticalCurvedList"/>
    <dgm:cxn modelId="{39FC982E-DC20-4AAD-9B31-48727BD0E351}" type="presParOf" srcId="{D22AA32E-E686-4804-83BF-845475F513EB}" destId="{BD4A5841-2351-4692-9ABC-048AB4D9F62E}" srcOrd="7" destOrd="0" presId="urn:microsoft.com/office/officeart/2008/layout/VerticalCurvedList"/>
    <dgm:cxn modelId="{1BC624FE-C5C4-4109-8544-F00F10EEA440}" type="presParOf" srcId="{D22AA32E-E686-4804-83BF-845475F513EB}" destId="{EB93FD73-BD6E-45F3-8B4B-4123929F81DF}" srcOrd="8" destOrd="0" presId="urn:microsoft.com/office/officeart/2008/layout/VerticalCurvedList"/>
    <dgm:cxn modelId="{864003C6-122C-4F10-9CBE-7CCA639D5587}" type="presParOf" srcId="{EB93FD73-BD6E-45F3-8B4B-4123929F81DF}" destId="{101FF0EF-736D-46D5-8A0C-C15A705D9199}" srcOrd="0" destOrd="0" presId="urn:microsoft.com/office/officeart/2008/layout/VerticalCurvedList"/>
    <dgm:cxn modelId="{77B5A2E7-C058-4590-BD4F-9CBA2CEDCE26}" type="presParOf" srcId="{D22AA32E-E686-4804-83BF-845475F513EB}" destId="{4B72A016-FD6A-461D-9048-D9BD4FA1DB4D}" srcOrd="9" destOrd="0" presId="urn:microsoft.com/office/officeart/2008/layout/VerticalCurvedList"/>
    <dgm:cxn modelId="{A27A5D0E-B0C7-450B-8662-CEF703EC562D}" type="presParOf" srcId="{D22AA32E-E686-4804-83BF-845475F513EB}" destId="{92443699-C4CE-431B-9642-C3C5CB33DEAD}" srcOrd="10" destOrd="0" presId="urn:microsoft.com/office/officeart/2008/layout/VerticalCurvedList"/>
    <dgm:cxn modelId="{F0BD9667-6BC1-4831-B63C-F12A546C0250}" type="presParOf" srcId="{92443699-C4CE-431B-9642-C3C5CB33DEAD}" destId="{48FCB445-0ED0-4587-A837-CE8D7D8DABCE}" srcOrd="0" destOrd="0" presId="urn:microsoft.com/office/officeart/2008/layout/VerticalCurvedList"/>
    <dgm:cxn modelId="{5AAF797B-70C2-D641-90BA-E0B604CCAA66}" type="presParOf" srcId="{D22AA32E-E686-4804-83BF-845475F513EB}" destId="{5B539261-D55F-444F-B455-DA2FA3D7F99C}" srcOrd="11" destOrd="0" presId="urn:microsoft.com/office/officeart/2008/layout/VerticalCurvedList"/>
    <dgm:cxn modelId="{E58FFF84-22E3-9D4C-B481-035B77E7A619}" type="presParOf" srcId="{D22AA32E-E686-4804-83BF-845475F513EB}" destId="{C631834C-0E56-3841-BFE1-FFF6309A8977}" srcOrd="12" destOrd="0" presId="urn:microsoft.com/office/officeart/2008/layout/VerticalCurvedList"/>
    <dgm:cxn modelId="{C51A92A5-5226-6E45-92B5-6458E21BAAA7}" type="presParOf" srcId="{C631834C-0E56-3841-BFE1-FFF6309A8977}" destId="{3DE3EB0D-8184-F34F-9BFD-A892BFC68C7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42F48B-AF9B-456C-B6CB-823435D08AC6}">
      <dsp:nvSpPr>
        <dsp:cNvPr id="0" name=""/>
        <dsp:cNvSpPr/>
      </dsp:nvSpPr>
      <dsp:spPr>
        <a:xfrm>
          <a:off x="-5574989" y="-853493"/>
          <a:ext cx="6637761" cy="6637761"/>
        </a:xfrm>
        <a:prstGeom prst="blockArc">
          <a:avLst>
            <a:gd name="adj1" fmla="val 18900000"/>
            <a:gd name="adj2" fmla="val 2700000"/>
            <a:gd name="adj3" fmla="val 325"/>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597B56-5CD8-4D6A-BF7E-07E2675BB62D}">
      <dsp:nvSpPr>
        <dsp:cNvPr id="0" name=""/>
        <dsp:cNvSpPr/>
      </dsp:nvSpPr>
      <dsp:spPr>
        <a:xfrm>
          <a:off x="396095" y="259654"/>
          <a:ext cx="11024294" cy="51911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045" tIns="66040" rIns="66040" bIns="66040" numCol="1" spcCol="1270" anchor="ctr" anchorCtr="0">
          <a:noAutofit/>
        </a:bodyPr>
        <a:lstStyle/>
        <a:p>
          <a:pPr marL="0" lvl="0" indent="0" algn="l" defTabSz="1155700" rtl="0">
            <a:lnSpc>
              <a:spcPct val="90000"/>
            </a:lnSpc>
            <a:spcBef>
              <a:spcPct val="0"/>
            </a:spcBef>
            <a:spcAft>
              <a:spcPct val="35000"/>
            </a:spcAft>
            <a:buNone/>
          </a:pPr>
          <a:r>
            <a:rPr lang="zh-CN" altLang="en-US" sz="2600" kern="1200" dirty="0"/>
            <a:t>贝叶斯决策论</a:t>
          </a:r>
          <a:endParaRPr lang="en-US" altLang="zh-CN" sz="2600" kern="1200" dirty="0"/>
        </a:p>
      </dsp:txBody>
      <dsp:txXfrm>
        <a:off x="396095" y="259654"/>
        <a:ext cx="11024294" cy="519111"/>
      </dsp:txXfrm>
    </dsp:sp>
    <dsp:sp modelId="{8A9A378D-40D5-4ED8-86C2-70F0452F9D1E}">
      <dsp:nvSpPr>
        <dsp:cNvPr id="0" name=""/>
        <dsp:cNvSpPr/>
      </dsp:nvSpPr>
      <dsp:spPr>
        <a:xfrm>
          <a:off x="71650" y="194765"/>
          <a:ext cx="648889" cy="648889"/>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14D73D-6BE6-4F7E-9FFC-0396BCC6EDE1}">
      <dsp:nvSpPr>
        <dsp:cNvPr id="0" name=""/>
        <dsp:cNvSpPr/>
      </dsp:nvSpPr>
      <dsp:spPr>
        <a:xfrm>
          <a:off x="823100" y="1038223"/>
          <a:ext cx="10597289" cy="51911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045" tIns="66040" rIns="66040" bIns="66040" numCol="1" spcCol="1270" anchor="ctr" anchorCtr="0">
          <a:noAutofit/>
        </a:bodyPr>
        <a:lstStyle/>
        <a:p>
          <a:pPr marL="0" lvl="0" indent="0" algn="l" defTabSz="1155700" rtl="0">
            <a:lnSpc>
              <a:spcPct val="90000"/>
            </a:lnSpc>
            <a:spcBef>
              <a:spcPct val="0"/>
            </a:spcBef>
            <a:spcAft>
              <a:spcPct val="35000"/>
            </a:spcAft>
            <a:buNone/>
          </a:pPr>
          <a:r>
            <a:rPr lang="zh-CN" altLang="en-US" sz="2600" kern="1200" dirty="0"/>
            <a:t>极大似然估计</a:t>
          </a:r>
          <a:endParaRPr lang="en-US" altLang="zh-CN" sz="2600" kern="1200" dirty="0"/>
        </a:p>
      </dsp:txBody>
      <dsp:txXfrm>
        <a:off x="823100" y="1038223"/>
        <a:ext cx="10597289" cy="519111"/>
      </dsp:txXfrm>
    </dsp:sp>
    <dsp:sp modelId="{E179369A-0E5F-4E26-BAC5-816A62F3B4E1}">
      <dsp:nvSpPr>
        <dsp:cNvPr id="0" name=""/>
        <dsp:cNvSpPr/>
      </dsp:nvSpPr>
      <dsp:spPr>
        <a:xfrm>
          <a:off x="498655" y="973334"/>
          <a:ext cx="648889" cy="648889"/>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83A7AD-42D2-4277-BF8D-4EAFA8275C6B}">
      <dsp:nvSpPr>
        <dsp:cNvPr id="0" name=""/>
        <dsp:cNvSpPr/>
      </dsp:nvSpPr>
      <dsp:spPr>
        <a:xfrm>
          <a:off x="1018359" y="1816793"/>
          <a:ext cx="10402031" cy="51911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045" tIns="66040" rIns="66040" bIns="66040" numCol="1" spcCol="1270" anchor="ctr" anchorCtr="0">
          <a:noAutofit/>
        </a:bodyPr>
        <a:lstStyle/>
        <a:p>
          <a:pPr marL="0" lvl="0" indent="0" algn="l" defTabSz="1155700" rtl="0">
            <a:lnSpc>
              <a:spcPct val="90000"/>
            </a:lnSpc>
            <a:spcBef>
              <a:spcPct val="0"/>
            </a:spcBef>
            <a:spcAft>
              <a:spcPct val="35000"/>
            </a:spcAft>
            <a:buNone/>
          </a:pPr>
          <a:r>
            <a:rPr lang="zh-CN" altLang="en-US" sz="2600" kern="1200" dirty="0"/>
            <a:t>朴素贝叶斯分类器</a:t>
          </a:r>
          <a:endParaRPr lang="en-US" altLang="zh-CN" sz="2600" kern="1200" dirty="0"/>
        </a:p>
      </dsp:txBody>
      <dsp:txXfrm>
        <a:off x="1018359" y="1816793"/>
        <a:ext cx="10402031" cy="519111"/>
      </dsp:txXfrm>
    </dsp:sp>
    <dsp:sp modelId="{B9E32E98-7C9B-4DE3-B494-25BCED0A19C5}">
      <dsp:nvSpPr>
        <dsp:cNvPr id="0" name=""/>
        <dsp:cNvSpPr/>
      </dsp:nvSpPr>
      <dsp:spPr>
        <a:xfrm>
          <a:off x="693914" y="1751904"/>
          <a:ext cx="648889" cy="648889"/>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4A5841-2351-4692-9ABC-048AB4D9F62E}">
      <dsp:nvSpPr>
        <dsp:cNvPr id="0" name=""/>
        <dsp:cNvSpPr/>
      </dsp:nvSpPr>
      <dsp:spPr>
        <a:xfrm>
          <a:off x="1018359" y="2594869"/>
          <a:ext cx="10402031" cy="51911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045" tIns="66040" rIns="66040" bIns="66040" numCol="1" spcCol="1270" anchor="ctr" anchorCtr="0">
          <a:noAutofit/>
        </a:bodyPr>
        <a:lstStyle/>
        <a:p>
          <a:pPr marL="0" lvl="0" indent="0" algn="l" defTabSz="1155700" rtl="0">
            <a:lnSpc>
              <a:spcPct val="90000"/>
            </a:lnSpc>
            <a:spcBef>
              <a:spcPct val="0"/>
            </a:spcBef>
            <a:spcAft>
              <a:spcPct val="35000"/>
            </a:spcAft>
            <a:buNone/>
          </a:pPr>
          <a:r>
            <a:rPr lang="zh-CN" altLang="en-US" sz="2600" kern="1200" dirty="0"/>
            <a:t>半朴素贝叶斯分类器</a:t>
          </a:r>
          <a:endParaRPr lang="en-US" altLang="zh-CN" sz="2600" kern="1200" dirty="0"/>
        </a:p>
      </dsp:txBody>
      <dsp:txXfrm>
        <a:off x="1018359" y="2594869"/>
        <a:ext cx="10402031" cy="519111"/>
      </dsp:txXfrm>
    </dsp:sp>
    <dsp:sp modelId="{101FF0EF-736D-46D5-8A0C-C15A705D9199}">
      <dsp:nvSpPr>
        <dsp:cNvPr id="0" name=""/>
        <dsp:cNvSpPr/>
      </dsp:nvSpPr>
      <dsp:spPr>
        <a:xfrm>
          <a:off x="693914" y="2529980"/>
          <a:ext cx="648889" cy="648889"/>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72A016-FD6A-461D-9048-D9BD4FA1DB4D}">
      <dsp:nvSpPr>
        <dsp:cNvPr id="0" name=""/>
        <dsp:cNvSpPr/>
      </dsp:nvSpPr>
      <dsp:spPr>
        <a:xfrm>
          <a:off x="823100" y="3373439"/>
          <a:ext cx="10597289" cy="51911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045" tIns="66040" rIns="66040" bIns="66040" numCol="1" spcCol="1270" anchor="ctr" anchorCtr="0">
          <a:noAutofit/>
        </a:bodyPr>
        <a:lstStyle/>
        <a:p>
          <a:pPr marL="0" lvl="0" indent="0" algn="l" defTabSz="1155700" rtl="0">
            <a:lnSpc>
              <a:spcPct val="90000"/>
            </a:lnSpc>
            <a:spcBef>
              <a:spcPct val="0"/>
            </a:spcBef>
            <a:spcAft>
              <a:spcPct val="35000"/>
            </a:spcAft>
            <a:buNone/>
          </a:pPr>
          <a:r>
            <a:rPr lang="zh-CN" altLang="en-US" sz="2600" kern="1200" dirty="0"/>
            <a:t>贝叶斯网</a:t>
          </a:r>
          <a:endParaRPr lang="en-US" altLang="zh-CN" sz="2600" kern="1200" dirty="0"/>
        </a:p>
      </dsp:txBody>
      <dsp:txXfrm>
        <a:off x="823100" y="3373439"/>
        <a:ext cx="10597289" cy="519111"/>
      </dsp:txXfrm>
    </dsp:sp>
    <dsp:sp modelId="{48FCB445-0ED0-4587-A837-CE8D7D8DABCE}">
      <dsp:nvSpPr>
        <dsp:cNvPr id="0" name=""/>
        <dsp:cNvSpPr/>
      </dsp:nvSpPr>
      <dsp:spPr>
        <a:xfrm>
          <a:off x="498655" y="3308550"/>
          <a:ext cx="648889" cy="648889"/>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539261-D55F-444F-B455-DA2FA3D7F99C}">
      <dsp:nvSpPr>
        <dsp:cNvPr id="0" name=""/>
        <dsp:cNvSpPr/>
      </dsp:nvSpPr>
      <dsp:spPr>
        <a:xfrm>
          <a:off x="396095" y="4152008"/>
          <a:ext cx="11024294" cy="51911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045" tIns="66040" rIns="66040" bIns="66040" numCol="1" spcCol="1270" anchor="ctr" anchorCtr="0">
          <a:noAutofit/>
        </a:bodyPr>
        <a:lstStyle/>
        <a:p>
          <a:pPr marL="0" lvl="0" indent="0" algn="l" defTabSz="1155700">
            <a:lnSpc>
              <a:spcPct val="90000"/>
            </a:lnSpc>
            <a:spcBef>
              <a:spcPct val="0"/>
            </a:spcBef>
            <a:spcAft>
              <a:spcPct val="35000"/>
            </a:spcAft>
            <a:buNone/>
          </a:pPr>
          <a:r>
            <a:rPr lang="en-US" altLang="zh-CN" sz="2600" kern="1200"/>
            <a:t>EM</a:t>
          </a:r>
          <a:r>
            <a:rPr lang="zh-CN" altLang="en-US" sz="2600" kern="1200"/>
            <a:t>算法</a:t>
          </a:r>
          <a:endParaRPr lang="en-US" altLang="zh-CN" sz="2600" kern="1200" dirty="0"/>
        </a:p>
      </dsp:txBody>
      <dsp:txXfrm>
        <a:off x="396095" y="4152008"/>
        <a:ext cx="11024294" cy="519111"/>
      </dsp:txXfrm>
    </dsp:sp>
    <dsp:sp modelId="{3DE3EB0D-8184-F34F-9BFD-A892BFC68C7B}">
      <dsp:nvSpPr>
        <dsp:cNvPr id="0" name=""/>
        <dsp:cNvSpPr/>
      </dsp:nvSpPr>
      <dsp:spPr>
        <a:xfrm>
          <a:off x="71650" y="4087119"/>
          <a:ext cx="648889" cy="648889"/>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9013AA58-B94A-4B6D-9416-516C3C49C321}" type="datetimeFigureOut">
              <a:rPr lang="zh-CN" altLang="en-US" smtClean="0"/>
              <a:t>2024/9/9</a:t>
            </a:fld>
            <a:endParaRPr lang="zh-CN" altLang="en-US"/>
          </a:p>
        </p:txBody>
      </p:sp>
      <p:sp>
        <p:nvSpPr>
          <p:cNvPr id="4" name="页脚占位符 3"/>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2FB334C4-E6A6-469E-BE76-686BC5428D78}" type="slidenum">
              <a:rPr lang="zh-CN" altLang="en-US" smtClean="0"/>
              <a:t>‹#›</a:t>
            </a:fld>
            <a:endParaRPr lang="zh-CN" altLang="en-US"/>
          </a:p>
        </p:txBody>
      </p:sp>
    </p:spTree>
    <p:extLst>
      <p:ext uri="{BB962C8B-B14F-4D97-AF65-F5344CB8AC3E}">
        <p14:creationId xmlns:p14="http://schemas.microsoft.com/office/powerpoint/2010/main" val="3563356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E28D15BC-F879-AE4D-B006-C2E3B425B2B0}" type="datetimeFigureOut">
              <a:rPr kumimoji="1" lang="zh-CN" altLang="en-US" smtClean="0"/>
              <a:t>2024/9/9</a:t>
            </a:fld>
            <a:endParaRPr kumimoji="1"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396E41FC-CD1F-2241-B8E1-D35625870791}" type="slidenum">
              <a:rPr kumimoji="1" lang="zh-CN" altLang="en-US" smtClean="0"/>
              <a:t>‹#›</a:t>
            </a:fld>
            <a:endParaRPr kumimoji="1" lang="zh-CN" altLang="en-US"/>
          </a:p>
        </p:txBody>
      </p:sp>
    </p:spTree>
    <p:extLst>
      <p:ext uri="{BB962C8B-B14F-4D97-AF65-F5344CB8AC3E}">
        <p14:creationId xmlns:p14="http://schemas.microsoft.com/office/powerpoint/2010/main" val="1090369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1</a:t>
            </a:fld>
            <a:endParaRPr kumimoji="1" lang="zh-CN" altLang="en-US"/>
          </a:p>
        </p:txBody>
      </p:sp>
    </p:spTree>
    <p:extLst>
      <p:ext uri="{BB962C8B-B14F-4D97-AF65-F5344CB8AC3E}">
        <p14:creationId xmlns:p14="http://schemas.microsoft.com/office/powerpoint/2010/main" val="1370504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a:prstGeom prst="rect">
            <a:avLst/>
          </a:prstGeom>
          <a:noFill/>
          <a:ln w="12700">
            <a:solidFill>
              <a:prstClr val="black"/>
            </a:solidFill>
          </a:ln>
        </p:spPr>
      </p:sp>
      <p:sp>
        <p:nvSpPr>
          <p:cNvPr id="3" name="备注占位符 2"/>
          <p:cNvSpPr>
            <a:spLocks noGrp="1"/>
          </p:cNvSpPr>
          <p:nvPr>
            <p:ph type="body" idx="1"/>
          </p:nvPr>
        </p:nvSpPr>
        <p:spPr>
          <a:xfrm>
            <a:off x="914400" y="3300413"/>
            <a:ext cx="7315200" cy="2700337"/>
          </a:xfrm>
          <a:prstGeom prst="rect">
            <a:avLst/>
          </a:prstGeom>
        </p:spPr>
        <p:txBody>
          <a:bodyPr/>
          <a:lstStyle/>
          <a:p>
            <a:endParaRPr lang="zh-CN" altLang="en-US" dirty="0"/>
          </a:p>
        </p:txBody>
      </p:sp>
    </p:spTree>
    <p:extLst>
      <p:ext uri="{BB962C8B-B14F-4D97-AF65-F5344CB8AC3E}">
        <p14:creationId xmlns:p14="http://schemas.microsoft.com/office/powerpoint/2010/main" val="3630552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a:prstGeom prst="rect">
            <a:avLst/>
          </a:prstGeom>
          <a:noFill/>
          <a:ln w="12700">
            <a:solidFill>
              <a:prstClr val="black"/>
            </a:solidFill>
          </a:ln>
        </p:spPr>
      </p:sp>
      <p:sp>
        <p:nvSpPr>
          <p:cNvPr id="3" name="备注占位符 2"/>
          <p:cNvSpPr>
            <a:spLocks noGrp="1"/>
          </p:cNvSpPr>
          <p:nvPr>
            <p:ph type="body" idx="1"/>
          </p:nvPr>
        </p:nvSpPr>
        <p:spPr>
          <a:xfrm>
            <a:off x="914400" y="3300413"/>
            <a:ext cx="7315200" cy="2700337"/>
          </a:xfrm>
          <a:prstGeom prst="rect">
            <a:avLst/>
          </a:prstGeom>
        </p:spPr>
        <p:txBody>
          <a:bodyPr/>
          <a:lstStyle/>
          <a:p>
            <a:endParaRPr lang="zh-CN" altLang="en-US" dirty="0"/>
          </a:p>
        </p:txBody>
      </p:sp>
    </p:spTree>
    <p:extLst>
      <p:ext uri="{BB962C8B-B14F-4D97-AF65-F5344CB8AC3E}">
        <p14:creationId xmlns:p14="http://schemas.microsoft.com/office/powerpoint/2010/main" val="2484904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14</a:t>
            </a:fld>
            <a:endParaRPr kumimoji="1" lang="zh-CN" altLang="en-US"/>
          </a:p>
        </p:txBody>
      </p:sp>
    </p:spTree>
    <p:extLst>
      <p:ext uri="{BB962C8B-B14F-4D97-AF65-F5344CB8AC3E}">
        <p14:creationId xmlns:p14="http://schemas.microsoft.com/office/powerpoint/2010/main" val="4280085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15</a:t>
            </a:fld>
            <a:endParaRPr kumimoji="1" lang="zh-CN" altLang="en-US"/>
          </a:p>
        </p:txBody>
      </p:sp>
    </p:spTree>
    <p:extLst>
      <p:ext uri="{BB962C8B-B14F-4D97-AF65-F5344CB8AC3E}">
        <p14:creationId xmlns:p14="http://schemas.microsoft.com/office/powerpoint/2010/main" val="2911628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a:prstGeom prst="rect">
            <a:avLst/>
          </a:prstGeom>
          <a:noFill/>
          <a:ln w="12700">
            <a:solidFill>
              <a:prstClr val="black"/>
            </a:solidFill>
          </a:ln>
        </p:spPr>
      </p:sp>
      <p:sp>
        <p:nvSpPr>
          <p:cNvPr id="3" name="备注占位符 2"/>
          <p:cNvSpPr>
            <a:spLocks noGrp="1"/>
          </p:cNvSpPr>
          <p:nvPr>
            <p:ph type="body" idx="1"/>
          </p:nvPr>
        </p:nvSpPr>
        <p:spPr>
          <a:xfrm>
            <a:off x="914400" y="3300413"/>
            <a:ext cx="7315200" cy="2700337"/>
          </a:xfrm>
          <a:prstGeom prst="rect">
            <a:avLst/>
          </a:prstGeom>
        </p:spPr>
        <p:txBody>
          <a:bodyPr/>
          <a:lstStyle/>
          <a:p>
            <a:endParaRPr kumimoji="1" lang="zh-CN" altLang="en-US" dirty="0"/>
          </a:p>
        </p:txBody>
      </p:sp>
    </p:spTree>
    <p:extLst>
      <p:ext uri="{BB962C8B-B14F-4D97-AF65-F5344CB8AC3E}">
        <p14:creationId xmlns:p14="http://schemas.microsoft.com/office/powerpoint/2010/main" val="392011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a:prstGeom prst="rect">
            <a:avLst/>
          </a:prstGeom>
          <a:noFill/>
          <a:ln w="12700">
            <a:solidFill>
              <a:prstClr val="black"/>
            </a:solidFill>
          </a:ln>
        </p:spPr>
      </p:sp>
      <p:sp>
        <p:nvSpPr>
          <p:cNvPr id="3" name="备注占位符 2"/>
          <p:cNvSpPr>
            <a:spLocks noGrp="1"/>
          </p:cNvSpPr>
          <p:nvPr>
            <p:ph type="body" idx="1"/>
          </p:nvPr>
        </p:nvSpPr>
        <p:spPr>
          <a:xfrm>
            <a:off x="914400" y="3300413"/>
            <a:ext cx="7315200" cy="2700337"/>
          </a:xfrm>
          <a:prstGeom prst="rect">
            <a:avLst/>
          </a:prstGeom>
        </p:spPr>
        <p:txBody>
          <a:bodyPr/>
          <a:lstStyle/>
          <a:p>
            <a:endParaRPr lang="zh-CN" altLang="en-US" dirty="0"/>
          </a:p>
        </p:txBody>
      </p:sp>
    </p:spTree>
    <p:extLst>
      <p:ext uri="{BB962C8B-B14F-4D97-AF65-F5344CB8AC3E}">
        <p14:creationId xmlns:p14="http://schemas.microsoft.com/office/powerpoint/2010/main" val="2366437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a:prstGeom prst="rect">
            <a:avLst/>
          </a:prstGeom>
          <a:noFill/>
          <a:ln w="12700">
            <a:solidFill>
              <a:prstClr val="black"/>
            </a:solidFill>
          </a:ln>
        </p:spPr>
      </p:sp>
      <p:sp>
        <p:nvSpPr>
          <p:cNvPr id="3" name="备注占位符 2"/>
          <p:cNvSpPr>
            <a:spLocks noGrp="1"/>
          </p:cNvSpPr>
          <p:nvPr>
            <p:ph type="body" idx="1"/>
          </p:nvPr>
        </p:nvSpPr>
        <p:spPr>
          <a:xfrm>
            <a:off x="914400" y="3300413"/>
            <a:ext cx="7315200" cy="2700337"/>
          </a:xfrm>
          <a:prstGeom prst="rect">
            <a:avLst/>
          </a:prstGeom>
        </p:spPr>
        <p:txBody>
          <a:bodyPr/>
          <a:lstStyle/>
          <a:p>
            <a:endParaRPr kumimoji="1" lang="zh-CN" altLang="en-US" dirty="0"/>
          </a:p>
        </p:txBody>
      </p:sp>
    </p:spTree>
    <p:extLst>
      <p:ext uri="{BB962C8B-B14F-4D97-AF65-F5344CB8AC3E}">
        <p14:creationId xmlns:p14="http://schemas.microsoft.com/office/powerpoint/2010/main" val="353971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851396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1788182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26</a:t>
            </a:fld>
            <a:endParaRPr kumimoji="1" lang="zh-CN" altLang="en-US"/>
          </a:p>
        </p:txBody>
      </p:sp>
    </p:spTree>
    <p:extLst>
      <p:ext uri="{BB962C8B-B14F-4D97-AF65-F5344CB8AC3E}">
        <p14:creationId xmlns:p14="http://schemas.microsoft.com/office/powerpoint/2010/main" val="1781556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a:prstGeom prst="rect">
            <a:avLst/>
          </a:prstGeom>
          <a:noFill/>
          <a:ln w="12700">
            <a:solidFill>
              <a:prstClr val="black"/>
            </a:solidFill>
          </a:ln>
        </p:spPr>
      </p:sp>
      <p:sp>
        <p:nvSpPr>
          <p:cNvPr id="3" name="备注占位符 2"/>
          <p:cNvSpPr>
            <a:spLocks noGrp="1"/>
          </p:cNvSpPr>
          <p:nvPr>
            <p:ph type="body" idx="1"/>
          </p:nvPr>
        </p:nvSpPr>
        <p:spPr>
          <a:xfrm>
            <a:off x="914400" y="3300413"/>
            <a:ext cx="7315200" cy="270033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Tree>
    <p:extLst>
      <p:ext uri="{BB962C8B-B14F-4D97-AF65-F5344CB8AC3E}">
        <p14:creationId xmlns:p14="http://schemas.microsoft.com/office/powerpoint/2010/main" val="2601454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27</a:t>
            </a:fld>
            <a:endParaRPr kumimoji="1" lang="zh-CN" altLang="en-US"/>
          </a:p>
        </p:txBody>
      </p:sp>
    </p:spTree>
    <p:extLst>
      <p:ext uri="{BB962C8B-B14F-4D97-AF65-F5344CB8AC3E}">
        <p14:creationId xmlns:p14="http://schemas.microsoft.com/office/powerpoint/2010/main" val="1771773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a:prstGeom prst="rect">
            <a:avLst/>
          </a:prstGeom>
          <a:noFill/>
          <a:ln w="12700">
            <a:solidFill>
              <a:prstClr val="black"/>
            </a:solidFill>
          </a:ln>
        </p:spPr>
      </p:sp>
      <p:sp>
        <p:nvSpPr>
          <p:cNvPr id="3" name="备注占位符 2"/>
          <p:cNvSpPr>
            <a:spLocks noGrp="1"/>
          </p:cNvSpPr>
          <p:nvPr>
            <p:ph type="body" idx="1"/>
          </p:nvPr>
        </p:nvSpPr>
        <p:spPr>
          <a:xfrm>
            <a:off x="914400" y="3300413"/>
            <a:ext cx="7315200" cy="2700337"/>
          </a:xfrm>
          <a:prstGeom prst="rect">
            <a:avLst/>
          </a:prstGeom>
        </p:spPr>
        <p:txBody>
          <a:bodyPr/>
          <a:lstStyle/>
          <a:p>
            <a:endParaRPr lang="zh-CN" altLang="en-US" dirty="0"/>
          </a:p>
        </p:txBody>
      </p:sp>
    </p:spTree>
    <p:extLst>
      <p:ext uri="{BB962C8B-B14F-4D97-AF65-F5344CB8AC3E}">
        <p14:creationId xmlns:p14="http://schemas.microsoft.com/office/powerpoint/2010/main" val="305466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a:prstGeom prst="rect">
            <a:avLst/>
          </a:prstGeom>
          <a:noFill/>
          <a:ln w="12700">
            <a:solidFill>
              <a:prstClr val="black"/>
            </a:solidFill>
          </a:ln>
        </p:spPr>
      </p:sp>
      <p:sp>
        <p:nvSpPr>
          <p:cNvPr id="3" name="备注占位符 2"/>
          <p:cNvSpPr>
            <a:spLocks noGrp="1"/>
          </p:cNvSpPr>
          <p:nvPr>
            <p:ph type="body" idx="1"/>
          </p:nvPr>
        </p:nvSpPr>
        <p:spPr>
          <a:xfrm>
            <a:off x="914400" y="3300413"/>
            <a:ext cx="7315200" cy="2700337"/>
          </a:xfrm>
          <a:prstGeom prst="rect">
            <a:avLst/>
          </a:prstGeom>
        </p:spPr>
        <p:txBody>
          <a:bodyPr/>
          <a:lstStyle/>
          <a:p>
            <a:endParaRPr lang="zh-CN" altLang="en-US" dirty="0"/>
          </a:p>
        </p:txBody>
      </p:sp>
    </p:spTree>
    <p:extLst>
      <p:ext uri="{BB962C8B-B14F-4D97-AF65-F5344CB8AC3E}">
        <p14:creationId xmlns:p14="http://schemas.microsoft.com/office/powerpoint/2010/main" val="1737092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263747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130640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96E41FC-CD1F-2241-B8E1-D35625870791}" type="slidenum">
              <a:rPr kumimoji="1" lang="zh-CN" altLang="en-US" smtClean="0"/>
              <a:t>32</a:t>
            </a:fld>
            <a:endParaRPr kumimoji="1" lang="zh-CN" altLang="en-US"/>
          </a:p>
        </p:txBody>
      </p:sp>
    </p:spTree>
    <p:extLst>
      <p:ext uri="{BB962C8B-B14F-4D97-AF65-F5344CB8AC3E}">
        <p14:creationId xmlns:p14="http://schemas.microsoft.com/office/powerpoint/2010/main" val="210048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2483256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116589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35</a:t>
            </a:fld>
            <a:endParaRPr kumimoji="1" lang="zh-CN" altLang="en-US"/>
          </a:p>
        </p:txBody>
      </p:sp>
    </p:spTree>
    <p:extLst>
      <p:ext uri="{BB962C8B-B14F-4D97-AF65-F5344CB8AC3E}">
        <p14:creationId xmlns:p14="http://schemas.microsoft.com/office/powerpoint/2010/main" val="41687230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073875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a:prstGeom prst="rect">
            <a:avLst/>
          </a:prstGeom>
          <a:noFill/>
          <a:ln w="12700">
            <a:solidFill>
              <a:prstClr val="black"/>
            </a:solidFill>
          </a:ln>
        </p:spPr>
      </p:sp>
      <p:sp>
        <p:nvSpPr>
          <p:cNvPr id="3" name="备注占位符 2"/>
          <p:cNvSpPr>
            <a:spLocks noGrp="1"/>
          </p:cNvSpPr>
          <p:nvPr>
            <p:ph type="body" idx="1"/>
          </p:nvPr>
        </p:nvSpPr>
        <p:spPr>
          <a:xfrm>
            <a:off x="914400" y="3300413"/>
            <a:ext cx="7315200" cy="2700337"/>
          </a:xfrm>
          <a:prstGeom prst="rect">
            <a:avLst/>
          </a:prstGeom>
        </p:spPr>
        <p:txBody>
          <a:bodyPr/>
          <a:lstStyle/>
          <a:p>
            <a:endParaRPr lang="zh-CN" altLang="en-US" dirty="0"/>
          </a:p>
        </p:txBody>
      </p:sp>
    </p:spTree>
    <p:extLst>
      <p:ext uri="{BB962C8B-B14F-4D97-AF65-F5344CB8AC3E}">
        <p14:creationId xmlns:p14="http://schemas.microsoft.com/office/powerpoint/2010/main" val="32549097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156620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530305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7300684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4917550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9089173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662033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6E41FC-CD1F-2241-B8E1-D35625870791}" type="slidenum">
              <a:rPr kumimoji="1" lang="zh-CN" altLang="en-US" smtClean="0"/>
              <a:t>44</a:t>
            </a:fld>
            <a:endParaRPr kumimoji="1" lang="zh-CN" altLang="en-US"/>
          </a:p>
        </p:txBody>
      </p:sp>
    </p:spTree>
    <p:extLst>
      <p:ext uri="{BB962C8B-B14F-4D97-AF65-F5344CB8AC3E}">
        <p14:creationId xmlns:p14="http://schemas.microsoft.com/office/powerpoint/2010/main" val="7818502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7257405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13576973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a:prstGeom prst="rect">
            <a:avLst/>
          </a:prstGeom>
          <a:noFill/>
          <a:ln w="12700">
            <a:solidFill>
              <a:prstClr val="black"/>
            </a:solidFill>
          </a:ln>
        </p:spPr>
      </p:sp>
      <p:sp>
        <p:nvSpPr>
          <p:cNvPr id="3" name="备注占位符 2"/>
          <p:cNvSpPr>
            <a:spLocks noGrp="1"/>
          </p:cNvSpPr>
          <p:nvPr>
            <p:ph type="body" idx="1"/>
          </p:nvPr>
        </p:nvSpPr>
        <p:spPr>
          <a:xfrm>
            <a:off x="914400" y="3300413"/>
            <a:ext cx="7315200" cy="270033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Tree>
    <p:extLst>
      <p:ext uri="{BB962C8B-B14F-4D97-AF65-F5344CB8AC3E}">
        <p14:creationId xmlns:p14="http://schemas.microsoft.com/office/powerpoint/2010/main" val="1893329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endParaRPr dirty="0"/>
          </a:p>
        </p:txBody>
      </p:sp>
    </p:spTree>
    <p:extLst>
      <p:ext uri="{BB962C8B-B14F-4D97-AF65-F5344CB8AC3E}">
        <p14:creationId xmlns:p14="http://schemas.microsoft.com/office/powerpoint/2010/main" val="1433303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42490439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1801858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4333882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7087190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41738866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25788467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9776444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9194717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109060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865071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32679687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2395282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485400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595008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129961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3565271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156796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29000">
                <a:srgbClr val="FFFFFF"/>
              </a:gs>
              <a:gs pos="0">
                <a:schemeClr val="bg1"/>
              </a:gs>
              <a:gs pos="100000">
                <a:schemeClr val="bg1">
                  <a:alpha val="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ln>
                <a:noFill/>
              </a:ln>
            </a:endParaRP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347135" y="50800"/>
            <a:ext cx="9592733" cy="787400"/>
          </a:xfrm>
        </p:spPr>
        <p:txBody>
          <a:bodyPr/>
          <a:lstStyle>
            <a:lvl1pPr>
              <a:defRPr baseline="0">
                <a:latin typeface="微软雅黑 Light" panose="020B0502040204020203" pitchFamily="34" charset="-122"/>
                <a:ea typeface="微软雅黑 Light" panose="020B0502040204020203" pitchFamily="34" charset="-122"/>
              </a:defRPr>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347133" y="1149013"/>
            <a:ext cx="11506200" cy="457200"/>
          </a:xfrm>
        </p:spPr>
        <p:txBody>
          <a:bodyPr>
            <a:normAutofit/>
          </a:bodyPr>
          <a:lstStyle>
            <a:lvl1pPr marL="0" indent="0">
              <a:buFont typeface="Arial" panose="020B0604020202020204" pitchFamily="34" charset="0"/>
              <a:buNone/>
              <a:defRPr sz="3000" baseline="0">
                <a:solidFill>
                  <a:schemeClr val="tx2"/>
                </a:solidFill>
                <a:latin typeface="微软雅黑 Light" panose="020B0502040204020203" pitchFamily="34" charset="-122"/>
                <a:ea typeface="微软雅黑 Light" panose="020B0502040204020203"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347133" y="1720513"/>
            <a:ext cx="11506200" cy="4343400"/>
          </a:xfrm>
        </p:spPr>
        <p:txBody>
          <a:bodyPr/>
          <a:lstStyle>
            <a:lvl1pPr>
              <a:buClr>
                <a:schemeClr val="accent1"/>
              </a:buClr>
              <a:defRPr baseline="0">
                <a:latin typeface="微软雅黑 Light" panose="020B0502040204020203" pitchFamily="34" charset="-122"/>
                <a:ea typeface="微软雅黑 Light" panose="020B0502040204020203" pitchFamily="34" charset="-122"/>
              </a:defRPr>
            </a:lvl1pPr>
            <a:lvl2pPr>
              <a:buClr>
                <a:schemeClr val="accent1"/>
              </a:buClr>
              <a:defRPr baseline="0">
                <a:latin typeface="微软雅黑 Light" panose="020B0502040204020203" pitchFamily="34" charset="-122"/>
                <a:ea typeface="微软雅黑 Light" panose="020B0502040204020203" pitchFamily="34" charset="-122"/>
              </a:defRPr>
            </a:lvl2pPr>
            <a:lvl3pPr>
              <a:buClr>
                <a:schemeClr val="accent1"/>
              </a:buClr>
              <a:defRPr baseline="0">
                <a:latin typeface="微软雅黑 Light" panose="020B0502040204020203" pitchFamily="34" charset="-122"/>
                <a:ea typeface="微软雅黑 Light" panose="020B0502040204020203" pitchFamily="34" charset="-122"/>
              </a:defRPr>
            </a:lvl3pPr>
            <a:lvl4pPr>
              <a:buClr>
                <a:schemeClr val="accent1"/>
              </a:buClr>
              <a:defRPr baseline="0">
                <a:latin typeface="微软雅黑 Light" panose="020B0502040204020203" pitchFamily="34" charset="-122"/>
                <a:ea typeface="微软雅黑 Light" panose="020B0502040204020203" pitchFamily="34" charset="-122"/>
              </a:defRPr>
            </a:lvl4pPr>
            <a:lvl5pPr>
              <a:buClr>
                <a:schemeClr val="accent1"/>
              </a:buClr>
              <a:defRPr baseline="0">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5600" y="1171237"/>
            <a:ext cx="5283200" cy="4897438"/>
          </a:xfrm>
        </p:spPr>
        <p:txBody>
          <a:bodyPr/>
          <a:lstStyle>
            <a:lvl1pPr marL="228600" indent="-360000">
              <a:buClr>
                <a:schemeClr val="accent1"/>
              </a:buClr>
              <a:buFont typeface="Wingdings" panose="05000000000000000000" pitchFamily="2" charset="2"/>
              <a:buChar char="p"/>
              <a:defRPr sz="2200">
                <a:latin typeface="微软雅黑 Light" panose="020B0502040204020203" pitchFamily="34" charset="-122"/>
                <a:ea typeface="微软雅黑 Light" panose="020B0502040204020203" pitchFamily="34" charset="-122"/>
              </a:defRPr>
            </a:lvl1pPr>
            <a:lvl2pPr marL="685800" indent="-360000">
              <a:buClr>
                <a:schemeClr val="accent1"/>
              </a:buClr>
              <a:buFont typeface="Wingdings" panose="05000000000000000000" pitchFamily="2" charset="2"/>
              <a:buChar char="l"/>
              <a:defRPr sz="2000">
                <a:latin typeface="微软雅黑 Light" panose="020B0502040204020203" pitchFamily="34" charset="-122"/>
                <a:ea typeface="微软雅黑 Light" panose="020B0502040204020203" pitchFamily="34" charset="-122"/>
              </a:defRPr>
            </a:lvl2pPr>
            <a:lvl3pPr marL="11430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3pPr>
            <a:lvl4pPr marL="16002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4pPr>
            <a:lvl5pPr marL="20574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171237"/>
            <a:ext cx="5681133" cy="4897438"/>
          </a:xfrm>
        </p:spPr>
        <p:txBody>
          <a:bodyPr/>
          <a:lstStyle>
            <a:lvl1pPr marL="228600" indent="-360000">
              <a:buClr>
                <a:schemeClr val="accent1"/>
              </a:buClr>
              <a:buFont typeface="Wingdings" panose="05000000000000000000" pitchFamily="2" charset="2"/>
              <a:buChar char="p"/>
              <a:defRPr sz="2200">
                <a:latin typeface="微软雅黑 Light" panose="020B0502040204020203" pitchFamily="34" charset="-122"/>
                <a:ea typeface="微软雅黑 Light" panose="020B0502040204020203" pitchFamily="34" charset="-122"/>
              </a:defRPr>
            </a:lvl1pPr>
            <a:lvl2pPr marL="685800" indent="-360000">
              <a:buClr>
                <a:schemeClr val="accent1"/>
              </a:buClr>
              <a:buFont typeface="Wingdings" panose="05000000000000000000" pitchFamily="2" charset="2"/>
              <a:buChar char="l"/>
              <a:defRPr sz="2000">
                <a:latin typeface="微软雅黑 Light" panose="020B0502040204020203" pitchFamily="34" charset="-122"/>
                <a:ea typeface="微软雅黑 Light" panose="020B0502040204020203" pitchFamily="34" charset="-122"/>
              </a:defRPr>
            </a:lvl2pPr>
            <a:lvl3pPr marL="11430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3pPr>
            <a:lvl4pPr marL="16002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4pPr>
            <a:lvl5pPr marL="20574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347133" y="60327"/>
            <a:ext cx="10515600" cy="777874"/>
          </a:xfrm>
          <a:prstGeom prst="rect">
            <a:avLst/>
          </a:prstGeom>
        </p:spPr>
        <p:txBody>
          <a:bodyPr>
            <a:normAutofit/>
          </a:bodyPr>
          <a:lstStyle>
            <a:lvl1pPr>
              <a:defRPr sz="3600" baseline="0">
                <a:solidFill>
                  <a:schemeClr val="bg1"/>
                </a:solidFill>
                <a:latin typeface="微软雅黑 Light" panose="020B0502040204020203" pitchFamily="34" charset="-122"/>
                <a:ea typeface="微软雅黑 Light" panose="020B0502040204020203" pitchFamily="34" charset="-122"/>
              </a:defRPr>
            </a:lvl1pPr>
          </a:lstStyle>
          <a:p>
            <a:r>
              <a:rPr lang="zh-CN" altLang="en-US"/>
              <a:t>单击此处编辑母版标题样式</a:t>
            </a:r>
            <a:endParaRPr lang="en-US" dirty="0"/>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7133" y="1112794"/>
            <a:ext cx="5342467" cy="445293"/>
          </a:xfrm>
        </p:spPr>
        <p:txBody>
          <a:bodyPr anchor="t">
            <a:noAutofit/>
          </a:bodyPr>
          <a:lstStyle>
            <a:lvl1pPr marL="0" indent="0">
              <a:buNone/>
              <a:defRPr sz="3000" b="0" baseline="0">
                <a:solidFill>
                  <a:schemeClr val="tx2"/>
                </a:solidFill>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347133" y="1724773"/>
            <a:ext cx="5342467" cy="4308473"/>
          </a:xfrm>
        </p:spPr>
        <p:txBody>
          <a:bodyPr/>
          <a:lstStyle>
            <a:lvl1pPr marL="228600" indent="-360000">
              <a:buClr>
                <a:schemeClr val="accent1"/>
              </a:buClr>
              <a:buFont typeface="Wingdings" panose="05000000000000000000" pitchFamily="2" charset="2"/>
              <a:buChar char="p"/>
              <a:defRPr baseline="0">
                <a:latin typeface="微软雅黑 Light" panose="020B0502040204020203" pitchFamily="34" charset="-122"/>
                <a:ea typeface="微软雅黑 Light" panose="020B0502040204020203" pitchFamily="34" charset="-122"/>
              </a:defRPr>
            </a:lvl1pPr>
            <a:lvl2pPr marL="6858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2pPr>
            <a:lvl3pPr marL="11430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3pPr>
            <a:lvl4pPr marL="16002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4pPr>
            <a:lvl5pPr marL="20574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096000" y="1112794"/>
            <a:ext cx="5740400" cy="445293"/>
          </a:xfrm>
        </p:spPr>
        <p:txBody>
          <a:bodyPr anchor="t">
            <a:noAutofit/>
          </a:bodyPr>
          <a:lstStyle>
            <a:lvl1pPr marL="0" indent="0">
              <a:buNone/>
              <a:defRPr sz="3000" b="0" baseline="0">
                <a:solidFill>
                  <a:schemeClr val="tx2"/>
                </a:solidFill>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096000" y="1724773"/>
            <a:ext cx="5740400" cy="4308473"/>
          </a:xfrm>
        </p:spPr>
        <p:txBody>
          <a:bodyPr/>
          <a:lstStyle>
            <a:lvl1pPr marL="228600" indent="-360000">
              <a:buClr>
                <a:schemeClr val="accent1"/>
              </a:buClr>
              <a:buFont typeface="Wingdings" panose="05000000000000000000" pitchFamily="2" charset="2"/>
              <a:buChar char="p"/>
              <a:defRPr baseline="0">
                <a:latin typeface="微软雅黑 Light" panose="020B0502040204020203" pitchFamily="34" charset="-122"/>
                <a:ea typeface="微软雅黑 Light" panose="020B0502040204020203" pitchFamily="34" charset="-122"/>
              </a:defRPr>
            </a:lvl1pPr>
            <a:lvl2pPr marL="6858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2pPr>
            <a:lvl3pPr marL="11430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3pPr>
            <a:lvl4pPr marL="16002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4pPr>
            <a:lvl5pPr marL="20574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347133" y="73027"/>
            <a:ext cx="10515600" cy="777874"/>
          </a:xfrm>
          <a:prstGeom prst="rect">
            <a:avLst/>
          </a:prstGeom>
        </p:spPr>
        <p:txBody>
          <a:bodyPr>
            <a:normAutofit/>
          </a:bodyPr>
          <a:lstStyle>
            <a:lvl1pPr>
              <a:defRPr sz="3600" baseline="0">
                <a:solidFill>
                  <a:schemeClr val="bg1"/>
                </a:solidFill>
                <a:latin typeface="微软雅黑 Light" panose="020B0502040204020203" pitchFamily="34" charset="-122"/>
                <a:ea typeface="微软雅黑 Light" panose="020B0502040204020203" pitchFamily="34" charset="-122"/>
              </a:defRPr>
            </a:lvl1pPr>
          </a:lstStyle>
          <a:p>
            <a:r>
              <a:rPr lang="zh-CN" altLang="en-US"/>
              <a:t>单击此处编辑母版标题样式</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298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838200" y="2841629"/>
            <a:ext cx="10515600" cy="1325563"/>
          </a:xfrm>
          <a:prstGeom prst="rect">
            <a:avLst/>
          </a:prstGeom>
        </p:spPr>
        <p:txBody>
          <a:bodyPr>
            <a:noAutofit/>
          </a:bodyPr>
          <a:lstStyle>
            <a:lvl1pPr algn="ctr">
              <a:defRPr sz="6000" baseline="0">
                <a:solidFill>
                  <a:schemeClr val="tx2"/>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347133" y="42864"/>
            <a:ext cx="10515600" cy="777874"/>
          </a:xfrm>
          <a:prstGeom prst="rect">
            <a:avLst/>
          </a:prstGeom>
        </p:spPr>
        <p:txBody>
          <a:bodyPr>
            <a:normAutofit/>
          </a:bodyPr>
          <a:lstStyle>
            <a:lvl1pPr>
              <a:defRPr sz="3600" baseline="0">
                <a:solidFill>
                  <a:schemeClr val="accent1"/>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endParaRPr lang="en-US" dirty="0"/>
          </a:p>
        </p:txBody>
      </p:sp>
      <p:sp>
        <p:nvSpPr>
          <p:cNvPr id="3" name="Content Placeholder 2"/>
          <p:cNvSpPr>
            <a:spLocks noGrp="1"/>
          </p:cNvSpPr>
          <p:nvPr>
            <p:ph idx="1" hasCustomPrompt="1"/>
          </p:nvPr>
        </p:nvSpPr>
        <p:spPr>
          <a:xfrm>
            <a:off x="347133" y="1158539"/>
            <a:ext cx="11489267" cy="4930775"/>
          </a:xfrm>
        </p:spPr>
        <p:txBody>
          <a:bodyPr tIns="46800"/>
          <a:lstStyle>
            <a:lvl1pPr marL="228600" indent="-360000" algn="l">
              <a:buClr>
                <a:schemeClr val="accent1"/>
              </a:buClr>
              <a:buSzPct val="100000"/>
              <a:buFont typeface="Wingdings" panose="05000000000000000000" pitchFamily="2" charset="2"/>
              <a:buChar char="p"/>
              <a:defRPr lang="zh-CN" altLang="en-US" dirty="0" smtClean="0">
                <a:latin typeface="微软雅黑 Light" panose="020B0502040204020203" pitchFamily="34" charset="-122"/>
                <a:ea typeface="微软雅黑 Light" panose="020B0502040204020203" pitchFamily="34" charset="-122"/>
              </a:defRPr>
            </a:lvl1pPr>
            <a:lvl2pPr marL="685800" marR="0"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sz="2000" baseline="0">
                <a:latin typeface="微软雅黑 Light" panose="020B0502040204020203" pitchFamily="34" charset="-122"/>
                <a:ea typeface="微软雅黑 Light" panose="020B0502040204020203" pitchFamily="34" charset="-122"/>
              </a:defRPr>
            </a:lvl2pPr>
            <a:lvl3pPr marL="1143000" marR="0"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sz="1800" baseline="0">
                <a:latin typeface="微软雅黑 Light" panose="020B0502040204020203" pitchFamily="34" charset="-122"/>
                <a:ea typeface="微软雅黑 Light" panose="020B0502040204020203" pitchFamily="34" charset="-122"/>
              </a:defRPr>
            </a:lvl3pPr>
            <a:lvl4pPr marL="1600200" marR="0"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sz="1600" baseline="0">
                <a:latin typeface="微软雅黑 Light" panose="020B0502040204020203" pitchFamily="34" charset="-122"/>
                <a:ea typeface="微软雅黑 Light" panose="020B0502040204020203" pitchFamily="34" charset="-122"/>
              </a:defRPr>
            </a:lvl4pPr>
            <a:lvl5pPr marL="2057400" marR="0"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sz="1600" baseline="0">
                <a:latin typeface="微软雅黑 Light" panose="020B0502040204020203" pitchFamily="34" charset="-122"/>
                <a:ea typeface="微软雅黑 Light" panose="020B0502040204020203" pitchFamily="34"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dirty="0"/>
              <a:t>单击此处编辑母版文本样式</a:t>
            </a:r>
          </a:p>
          <a:p>
            <a:pPr marL="685800" marR="0" lvl="1"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第二级</a:t>
            </a:r>
          </a:p>
          <a:p>
            <a:pPr marL="1143000" marR="0" lvl="2"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第三级</a:t>
            </a:r>
          </a:p>
          <a:p>
            <a:pPr marL="1600200" marR="0" lvl="3"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16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第四级</a:t>
            </a:r>
          </a:p>
          <a:p>
            <a:pPr marL="2057400" marR="0" lvl="4"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16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第五级</a:t>
            </a:r>
            <a:endParaRPr kumimoji="0" lang="en-US" altLang="zh-CN" sz="16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endParaRPr>
          </a:p>
        </p:txBody>
      </p:sp>
    </p:spTree>
    <p:extLst/>
  </p:cSld>
  <p:clrMapOvr>
    <a:masterClrMapping/>
  </p:clrMapOvr>
  <p:extLst mod="1">
    <p:ext uri="{DCECCB84-F9BA-43D5-87BE-67443E8EF086}">
      <p15:sldGuideLst xmlns:p15="http://schemas.microsoft.com/office/powerpoint/2012/main">
        <p15:guide id="1"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347135" y="50800"/>
            <a:ext cx="9592733" cy="787400"/>
          </a:xfrm>
        </p:spPr>
        <p:txBody>
          <a:bodyPr/>
          <a:lstStyle>
            <a:lvl1pPr>
              <a:defRPr baseline="0">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sp>
        <p:nvSpPr>
          <p:cNvPr id="7" name="文本占位符 6"/>
          <p:cNvSpPr>
            <a:spLocks noGrp="1"/>
          </p:cNvSpPr>
          <p:nvPr>
            <p:ph type="body" sz="quarter" idx="13"/>
          </p:nvPr>
        </p:nvSpPr>
        <p:spPr>
          <a:xfrm>
            <a:off x="347133" y="1149013"/>
            <a:ext cx="11506200" cy="457200"/>
          </a:xfrm>
        </p:spPr>
        <p:txBody>
          <a:bodyPr>
            <a:normAutofit/>
          </a:bodyPr>
          <a:lstStyle>
            <a:lvl1pPr marL="0" indent="0">
              <a:buFont typeface="Arial" panose="020B0604020202020204" pitchFamily="34" charset="0"/>
              <a:buNone/>
              <a:defRPr sz="3000" baseline="0">
                <a:solidFill>
                  <a:schemeClr val="tx2"/>
                </a:solidFill>
                <a:latin typeface="微软雅黑 Light" panose="020B0502040204020203" pitchFamily="34" charset="-122"/>
                <a:ea typeface="微软雅黑 Light" panose="020B0502040204020203" pitchFamily="34" charset="-122"/>
              </a:defRPr>
            </a:lvl1pPr>
            <a:lvl2pPr marL="457200" indent="0">
              <a:buNone/>
              <a:defRPr/>
            </a:lvl2pPr>
          </a:lstStyle>
          <a:p>
            <a:pPr lvl="0"/>
            <a:r>
              <a:rPr lang="zh-CN" altLang="en-US" dirty="0"/>
              <a:t>单击此处编辑母版文本样式</a:t>
            </a:r>
          </a:p>
        </p:txBody>
      </p:sp>
      <p:sp>
        <p:nvSpPr>
          <p:cNvPr id="9" name="内容占位符 8"/>
          <p:cNvSpPr>
            <a:spLocks noGrp="1"/>
          </p:cNvSpPr>
          <p:nvPr>
            <p:ph sz="quarter" idx="14"/>
          </p:nvPr>
        </p:nvSpPr>
        <p:spPr>
          <a:xfrm>
            <a:off x="347133" y="1720513"/>
            <a:ext cx="11506200" cy="4343400"/>
          </a:xfrm>
        </p:spPr>
        <p:txBody>
          <a:bodyPr/>
          <a:lstStyle>
            <a:lvl1pPr>
              <a:buClr>
                <a:schemeClr val="accent1"/>
              </a:buClr>
              <a:defRPr baseline="0">
                <a:latin typeface="微软雅黑 Light" panose="020B0502040204020203" pitchFamily="34" charset="-122"/>
                <a:ea typeface="微软雅黑 Light" panose="020B0502040204020203" pitchFamily="34" charset="-122"/>
              </a:defRPr>
            </a:lvl1pPr>
            <a:lvl2pPr>
              <a:buClr>
                <a:schemeClr val="accent1"/>
              </a:buClr>
              <a:defRPr baseline="0">
                <a:latin typeface="微软雅黑 Light" panose="020B0502040204020203" pitchFamily="34" charset="-122"/>
                <a:ea typeface="微软雅黑 Light" panose="020B0502040204020203" pitchFamily="34" charset="-122"/>
              </a:defRPr>
            </a:lvl2pPr>
            <a:lvl3pPr>
              <a:buClr>
                <a:schemeClr val="accent1"/>
              </a:buClr>
              <a:defRPr baseline="0">
                <a:latin typeface="微软雅黑 Light" panose="020B0502040204020203" pitchFamily="34" charset="-122"/>
                <a:ea typeface="微软雅黑 Light" panose="020B0502040204020203" pitchFamily="34" charset="-122"/>
              </a:defRPr>
            </a:lvl3pPr>
            <a:lvl4pPr>
              <a:buClr>
                <a:schemeClr val="accent1"/>
              </a:buClr>
              <a:defRPr baseline="0">
                <a:latin typeface="微软雅黑 Light" panose="020B0502040204020203" pitchFamily="34" charset="-122"/>
                <a:ea typeface="微软雅黑 Light" panose="020B0502040204020203" pitchFamily="34" charset="-122"/>
              </a:defRPr>
            </a:lvl4pPr>
            <a:lvl5pPr>
              <a:buClr>
                <a:schemeClr val="accent1"/>
              </a:buClr>
              <a:defRPr baseline="0">
                <a:latin typeface="微软雅黑 Light" panose="020B0502040204020203" pitchFamily="34" charset="-122"/>
                <a:ea typeface="微软雅黑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5600" y="1171237"/>
            <a:ext cx="5283200" cy="4897438"/>
          </a:xfrm>
        </p:spPr>
        <p:txBody>
          <a:bodyPr/>
          <a:lstStyle>
            <a:lvl1pPr marL="228600" indent="-360000">
              <a:buClr>
                <a:schemeClr val="accent1"/>
              </a:buClr>
              <a:buFont typeface="Wingdings" panose="05000000000000000000" pitchFamily="2" charset="2"/>
              <a:buChar char="p"/>
              <a:defRPr sz="2200">
                <a:latin typeface="微软雅黑 Light" panose="020B0502040204020203" pitchFamily="34" charset="-122"/>
                <a:ea typeface="微软雅黑 Light" panose="020B0502040204020203" pitchFamily="34" charset="-122"/>
              </a:defRPr>
            </a:lvl1pPr>
            <a:lvl2pPr marL="685800" indent="-360000">
              <a:buClr>
                <a:schemeClr val="accent1"/>
              </a:buClr>
              <a:buFont typeface="Wingdings" panose="05000000000000000000" pitchFamily="2" charset="2"/>
              <a:buChar char="l"/>
              <a:defRPr sz="2000">
                <a:latin typeface="微软雅黑 Light" panose="020B0502040204020203" pitchFamily="34" charset="-122"/>
                <a:ea typeface="微软雅黑 Light" panose="020B0502040204020203" pitchFamily="34" charset="-122"/>
              </a:defRPr>
            </a:lvl2pPr>
            <a:lvl3pPr marL="11430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3pPr>
            <a:lvl4pPr marL="16002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4pPr>
            <a:lvl5pPr marL="20574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171237"/>
            <a:ext cx="5681133" cy="4897438"/>
          </a:xfrm>
        </p:spPr>
        <p:txBody>
          <a:bodyPr/>
          <a:lstStyle>
            <a:lvl1pPr marL="228600" indent="-360000">
              <a:buClr>
                <a:schemeClr val="accent1"/>
              </a:buClr>
              <a:buFont typeface="Wingdings" panose="05000000000000000000" pitchFamily="2" charset="2"/>
              <a:buChar char="p"/>
              <a:defRPr sz="2200">
                <a:latin typeface="微软雅黑 Light" panose="020B0502040204020203" pitchFamily="34" charset="-122"/>
                <a:ea typeface="微软雅黑 Light" panose="020B0502040204020203" pitchFamily="34" charset="-122"/>
              </a:defRPr>
            </a:lvl1pPr>
            <a:lvl2pPr marL="685800" indent="-360000">
              <a:buClr>
                <a:schemeClr val="accent1"/>
              </a:buClr>
              <a:buFont typeface="Wingdings" panose="05000000000000000000" pitchFamily="2" charset="2"/>
              <a:buChar char="l"/>
              <a:defRPr sz="2000">
                <a:latin typeface="微软雅黑 Light" panose="020B0502040204020203" pitchFamily="34" charset="-122"/>
                <a:ea typeface="微软雅黑 Light" panose="020B0502040204020203" pitchFamily="34" charset="-122"/>
              </a:defRPr>
            </a:lvl2pPr>
            <a:lvl3pPr marL="11430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3pPr>
            <a:lvl4pPr marL="16002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4pPr>
            <a:lvl5pPr marL="2057400" indent="-360000">
              <a:buClr>
                <a:schemeClr val="accent1"/>
              </a:buClr>
              <a:buFont typeface="Wingdings" panose="05000000000000000000" pitchFamily="2" charset="2"/>
              <a:buChar char="l"/>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347133" y="60327"/>
            <a:ext cx="10515600" cy="777874"/>
          </a:xfrm>
          <a:prstGeom prst="rect">
            <a:avLst/>
          </a:prstGeom>
        </p:spPr>
        <p:txBody>
          <a:bodyPr>
            <a:normAutofit/>
          </a:bodyPr>
          <a:lstStyle>
            <a:lvl1pPr>
              <a:defRPr sz="3600" baseline="0">
                <a:solidFill>
                  <a:schemeClr val="accent1"/>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7133" y="1112794"/>
            <a:ext cx="5342467" cy="445293"/>
          </a:xfrm>
        </p:spPr>
        <p:txBody>
          <a:bodyPr anchor="t">
            <a:noAutofit/>
          </a:bodyPr>
          <a:lstStyle>
            <a:lvl1pPr marL="0" indent="0">
              <a:buNone/>
              <a:defRPr sz="3000" b="0" baseline="0">
                <a:solidFill>
                  <a:schemeClr val="tx2"/>
                </a:solidFill>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Content Placeholder 3"/>
          <p:cNvSpPr>
            <a:spLocks noGrp="1"/>
          </p:cNvSpPr>
          <p:nvPr>
            <p:ph sz="half" idx="2"/>
          </p:nvPr>
        </p:nvSpPr>
        <p:spPr>
          <a:xfrm>
            <a:off x="347133" y="1724773"/>
            <a:ext cx="5342467" cy="4308473"/>
          </a:xfrm>
        </p:spPr>
        <p:txBody>
          <a:bodyPr/>
          <a:lstStyle>
            <a:lvl1pPr marL="228600" indent="-360000">
              <a:buClr>
                <a:schemeClr val="accent1"/>
              </a:buClr>
              <a:buFont typeface="Wingdings" panose="05000000000000000000" pitchFamily="2" charset="2"/>
              <a:buChar char="p"/>
              <a:defRPr baseline="0">
                <a:latin typeface="微软雅黑 Light" panose="020B0502040204020203" pitchFamily="34" charset="-122"/>
                <a:ea typeface="微软雅黑 Light" panose="020B0502040204020203" pitchFamily="34" charset="-122"/>
              </a:defRPr>
            </a:lvl1pPr>
            <a:lvl2pPr marL="6858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2pPr>
            <a:lvl3pPr marL="11430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3pPr>
            <a:lvl4pPr marL="16002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4pPr>
            <a:lvl5pPr marL="20574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Text Placeholder 4"/>
          <p:cNvSpPr>
            <a:spLocks noGrp="1"/>
          </p:cNvSpPr>
          <p:nvPr>
            <p:ph type="body" sz="quarter" idx="3"/>
          </p:nvPr>
        </p:nvSpPr>
        <p:spPr>
          <a:xfrm>
            <a:off x="6096000" y="1112794"/>
            <a:ext cx="5740400" cy="445293"/>
          </a:xfrm>
        </p:spPr>
        <p:txBody>
          <a:bodyPr anchor="t">
            <a:noAutofit/>
          </a:bodyPr>
          <a:lstStyle>
            <a:lvl1pPr marL="0" indent="0">
              <a:buNone/>
              <a:defRPr sz="3000" b="0" baseline="0">
                <a:solidFill>
                  <a:schemeClr val="tx2"/>
                </a:solidFill>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096000" y="1724773"/>
            <a:ext cx="5740400" cy="4308473"/>
          </a:xfrm>
        </p:spPr>
        <p:txBody>
          <a:bodyPr/>
          <a:lstStyle>
            <a:lvl1pPr marL="228600" indent="-360000">
              <a:buClr>
                <a:schemeClr val="accent1"/>
              </a:buClr>
              <a:buFont typeface="Wingdings" panose="05000000000000000000" pitchFamily="2" charset="2"/>
              <a:buChar char="p"/>
              <a:defRPr baseline="0">
                <a:latin typeface="微软雅黑 Light" panose="020B0502040204020203" pitchFamily="34" charset="-122"/>
                <a:ea typeface="微软雅黑 Light" panose="020B0502040204020203" pitchFamily="34" charset="-122"/>
              </a:defRPr>
            </a:lvl1pPr>
            <a:lvl2pPr marL="6858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2pPr>
            <a:lvl3pPr marL="11430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3pPr>
            <a:lvl4pPr marL="16002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4pPr>
            <a:lvl5pPr marL="2057400" indent="-360000">
              <a:buClr>
                <a:schemeClr val="accent1"/>
              </a:buClr>
              <a:buFont typeface="Wingdings" panose="05000000000000000000" pitchFamily="2" charset="2"/>
              <a:buChar char="l"/>
              <a:defRPr baseline="0">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347133" y="73027"/>
            <a:ext cx="10515600" cy="777874"/>
          </a:xfrm>
          <a:prstGeom prst="rect">
            <a:avLst/>
          </a:prstGeom>
        </p:spPr>
        <p:txBody>
          <a:bodyPr>
            <a:normAutofit/>
          </a:bodyPr>
          <a:lstStyle>
            <a:lvl1pPr>
              <a:defRPr sz="3600" baseline="0">
                <a:solidFill>
                  <a:schemeClr val="accent1"/>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endParaRPr lang="en-US" dirty="0"/>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347133" y="73027"/>
            <a:ext cx="105156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defRPr>
            </a:lvl1pPr>
          </a:lstStyle>
          <a:p>
            <a:r>
              <a:rPr lang="zh-CN" altLang="en-US"/>
              <a:t>单击此处编辑母版标题样式</a:t>
            </a:r>
            <a:endParaRPr lang="en-US" dirty="0"/>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bg>
      <p:bgPr>
        <a:solidFill>
          <a:schemeClr val="bg1"/>
        </a:solid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章节名">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2841629"/>
            <a:ext cx="10515600" cy="1325563"/>
          </a:xfrm>
          <a:prstGeom prst="rect">
            <a:avLst/>
          </a:prstGeom>
        </p:spPr>
        <p:txBody>
          <a:bodyPr>
            <a:noAutofit/>
          </a:bodyPr>
          <a:lstStyle>
            <a:lvl1pPr algn="ctr">
              <a:defRPr sz="6000" baseline="0">
                <a:solidFill>
                  <a:schemeClr val="tx2"/>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7133" y="1050917"/>
            <a:ext cx="11506200" cy="5070476"/>
          </a:xfrm>
          <a:prstGeom prst="rect">
            <a:avLst/>
          </a:prstGeom>
        </p:spPr>
        <p:txBody>
          <a:bodyPr vert="horz" lIns="91440" tIns="45720" rIns="91440" bIns="45720" rtlCol="0">
            <a:normAutofit/>
          </a:bodyPr>
          <a:lstStyle/>
          <a:p>
            <a:pPr lvl="0"/>
            <a:r>
              <a:rPr lang="zh-CN" altLang="en-US" dirty="0"/>
              <a:t>单击此处编辑母版文本样式</a:t>
            </a:r>
          </a:p>
          <a:p>
            <a:pPr marL="685800" marR="0" lvl="1"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第二级</a:t>
            </a:r>
          </a:p>
          <a:p>
            <a:pPr marL="1143000" marR="0" lvl="2"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第三级</a:t>
            </a:r>
          </a:p>
          <a:p>
            <a:pPr marL="1600200" marR="0" lvl="3"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16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第四级</a:t>
            </a:r>
          </a:p>
          <a:p>
            <a:pPr marL="2057400" marR="0" lvl="4"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16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第五级</a:t>
            </a:r>
            <a:endParaRPr kumimoji="0" lang="en-US" altLang="zh-CN" sz="16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endParaRPr>
          </a:p>
        </p:txBody>
      </p:sp>
      <p:sp>
        <p:nvSpPr>
          <p:cNvPr id="8" name="标题占位符 7"/>
          <p:cNvSpPr>
            <a:spLocks noGrp="1"/>
          </p:cNvSpPr>
          <p:nvPr>
            <p:ph type="title"/>
          </p:nvPr>
        </p:nvSpPr>
        <p:spPr>
          <a:xfrm>
            <a:off x="347135" y="50800"/>
            <a:ext cx="9592733" cy="787400"/>
          </a:xfrm>
          <a:prstGeom prst="rect">
            <a:avLst/>
          </a:prstGeom>
        </p:spPr>
        <p:txBody>
          <a:bodyPr vert="horz" lIns="91440" tIns="45720" rIns="91440" bIns="45720" rtlCol="0" anchor="ctr">
            <a:normAutofit/>
          </a:bodyPr>
          <a:lstStyle/>
          <a:p>
            <a:r>
              <a:rPr lang="zh-CN" altLang="en-US" dirty="0"/>
              <a:t>单击此处编辑母版标题样式</a:t>
            </a:r>
          </a:p>
        </p:txBody>
      </p:sp>
    </p:spTree>
    <p:extLst>
      <p:ext uri="{BB962C8B-B14F-4D97-AF65-F5344CB8AC3E}">
        <p14:creationId xmlns:p14="http://schemas.microsoft.com/office/powerpoint/2010/main" val="79888384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80" r:id="rId13"/>
  </p:sldLayoutIdLst>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mj-cs"/>
        </a:defRPr>
      </a:lvl1pPr>
    </p:titleStyle>
    <p:body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微软雅黑 Light" panose="020B0502040204020203" pitchFamily="34" charset="-122"/>
          <a:ea typeface="微软雅黑 Light" panose="020B0502040204020203" pitchFamily="34" charset="-122"/>
          <a:cs typeface="+mn-cs"/>
        </a:defRPr>
      </a:lvl1pPr>
      <a:lvl2pPr marL="685800" marR="0"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sz="2000" kern="1200" baseline="0">
          <a:solidFill>
            <a:schemeClr val="tx1"/>
          </a:solidFill>
          <a:latin typeface="微软雅黑 Light" panose="020B0502040204020203" pitchFamily="34" charset="-122"/>
          <a:ea typeface="微软雅黑 Light" panose="020B0502040204020203" pitchFamily="34" charset="-122"/>
          <a:cs typeface="+mn-cs"/>
        </a:defRPr>
      </a:lvl2pPr>
      <a:lvl3pPr marL="1143000" marR="0"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sz="1800" kern="1200" baseline="0">
          <a:solidFill>
            <a:schemeClr val="tx1"/>
          </a:solidFill>
          <a:latin typeface="微软雅黑 Light" panose="020B0502040204020203" pitchFamily="34" charset="-122"/>
          <a:ea typeface="微软雅黑 Light" panose="020B0502040204020203" pitchFamily="34" charset="-122"/>
          <a:cs typeface="+mn-cs"/>
        </a:defRPr>
      </a:lvl3pPr>
      <a:lvl4pPr marL="1600200" marR="0"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sz="1600" kern="1200" baseline="0">
          <a:solidFill>
            <a:schemeClr val="tx1"/>
          </a:solidFill>
          <a:latin typeface="微软雅黑 Light" panose="020B0502040204020203" pitchFamily="34" charset="-122"/>
          <a:ea typeface="微软雅黑 Light" panose="020B0502040204020203" pitchFamily="34" charset="-122"/>
          <a:cs typeface="+mn-cs"/>
        </a:defRPr>
      </a:lvl4pPr>
      <a:lvl5pPr marL="2057400" marR="0"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sz="1600" kern="1200" baseline="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7.xml"/><Relationship Id="rId5" Type="http://schemas.openxmlformats.org/officeDocument/2006/relationships/image" Target="../media/image27.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8.xml"/><Relationship Id="rId5" Type="http://schemas.openxmlformats.org/officeDocument/2006/relationships/image" Target="../media/image28.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11.xml"/><Relationship Id="rId7" Type="http://schemas.openxmlformats.org/officeDocument/2006/relationships/image" Target="../media/image32.png"/><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39.png"/><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41.png"/><Relationship Id="rId2" Type="http://schemas.openxmlformats.org/officeDocument/2006/relationships/slideLayout" Target="../slideLayouts/slideLayout3.xml"/><Relationship Id="rId1" Type="http://schemas.openxmlformats.org/officeDocument/2006/relationships/tags" Target="../tags/tag12.xml"/><Relationship Id="rId6" Type="http://schemas.openxmlformats.org/officeDocument/2006/relationships/image" Target="../media/image39.png"/><Relationship Id="rId5" Type="http://schemas.openxmlformats.org/officeDocument/2006/relationships/image" Target="../media/image36.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3.xml"/><Relationship Id="rId1" Type="http://schemas.openxmlformats.org/officeDocument/2006/relationships/tags" Target="../tags/tag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50.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8" Type="http://schemas.openxmlformats.org/officeDocument/2006/relationships/image" Target="../media/image55.jpg"/><Relationship Id="rId3" Type="http://schemas.openxmlformats.org/officeDocument/2006/relationships/notesSlide" Target="../notesSlides/notesSlide18.xml"/><Relationship Id="rId7" Type="http://schemas.openxmlformats.org/officeDocument/2006/relationships/image" Target="../media/image54.jp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53.png"/><Relationship Id="rId5" Type="http://schemas.openxmlformats.org/officeDocument/2006/relationships/image" Target="../media/image52.jp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8.png"/><Relationship Id="rId7" Type="http://schemas.openxmlformats.org/officeDocument/2006/relationships/image" Target="../media/image61.png"/><Relationship Id="rId2" Type="http://schemas.openxmlformats.org/officeDocument/2006/relationships/slideLayout" Target="../slideLayouts/slideLayout3.xml"/><Relationship Id="rId1" Type="http://schemas.openxmlformats.org/officeDocument/2006/relationships/tags" Target="../tags/tag1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56.png"/></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19.xml"/><Relationship Id="rId7"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22.xml"/><Relationship Id="rId6" Type="http://schemas.openxmlformats.org/officeDocument/2006/relationships/image" Target="../media/image73.png"/><Relationship Id="rId5" Type="http://schemas.openxmlformats.org/officeDocument/2006/relationships/image" Target="../media/image71.png"/><Relationship Id="rId4" Type="http://schemas.openxmlformats.org/officeDocument/2006/relationships/image" Target="../media/image72.jpg"/></Relationships>
</file>

<file path=ppt/slides/_rels/slide35.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74.jpeg"/><Relationship Id="rId7" Type="http://schemas.openxmlformats.org/officeDocument/2006/relationships/image" Target="../media/image78.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23.xml"/><Relationship Id="rId4" Type="http://schemas.openxmlformats.org/officeDocument/2006/relationships/image" Target="../media/image8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83.png"/><Relationship Id="rId5" Type="http://schemas.openxmlformats.org/officeDocument/2006/relationships/image" Target="../media/image82.jpg"/><Relationship Id="rId4" Type="http://schemas.openxmlformats.org/officeDocument/2006/relationships/image" Target="../media/image81.jpg"/></Relationships>
</file>

<file path=ppt/slides/_rels/slide3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notesSlide" Target="../notesSlides/notesSlide31.xml"/><Relationship Id="rId7" Type="http://schemas.openxmlformats.org/officeDocument/2006/relationships/image" Target="../media/image86.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2.jpg"/><Relationship Id="rId9" Type="http://schemas.openxmlformats.org/officeDocument/2006/relationships/image" Target="../media/image8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4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notesSlide" Target="../notesSlides/notesSlide35.xml"/><Relationship Id="rId7" Type="http://schemas.openxmlformats.org/officeDocument/2006/relationships/image" Target="../media/image102.png"/><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4.xml.rels><?xml version="1.0" encoding="UTF-8" standalone="yes"?>
<Relationships xmlns="http://schemas.openxmlformats.org/package/2006/relationships"><Relationship Id="rId8" Type="http://schemas.openxmlformats.org/officeDocument/2006/relationships/image" Target="../media/image109.jpeg"/><Relationship Id="rId3" Type="http://schemas.openxmlformats.org/officeDocument/2006/relationships/image" Target="../media/image104.jpeg"/><Relationship Id="rId7" Type="http://schemas.openxmlformats.org/officeDocument/2006/relationships/image" Target="../media/image108.jpe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27.xml"/><Relationship Id="rId5" Type="http://schemas.openxmlformats.org/officeDocument/2006/relationships/image" Target="../media/image111.png"/><Relationship Id="rId4" Type="http://schemas.openxmlformats.org/officeDocument/2006/relationships/image" Target="../media/image110.pn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8.xml"/><Relationship Id="rId1" Type="http://schemas.openxmlformats.org/officeDocument/2006/relationships/tags" Target="../tags/tag28.xml"/><Relationship Id="rId4" Type="http://schemas.openxmlformats.org/officeDocument/2006/relationships/image" Target="../media/image112.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4.xml"/><Relationship Id="rId7"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4.png"/><Relationship Id="rId7" Type="http://schemas.openxmlformats.org/officeDocument/2006/relationships/image" Target="../media/image110.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5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tags" Target="../tags/tag29.xml"/><Relationship Id="rId5" Type="http://schemas.openxmlformats.org/officeDocument/2006/relationships/image" Target="../media/image110.png"/><Relationship Id="rId4" Type="http://schemas.openxmlformats.org/officeDocument/2006/relationships/image" Target="../media/image120.png"/></Relationships>
</file>

<file path=ppt/slides/_rels/slide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image" Target="../media/image122.png"/></Relationships>
</file>

<file path=ppt/slides/_rels/slide5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image" Target="../media/image125.png"/></Relationships>
</file>

<file path=ppt/slides/_rels/slide5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5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6.png"/></Relationships>
</file>

<file path=ppt/slides/_rels/slide5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31.png"/><Relationship Id="rId4" Type="http://schemas.openxmlformats.org/officeDocument/2006/relationships/image" Target="../media/image130.png"/></Relationships>
</file>

<file path=ppt/slides/_rels/slide5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5.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31.png"/><Relationship Id="rId4" Type="http://schemas.openxmlformats.org/officeDocument/2006/relationships/image" Target="../media/image130.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9.png"/><Relationship Id="rId5" Type="http://schemas.openxmlformats.org/officeDocument/2006/relationships/image" Target="../media/image21.jpg"/><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8.xml"/><Relationship Id="rId7"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H="1">
            <a:off x="0" y="0"/>
            <a:ext cx="12192000" cy="3829050"/>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a:ea typeface="微软雅黑"/>
              <a:cs typeface="+mn-cs"/>
            </a:endParaRPr>
          </a:p>
        </p:txBody>
      </p:sp>
      <p:sp>
        <p:nvSpPr>
          <p:cNvPr id="3" name="矩形 2"/>
          <p:cNvSpPr/>
          <p:nvPr/>
        </p:nvSpPr>
        <p:spPr>
          <a:xfrm>
            <a:off x="0" y="3829050"/>
            <a:ext cx="12192000" cy="209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4" name="组合 3"/>
          <p:cNvGrpSpPr/>
          <p:nvPr/>
        </p:nvGrpSpPr>
        <p:grpSpPr>
          <a:xfrm>
            <a:off x="9220654" y="3164114"/>
            <a:ext cx="1571171" cy="1571171"/>
            <a:chOff x="4943929" y="1410264"/>
            <a:chExt cx="2011479" cy="2011479"/>
          </a:xfrm>
        </p:grpSpPr>
        <p:sp>
          <p:nvSpPr>
            <p:cNvPr id="5" name="椭圆 4"/>
            <p:cNvSpPr/>
            <p:nvPr/>
          </p:nvSpPr>
          <p:spPr>
            <a:xfrm>
              <a:off x="4943929" y="1410264"/>
              <a:ext cx="2011479" cy="2011479"/>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sz="7200" b="0" i="0" u="none" strike="noStrike" kern="1200" cap="none" spc="0" normalizeH="0" baseline="0" noProof="0">
                <a:ln>
                  <a:noFill/>
                </a:ln>
                <a:solidFill>
                  <a:srgbClr val="10CF9B"/>
                </a:solidFill>
                <a:effectLst/>
                <a:uLnTx/>
                <a:uFillTx/>
                <a:latin typeface="Arial Rounded MT Bold" panose="020F0704030504030204" pitchFamily="34" charset="0"/>
                <a:ea typeface="黑体" panose="02010609060101010101" pitchFamily="49" charset="-122"/>
                <a:cs typeface="+mn-cs"/>
              </a:endParaRPr>
            </a:p>
          </p:txBody>
        </p:sp>
        <p:sp>
          <p:nvSpPr>
            <p:cNvPr id="6" name="矩形 5"/>
            <p:cNvSpPr/>
            <p:nvPr/>
          </p:nvSpPr>
          <p:spPr>
            <a:xfrm>
              <a:off x="5162430" y="1853621"/>
              <a:ext cx="1574474" cy="985071"/>
            </a:xfrm>
            <a:prstGeom prst="rect">
              <a:avLst/>
            </a:prstGeom>
            <a:ln w="76200">
              <a:noFill/>
            </a:ln>
          </p:spPr>
          <p:txBody>
            <a:bodyPr wrap="non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4400" b="0" i="0" u="none" strike="noStrike" kern="1200" cap="none" spc="300" normalizeH="0" baseline="0" noProof="0" dirty="0">
                  <a:ln>
                    <a:noFill/>
                  </a:ln>
                  <a:solidFill>
                    <a:srgbClr val="FFFFFF"/>
                  </a:solidFill>
                  <a:effectLst/>
                  <a:uLnTx/>
                  <a:uFillTx/>
                  <a:latin typeface="Haettenschweiler" panose="020B0706040902060204" pitchFamily="34" charset="0"/>
                  <a:ea typeface="黑体" panose="02010609060101010101" pitchFamily="49" charset="-122"/>
                  <a:cs typeface="+mn-cs"/>
                </a:rPr>
                <a:t>2024</a:t>
              </a:r>
              <a:endParaRPr kumimoji="0" lang="en-US" sz="4400" b="0" i="0" u="none" strike="noStrike" kern="1200" cap="none" spc="300" normalizeH="0" baseline="0" noProof="0" dirty="0">
                <a:ln>
                  <a:noFill/>
                </a:ln>
                <a:solidFill>
                  <a:srgbClr val="FFFFFF"/>
                </a:solidFill>
                <a:effectLst/>
                <a:uLnTx/>
                <a:uFillTx/>
                <a:latin typeface="Haettenschweiler" panose="020B0706040902060204" pitchFamily="34" charset="0"/>
                <a:ea typeface="黑体" panose="02010609060101010101" pitchFamily="49" charset="-122"/>
                <a:cs typeface="+mn-cs"/>
              </a:endParaRPr>
            </a:p>
          </p:txBody>
        </p:sp>
      </p:grpSp>
      <p:grpSp>
        <p:nvGrpSpPr>
          <p:cNvPr id="7" name="组合 6"/>
          <p:cNvGrpSpPr/>
          <p:nvPr/>
        </p:nvGrpSpPr>
        <p:grpSpPr>
          <a:xfrm>
            <a:off x="1050888" y="4430343"/>
            <a:ext cx="8169766" cy="1665657"/>
            <a:chOff x="1754745" y="4409895"/>
            <a:chExt cx="6111912" cy="1665657"/>
          </a:xfrm>
        </p:grpSpPr>
        <p:sp>
          <p:nvSpPr>
            <p:cNvPr id="8" name="矩形 7"/>
            <p:cNvSpPr/>
            <p:nvPr/>
          </p:nvSpPr>
          <p:spPr>
            <a:xfrm>
              <a:off x="1754745" y="4409895"/>
              <a:ext cx="5786821" cy="1138773"/>
            </a:xfrm>
            <a:prstGeom prst="rect">
              <a:avLst/>
            </a:prstGeom>
          </p:spPr>
          <p:txBody>
            <a:bodyPr wrap="square">
              <a:spAutoFit/>
            </a:bodyPr>
            <a:lstStyle/>
            <a:p>
              <a:pPr lvl="0">
                <a:defRPr/>
              </a:pPr>
              <a:r>
                <a:rPr lang="zh-CN" altLang="en-US" sz="4000" b="1" dirty="0">
                  <a:solidFill>
                    <a:srgbClr val="303030">
                      <a:lumMod val="75000"/>
                    </a:srgbClr>
                  </a:solidFill>
                  <a:latin typeface="微软雅黑"/>
                  <a:ea typeface="微软雅黑"/>
                </a:rPr>
                <a:t>机器学习理论与算法</a:t>
              </a:r>
              <a:endParaRPr lang="en-US" altLang="zh-CN" sz="4000" b="1" dirty="0">
                <a:solidFill>
                  <a:srgbClr val="303030">
                    <a:lumMod val="75000"/>
                  </a:srgbClr>
                </a:solidFill>
                <a:latin typeface="微软雅黑"/>
                <a:ea typeface="微软雅黑"/>
              </a:endParaRPr>
            </a:p>
            <a:p>
              <a:pPr lvl="0">
                <a:defRPr/>
              </a:pPr>
              <a:r>
                <a:rPr lang="en-US" altLang="zh-CN" sz="2800" b="1" dirty="0">
                  <a:solidFill>
                    <a:srgbClr val="303030">
                      <a:lumMod val="75000"/>
                    </a:srgbClr>
                  </a:solidFill>
                  <a:latin typeface="微软雅黑"/>
                  <a:ea typeface="微软雅黑"/>
                </a:rPr>
                <a:t>Ch7 </a:t>
              </a:r>
              <a:r>
                <a:rPr lang="zh-CN" altLang="en-US" sz="2800" b="1" dirty="0">
                  <a:solidFill>
                    <a:srgbClr val="303030">
                      <a:lumMod val="75000"/>
                    </a:srgbClr>
                  </a:solidFill>
                  <a:latin typeface="微软雅黑"/>
                  <a:ea typeface="微软雅黑"/>
                </a:rPr>
                <a:t>贝叶斯分类器</a:t>
              </a:r>
              <a:endParaRPr lang="en-US" altLang="zh-CN" sz="2800" b="1" dirty="0">
                <a:solidFill>
                  <a:srgbClr val="303030">
                    <a:lumMod val="75000"/>
                  </a:srgbClr>
                </a:solidFill>
                <a:latin typeface="微软雅黑"/>
                <a:ea typeface="微软雅黑"/>
              </a:endParaRPr>
            </a:p>
          </p:txBody>
        </p:sp>
        <p:sp>
          <p:nvSpPr>
            <p:cNvPr id="9" name="矩形 8"/>
            <p:cNvSpPr/>
            <p:nvPr/>
          </p:nvSpPr>
          <p:spPr>
            <a:xfrm>
              <a:off x="1801578" y="5706220"/>
              <a:ext cx="6065079" cy="369332"/>
            </a:xfrm>
            <a:prstGeom prst="rect">
              <a:avLst/>
            </a:prstGeom>
          </p:spPr>
          <p:txBody>
            <a:bodyPr wrap="square">
              <a:spAutoFit/>
            </a:bodyPr>
            <a:lstStyle/>
            <a:p>
              <a:pPr lvl="0">
                <a:defRPr/>
              </a:pPr>
              <a:r>
                <a:rPr kumimoji="0" lang="zh-CN" altLang="en-US" sz="1800" b="1" i="0" u="none" strike="noStrike" kern="1200" cap="none" spc="0" normalizeH="0" baseline="0" noProof="0" dirty="0">
                  <a:ln>
                    <a:noFill/>
                  </a:ln>
                  <a:solidFill>
                    <a:srgbClr val="303030">
                      <a:lumMod val="75000"/>
                    </a:srgbClr>
                  </a:solidFill>
                  <a:effectLst/>
                  <a:uLnTx/>
                  <a:uFillTx/>
                  <a:latin typeface="微软雅黑 Light" panose="020B0502040204020203" pitchFamily="34" charset="-122"/>
                  <a:ea typeface="微软雅黑 Light" panose="020B0502040204020203" pitchFamily="34" charset="-122"/>
                  <a:cs typeface="+mn-cs"/>
                </a:rPr>
                <a:t>主讲教师：刘启和    </a:t>
              </a:r>
              <a:r>
                <a:rPr kumimoji="0" lang="en-US" altLang="zh-CN" sz="1800" b="1" i="0" u="none" strike="noStrike" kern="1200" cap="none" spc="0" normalizeH="0" baseline="0" noProof="0" dirty="0">
                  <a:ln>
                    <a:noFill/>
                  </a:ln>
                  <a:solidFill>
                    <a:srgbClr val="303030">
                      <a:lumMod val="75000"/>
                    </a:srgbClr>
                  </a:solidFill>
                  <a:effectLst/>
                  <a:uLnTx/>
                  <a:uFillTx/>
                  <a:latin typeface="微软雅黑 Light" panose="020B0502040204020203" pitchFamily="34" charset="-122"/>
                  <a:ea typeface="微软雅黑 Light" panose="020B0502040204020203" pitchFamily="34" charset="-122"/>
                  <a:cs typeface="+mn-cs"/>
                </a:rPr>
                <a:t>Email</a:t>
              </a:r>
              <a:r>
                <a:rPr kumimoji="0" lang="zh-CN" altLang="en-US" sz="1800" b="1" i="0" u="none" strike="noStrike" kern="1200" cap="none" spc="0" normalizeH="0" baseline="0" noProof="0" dirty="0">
                  <a:ln>
                    <a:noFill/>
                  </a:ln>
                  <a:solidFill>
                    <a:srgbClr val="303030">
                      <a:lumMod val="75000"/>
                    </a:srgbClr>
                  </a:solidFill>
                  <a:effectLst/>
                  <a:uLnTx/>
                  <a:uFillTx/>
                  <a:latin typeface="微软雅黑 Light" panose="020B0502040204020203" pitchFamily="34" charset="-122"/>
                  <a:ea typeface="微软雅黑 Light" panose="020B0502040204020203" pitchFamily="34" charset="-122"/>
                  <a:cs typeface="+mn-cs"/>
                </a:rPr>
                <a:t>：</a:t>
              </a:r>
              <a:r>
                <a:rPr kumimoji="0" lang="en-US" altLang="zh-CN" sz="1800" b="1" i="0" u="none" strike="noStrike" kern="1200" cap="none" spc="0" normalizeH="0" baseline="0" noProof="0" dirty="0">
                  <a:ln>
                    <a:noFill/>
                  </a:ln>
                  <a:solidFill>
                    <a:srgbClr val="303030">
                      <a:lumMod val="75000"/>
                    </a:srgbClr>
                  </a:solidFill>
                  <a:effectLst/>
                  <a:uLnTx/>
                  <a:uFillTx/>
                  <a:latin typeface="微软雅黑 Light" panose="020B0502040204020203" pitchFamily="34" charset="-122"/>
                  <a:ea typeface="微软雅黑 Light" panose="020B0502040204020203" pitchFamily="34" charset="-122"/>
                  <a:cs typeface="+mn-cs"/>
                </a:rPr>
                <a:t>qiheliu@uestc.edu.</a:t>
              </a:r>
              <a:r>
                <a:rPr lang="en-US" altLang="zh-CN" b="1" dirty="0" err="1">
                  <a:solidFill>
                    <a:srgbClr val="303030">
                      <a:lumMod val="75000"/>
                    </a:srgbClr>
                  </a:solidFill>
                  <a:latin typeface="微软雅黑 Light" panose="020B0502040204020203" pitchFamily="34" charset="-122"/>
                  <a:ea typeface="微软雅黑 Light" panose="020B0502040204020203" pitchFamily="34" charset="-122"/>
                </a:rPr>
                <a:t>cn</a:t>
              </a:r>
              <a:r>
                <a:rPr lang="en-US" altLang="zh-CN" b="1" dirty="0">
                  <a:solidFill>
                    <a:srgbClr val="303030">
                      <a:lumMod val="75000"/>
                    </a:srgbClr>
                  </a:solidFill>
                  <a:latin typeface="微软雅黑 Light" panose="020B0502040204020203" pitchFamily="34" charset="-122"/>
                  <a:ea typeface="微软雅黑 Light" panose="020B0502040204020203" pitchFamily="34" charset="-122"/>
                </a:rPr>
                <a:t>  QQ</a:t>
              </a:r>
              <a:r>
                <a:rPr lang="zh-CN" altLang="en-US" b="1" dirty="0">
                  <a:solidFill>
                    <a:srgbClr val="303030">
                      <a:lumMod val="75000"/>
                    </a:srgbClr>
                  </a:solidFill>
                  <a:latin typeface="微软雅黑 Light" panose="020B0502040204020203" pitchFamily="34" charset="-122"/>
                  <a:ea typeface="微软雅黑 Light" panose="020B0502040204020203" pitchFamily="34" charset="-122"/>
                </a:rPr>
                <a:t>群：</a:t>
              </a:r>
              <a:r>
                <a:rPr lang="en-US" altLang="zh-CN" b="1" dirty="0">
                  <a:solidFill>
                    <a:srgbClr val="303030">
                      <a:lumMod val="75000"/>
                    </a:srgbClr>
                  </a:solidFill>
                  <a:latin typeface="微软雅黑 Light" panose="020B0502040204020203" pitchFamily="34" charset="-122"/>
                  <a:ea typeface="微软雅黑 Light" panose="020B0502040204020203" pitchFamily="34" charset="-122"/>
                </a:rPr>
                <a:t> 688101382</a:t>
              </a:r>
              <a:endParaRPr kumimoji="0" lang="en-US" altLang="zh-CN" sz="1800" b="1" i="0" u="none" strike="noStrike" kern="1200" cap="none" spc="0" normalizeH="0" baseline="0" noProof="0" dirty="0">
                <a:ln>
                  <a:noFill/>
                </a:ln>
                <a:solidFill>
                  <a:srgbClr val="303030">
                    <a:lumMod val="75000"/>
                  </a:srgbClr>
                </a:solidFill>
                <a:effectLst/>
                <a:uLnTx/>
                <a:uFillTx/>
                <a:latin typeface="微软雅黑 Light" panose="020B0502040204020203" pitchFamily="34" charset="-122"/>
                <a:ea typeface="微软雅黑 Light" panose="020B0502040204020203" pitchFamily="34" charset="-122"/>
                <a:cs typeface="+mn-cs"/>
              </a:endParaRPr>
            </a:p>
          </p:txBody>
        </p:sp>
        <p:cxnSp>
          <p:nvCxnSpPr>
            <p:cNvPr id="10" name="直接连接符 9"/>
            <p:cNvCxnSpPr/>
            <p:nvPr/>
          </p:nvCxnSpPr>
          <p:spPr>
            <a:xfrm>
              <a:off x="1886856" y="5588001"/>
              <a:ext cx="5522601"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43197845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lstStyle/>
          <a:p>
            <a:r>
              <a:rPr lang="zh-CN" altLang="en-US"/>
              <a:t>贝叶斯定理</a:t>
            </a:r>
          </a:p>
        </p:txBody>
      </p:sp>
      <p:sp>
        <p:nvSpPr>
          <p:cNvPr id="20" name="object 20"/>
          <p:cNvSpPr txBox="1"/>
          <p:nvPr/>
        </p:nvSpPr>
        <p:spPr>
          <a:xfrm>
            <a:off x="1905000" y="990600"/>
            <a:ext cx="5791200" cy="369332"/>
          </a:xfrm>
          <a:prstGeom prst="rect">
            <a:avLst/>
          </a:prstGeom>
        </p:spPr>
        <p:txBody>
          <a:bodyPr vert="horz" wrap="square" lIns="0" tIns="0" rIns="0" bIns="0" rtlCol="0">
            <a:spAutoFit/>
          </a:bodyPr>
          <a:lstStyle/>
          <a:p>
            <a:pPr marL="12700"/>
            <a:r>
              <a:rPr sz="2400" dirty="0">
                <a:solidFill>
                  <a:srgbClr val="C00000"/>
                </a:solidFill>
                <a:latin typeface="FangSong"/>
                <a:cs typeface="FangSong"/>
              </a:rPr>
              <a:t>主要困难在于估计似然</a:t>
            </a:r>
            <a:r>
              <a:rPr lang="zh-CN" altLang="en-US" sz="2400" dirty="0">
                <a:solidFill>
                  <a:srgbClr val="C00000"/>
                </a:solidFill>
                <a:latin typeface="FangSong"/>
                <a:cs typeface="FangSong"/>
              </a:rPr>
              <a:t>（类条件概率）</a:t>
            </a:r>
            <a:endParaRPr sz="2400" dirty="0">
              <a:solidFill>
                <a:srgbClr val="C00000"/>
              </a:solidFill>
              <a:latin typeface="FangSong"/>
              <a:cs typeface="FangSong"/>
            </a:endParaRPr>
          </a:p>
        </p:txBody>
      </p:sp>
      <p:sp>
        <p:nvSpPr>
          <p:cNvPr id="21" name="object 21"/>
          <p:cNvSpPr/>
          <p:nvPr/>
        </p:nvSpPr>
        <p:spPr>
          <a:xfrm>
            <a:off x="7239000" y="940045"/>
            <a:ext cx="1232524" cy="470443"/>
          </a:xfrm>
          <a:prstGeom prst="rect">
            <a:avLst/>
          </a:prstGeom>
          <a:blipFill>
            <a:blip r:embed="rId4" cstate="print"/>
            <a:stretch>
              <a:fillRect/>
            </a:stretch>
          </a:blipFill>
        </p:spPr>
        <p:txBody>
          <a:bodyPr wrap="square" lIns="0" tIns="0" rIns="0" bIns="0" rtlCol="0"/>
          <a:lstStyle/>
          <a:p>
            <a:endParaRPr/>
          </a:p>
        </p:txBody>
      </p:sp>
      <p:sp>
        <p:nvSpPr>
          <p:cNvPr id="26" name="内容占位符 1"/>
          <p:cNvSpPr txBox="1">
            <a:spLocks/>
          </p:cNvSpPr>
          <p:nvPr/>
        </p:nvSpPr>
        <p:spPr>
          <a:xfrm>
            <a:off x="1752601" y="1710371"/>
            <a:ext cx="8655913" cy="4038600"/>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16754D"/>
              </a:buClr>
              <a:defRPr/>
            </a:pPr>
            <a:r>
              <a:rPr lang="zh-CN" altLang="en-US" sz="2400" dirty="0">
                <a:solidFill>
                  <a:sysClr val="windowText" lastClr="000000"/>
                </a:solidFill>
                <a:cs typeface=""/>
              </a:rPr>
              <a:t>估计</a:t>
            </a:r>
            <a:r>
              <a:rPr lang="zh-CN" altLang="en-US" sz="2400" dirty="0">
                <a:solidFill>
                  <a:srgbClr val="C00000"/>
                </a:solidFill>
                <a:cs typeface=""/>
              </a:rPr>
              <a:t>类条件概率           </a:t>
            </a:r>
            <a:r>
              <a:rPr lang="zh-CN" altLang="en-US" sz="2400" dirty="0">
                <a:solidFill>
                  <a:sysClr val="windowText" lastClr="000000"/>
                </a:solidFill>
                <a:cs typeface=""/>
              </a:rPr>
              <a:t>来说，由于它</a:t>
            </a:r>
            <a:r>
              <a:rPr lang="zh-CN" altLang="en-US" sz="2400" dirty="0">
                <a:solidFill>
                  <a:srgbClr val="151FFF"/>
                </a:solidFill>
                <a:cs typeface=""/>
              </a:rPr>
              <a:t>涉及关于 </a:t>
            </a:r>
            <a:r>
              <a:rPr lang="en-US" altLang="zh-CN" sz="2400" i="1" dirty="0">
                <a:solidFill>
                  <a:srgbClr val="151FFF"/>
                </a:solidFill>
                <a:latin typeface="Times New Roman" charset="0"/>
                <a:ea typeface="Times New Roman" charset="0"/>
                <a:cs typeface="Times New Roman" charset="0"/>
              </a:rPr>
              <a:t>x</a:t>
            </a:r>
            <a:r>
              <a:rPr lang="zh-CN" altLang="en-US" sz="2400" dirty="0">
                <a:solidFill>
                  <a:srgbClr val="151FFF"/>
                </a:solidFill>
                <a:cs typeface=""/>
              </a:rPr>
              <a:t> 所有属性的联合概率</a:t>
            </a:r>
            <a:r>
              <a:rPr lang="zh-CN" altLang="en-US" sz="2400" dirty="0">
                <a:solidFill>
                  <a:sysClr val="windowText" lastClr="000000"/>
                </a:solidFill>
                <a:cs typeface=""/>
              </a:rPr>
              <a:t>，直接根据样本出现的</a:t>
            </a:r>
            <a:r>
              <a:rPr lang="zh-CN" altLang="en-US" sz="2400" dirty="0">
                <a:solidFill>
                  <a:srgbClr val="151FFF"/>
                </a:solidFill>
                <a:cs typeface=""/>
              </a:rPr>
              <a:t>频率</a:t>
            </a:r>
            <a:r>
              <a:rPr lang="zh-CN" altLang="en-US" sz="2400" dirty="0">
                <a:solidFill>
                  <a:sysClr val="windowText" lastClr="000000"/>
                </a:solidFill>
                <a:cs typeface=""/>
              </a:rPr>
              <a:t>来估计将会遇到严重困难；</a:t>
            </a:r>
            <a:endParaRPr lang="en-US" altLang="zh-CN" sz="2400" dirty="0">
              <a:solidFill>
                <a:sysClr val="windowText" lastClr="000000"/>
              </a:solidFill>
              <a:cs typeface=""/>
            </a:endParaRPr>
          </a:p>
          <a:p>
            <a:pPr lvl="1">
              <a:lnSpc>
                <a:spcPct val="150000"/>
              </a:lnSpc>
              <a:buClr>
                <a:srgbClr val="16754D"/>
              </a:buClr>
              <a:defRPr/>
            </a:pPr>
            <a:r>
              <a:rPr lang="zh-CN" altLang="en-US" sz="2200" dirty="0">
                <a:solidFill>
                  <a:sysClr val="windowText" lastClr="000000"/>
                </a:solidFill>
                <a:cs typeface=""/>
              </a:rPr>
              <a:t>例如，假设样本的 </a:t>
            </a:r>
            <a:r>
              <a:rPr lang="en-US" altLang="zh-CN" sz="2200" i="1" dirty="0">
                <a:solidFill>
                  <a:sysClr val="windowText" lastClr="000000"/>
                </a:solidFill>
                <a:latin typeface="Times New Roman" charset="0"/>
                <a:ea typeface="Times New Roman" charset="0"/>
                <a:cs typeface="Times New Roman" charset="0"/>
              </a:rPr>
              <a:t>d</a:t>
            </a:r>
            <a:r>
              <a:rPr lang="zh-CN" altLang="en-US" sz="2200" dirty="0">
                <a:solidFill>
                  <a:sysClr val="windowText" lastClr="000000"/>
                </a:solidFill>
                <a:cs typeface=""/>
              </a:rPr>
              <a:t> 个属性都是二值的，则样本空间就有 </a:t>
            </a:r>
            <a:r>
              <a:rPr lang="en-US" altLang="zh-CN" sz="2200" i="1" dirty="0">
                <a:solidFill>
                  <a:sysClr val="windowText" lastClr="000000"/>
                </a:solidFill>
                <a:latin typeface="Times New Roman" charset="0"/>
                <a:ea typeface="Times New Roman" charset="0"/>
                <a:cs typeface="Times New Roman" charset="0"/>
              </a:rPr>
              <a:t>2</a:t>
            </a:r>
            <a:r>
              <a:rPr lang="en-US" altLang="zh-CN" sz="2200" i="1" baseline="30000" dirty="0">
                <a:solidFill>
                  <a:sysClr val="windowText" lastClr="000000"/>
                </a:solidFill>
                <a:latin typeface="Times New Roman" charset="0"/>
                <a:ea typeface="Times New Roman" charset="0"/>
                <a:cs typeface="Times New Roman" charset="0"/>
              </a:rPr>
              <a:t>d</a:t>
            </a:r>
            <a:r>
              <a:rPr lang="zh-CN" altLang="en-US" sz="2200" dirty="0">
                <a:solidFill>
                  <a:sysClr val="windowText" lastClr="000000"/>
                </a:solidFill>
                <a:cs typeface=""/>
              </a:rPr>
              <a:t> 种可能的取值，在现实中，这个值往往远大于训练样本数 </a:t>
            </a:r>
            <a:r>
              <a:rPr lang="en-US" altLang="zh-CN" sz="2200" i="1" dirty="0">
                <a:solidFill>
                  <a:sysClr val="windowText" lastClr="000000"/>
                </a:solidFill>
                <a:latin typeface="Times New Roman" charset="0"/>
                <a:ea typeface="Times New Roman" charset="0"/>
                <a:cs typeface="Times New Roman" charset="0"/>
              </a:rPr>
              <a:t>m</a:t>
            </a:r>
          </a:p>
          <a:p>
            <a:pPr>
              <a:lnSpc>
                <a:spcPct val="150000"/>
              </a:lnSpc>
              <a:buClr>
                <a:srgbClr val="16754D"/>
              </a:buClr>
              <a:defRPr/>
            </a:pPr>
            <a:r>
              <a:rPr lang="zh-CN" altLang="en-US" sz="2400" dirty="0">
                <a:solidFill>
                  <a:sysClr val="windowText" lastClr="000000"/>
                </a:solidFill>
                <a:cs typeface=""/>
              </a:rPr>
              <a:t>也就是说，很多样本取值在训练集中根本没有出现，直接用频率来估计           显然是不行的。</a:t>
            </a:r>
            <a:endParaRPr lang="en-US" altLang="zh-CN" sz="2400" dirty="0">
              <a:solidFill>
                <a:sysClr val="windowText" lastClr="000000"/>
              </a:solidFill>
              <a:cs typeface=""/>
            </a:endParaRPr>
          </a:p>
          <a:p>
            <a:pPr>
              <a:lnSpc>
                <a:spcPct val="150000"/>
              </a:lnSpc>
              <a:buClr>
                <a:srgbClr val="16754D"/>
              </a:buClr>
              <a:defRPr/>
            </a:pPr>
            <a:endParaRPr lang="en-US" altLang="zh-CN" sz="2400" dirty="0">
              <a:solidFill>
                <a:sysClr val="windowText" lastClr="000000"/>
              </a:solidFill>
              <a:cs typeface=""/>
            </a:endParaRPr>
          </a:p>
          <a:p>
            <a:pPr lvl="1">
              <a:lnSpc>
                <a:spcPct val="150000"/>
              </a:lnSpc>
              <a:buClr>
                <a:srgbClr val="16754D"/>
              </a:buClr>
              <a:defRPr/>
            </a:pPr>
            <a:endParaRPr lang="zh-CN" altLang="en-US" sz="2400" dirty="0">
              <a:solidFill>
                <a:sysClr val="windowText" lastClr="000000"/>
              </a:solidFill>
              <a:cs typeface=""/>
            </a:endParaRPr>
          </a:p>
          <a:p>
            <a:pPr>
              <a:lnSpc>
                <a:spcPct val="150000"/>
              </a:lnSpc>
              <a:buClr>
                <a:srgbClr val="16754D"/>
              </a:buClr>
              <a:defRPr/>
            </a:pPr>
            <a:endParaRPr lang="en-US" altLang="zh-CN" sz="2400" dirty="0">
              <a:solidFill>
                <a:sysClr val="windowText" lastClr="000000"/>
              </a:solidFill>
              <a:cs typeface=""/>
            </a:endParaRPr>
          </a:p>
          <a:p>
            <a:pPr>
              <a:lnSpc>
                <a:spcPct val="150000"/>
              </a:lnSpc>
              <a:buClr>
                <a:srgbClr val="16754D"/>
              </a:buClr>
              <a:defRPr/>
            </a:pPr>
            <a:endParaRPr lang="en-US" altLang="zh-CN" sz="2400" dirty="0">
              <a:solidFill>
                <a:sysClr val="windowText" lastClr="000000"/>
              </a:solidFill>
              <a:cs typeface=""/>
            </a:endParaRPr>
          </a:p>
        </p:txBody>
      </p:sp>
      <p:sp>
        <p:nvSpPr>
          <p:cNvPr id="27" name="object 21"/>
          <p:cNvSpPr/>
          <p:nvPr/>
        </p:nvSpPr>
        <p:spPr>
          <a:xfrm>
            <a:off x="4597089" y="1904999"/>
            <a:ext cx="829055" cy="358489"/>
          </a:xfrm>
          <a:prstGeom prst="rect">
            <a:avLst/>
          </a:prstGeom>
          <a:blipFill>
            <a:blip r:embed="rId4" cstate="print"/>
            <a:stretch>
              <a:fillRect/>
            </a:stretch>
          </a:blipFill>
        </p:spPr>
        <p:txBody>
          <a:bodyPr wrap="square" lIns="0" tIns="0" rIns="0" bIns="0" rtlCol="0"/>
          <a:lstStyle/>
          <a:p>
            <a:endParaRPr sz="2000"/>
          </a:p>
        </p:txBody>
      </p:sp>
      <p:sp>
        <p:nvSpPr>
          <p:cNvPr id="28" name="object 21"/>
          <p:cNvSpPr/>
          <p:nvPr/>
        </p:nvSpPr>
        <p:spPr>
          <a:xfrm>
            <a:off x="3733800" y="5257800"/>
            <a:ext cx="877357" cy="400716"/>
          </a:xfrm>
          <a:prstGeom prst="rect">
            <a:avLst/>
          </a:prstGeom>
          <a:blipFill>
            <a:blip r:embed="rId4" cstate="print"/>
            <a:stretch>
              <a:fillRect/>
            </a:stretch>
          </a:blipFill>
        </p:spPr>
        <p:txBody>
          <a:bodyPr wrap="square" lIns="0" tIns="0" rIns="0" bIns="0" rtlCol="0"/>
          <a:lstStyle/>
          <a:p>
            <a:endParaRPr sz="2000"/>
          </a:p>
        </p:txBody>
      </p:sp>
      <p:grpSp>
        <p:nvGrpSpPr>
          <p:cNvPr id="8" name="组合 7">
            <a:extLst>
              <a:ext uri="{FF2B5EF4-FFF2-40B4-BE49-F238E27FC236}">
                <a16:creationId xmlns:a16="http://schemas.microsoft.com/office/drawing/2014/main" id="{2D032175-E3A7-4840-A6A6-7EDAA2158FC0}"/>
              </a:ext>
            </a:extLst>
          </p:cNvPr>
          <p:cNvGrpSpPr/>
          <p:nvPr/>
        </p:nvGrpSpPr>
        <p:grpSpPr>
          <a:xfrm>
            <a:off x="6934200" y="4960619"/>
            <a:ext cx="4824248" cy="1395794"/>
            <a:chOff x="738352" y="4941849"/>
            <a:chExt cx="4824248" cy="1395794"/>
          </a:xfrm>
        </p:grpSpPr>
        <p:pic>
          <p:nvPicPr>
            <p:cNvPr id="9" name="图片 8">
              <a:extLst>
                <a:ext uri="{FF2B5EF4-FFF2-40B4-BE49-F238E27FC236}">
                  <a16:creationId xmlns:a16="http://schemas.microsoft.com/office/drawing/2014/main" id="{0251CE61-8B16-4E4F-8E2B-FFFA45EB1C1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38352" y="4941849"/>
              <a:ext cx="1861058" cy="1395794"/>
            </a:xfrm>
            <a:prstGeom prst="rect">
              <a:avLst/>
            </a:prstGeom>
          </p:spPr>
        </p:pic>
        <p:sp>
          <p:nvSpPr>
            <p:cNvPr id="10" name="圆角矩形标注 9">
              <a:extLst>
                <a:ext uri="{FF2B5EF4-FFF2-40B4-BE49-F238E27FC236}">
                  <a16:creationId xmlns:a16="http://schemas.microsoft.com/office/drawing/2014/main" id="{CC2EE5FF-438F-9D4A-97E6-B71F8DA16D0E}"/>
                </a:ext>
              </a:extLst>
            </p:cNvPr>
            <p:cNvSpPr/>
            <p:nvPr/>
          </p:nvSpPr>
          <p:spPr>
            <a:xfrm>
              <a:off x="2667000" y="5486400"/>
              <a:ext cx="2895600" cy="685800"/>
            </a:xfrm>
            <a:prstGeom prst="wedgeRoundRectCallout">
              <a:avLst>
                <a:gd name="adj1" fmla="val -66751"/>
                <a:gd name="adj2" fmla="val -80029"/>
                <a:gd name="adj3" fmla="val 16667"/>
              </a:avLst>
            </a:prstGeom>
            <a:noFill/>
            <a:ln w="9525"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zh-CN" altLang="en-US" dirty="0">
                  <a:solidFill>
                    <a:srgbClr val="7030A0"/>
                  </a:solidFill>
                </a:rPr>
                <a:t>你有什么办法估计类条件概率？</a:t>
              </a:r>
            </a:p>
          </p:txBody>
        </p:sp>
      </p:grpSp>
    </p:spTree>
    <p:custDataLst>
      <p:tags r:id="rId1"/>
    </p:custDataLst>
    <p:extLst>
      <p:ext uri="{BB962C8B-B14F-4D97-AF65-F5344CB8AC3E}">
        <p14:creationId xmlns:p14="http://schemas.microsoft.com/office/powerpoint/2010/main" val="113315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extLst mod="1"/>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二、极大似然估计</a:t>
            </a:r>
          </a:p>
        </p:txBody>
      </p:sp>
    </p:spTree>
    <p:extLst>
      <p:ext uri="{BB962C8B-B14F-4D97-AF65-F5344CB8AC3E}">
        <p14:creationId xmlns:p14="http://schemas.microsoft.com/office/powerpoint/2010/main" val="2260752321"/>
      </p:ext>
    </p:extLst>
  </p:cSld>
  <p:clrMapOvr>
    <a:masterClrMapping/>
  </p:clrMapOvr>
  <p:extLst mod="1"/>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a:t>极大似然估计</a:t>
            </a:r>
            <a:r>
              <a:rPr lang="en-US" altLang="zh-CN"/>
              <a:t>(Maximum Likelihood Estimate</a:t>
            </a:r>
            <a:r>
              <a:rPr lang="zh-CN" altLang="en-US"/>
              <a:t>，</a:t>
            </a:r>
            <a:r>
              <a:rPr lang="en-US" altLang="zh-CN"/>
              <a:t>MLE)</a:t>
            </a:r>
            <a:endParaRPr lang="zh-CN" altLang="en-US" dirty="0"/>
          </a:p>
        </p:txBody>
      </p:sp>
      <p:sp>
        <p:nvSpPr>
          <p:cNvPr id="2" name="内容占位符 1"/>
          <p:cNvSpPr>
            <a:spLocks noGrp="1"/>
          </p:cNvSpPr>
          <p:nvPr>
            <p:ph idx="1"/>
          </p:nvPr>
        </p:nvSpPr>
        <p:spPr/>
        <p:txBody>
          <a:bodyPr>
            <a:normAutofit/>
          </a:bodyPr>
          <a:lstStyle/>
          <a:p>
            <a:pPr>
              <a:lnSpc>
                <a:spcPct val="100000"/>
              </a:lnSpc>
            </a:pPr>
            <a:r>
              <a:rPr lang="zh-CN" altLang="en-US" dirty="0"/>
              <a:t>估计类条件概率的常用策略：</a:t>
            </a:r>
            <a:r>
              <a:rPr lang="zh-CN" altLang="en-US" dirty="0">
                <a:solidFill>
                  <a:srgbClr val="C00000"/>
                </a:solidFill>
              </a:rPr>
              <a:t>先假定其具有某种确定的概率分布形式</a:t>
            </a:r>
            <a:r>
              <a:rPr lang="zh-CN" altLang="en-US" dirty="0"/>
              <a:t>，</a:t>
            </a:r>
            <a:r>
              <a:rPr lang="zh-CN" altLang="en-US" dirty="0">
                <a:solidFill>
                  <a:srgbClr val="C00000"/>
                </a:solidFill>
              </a:rPr>
              <a:t>再基于训练样本对概率分布参数估计</a:t>
            </a:r>
            <a:r>
              <a:rPr lang="zh-CN" altLang="en-US" dirty="0"/>
              <a:t>。</a:t>
            </a:r>
            <a:endParaRPr lang="en-US" altLang="zh-CN" dirty="0"/>
          </a:p>
          <a:p>
            <a:pPr lvl="1">
              <a:lnSpc>
                <a:spcPct val="100000"/>
              </a:lnSpc>
            </a:pPr>
            <a:endParaRPr lang="zh-CN" altLang="en-US" dirty="0"/>
          </a:p>
          <a:p>
            <a:pPr>
              <a:lnSpc>
                <a:spcPct val="100000"/>
              </a:lnSpc>
            </a:pPr>
            <a:r>
              <a:rPr lang="zh-CN" altLang="en-US" dirty="0"/>
              <a:t>记关于</a:t>
            </a:r>
            <a:r>
              <a:rPr lang="zh-CN" altLang="en-US" dirty="0">
                <a:solidFill>
                  <a:srgbClr val="151FFF"/>
                </a:solidFill>
              </a:rPr>
              <a:t>类别 </a:t>
            </a:r>
            <a:r>
              <a:rPr lang="en-US" altLang="zh-CN" i="1" dirty="0">
                <a:solidFill>
                  <a:srgbClr val="151FFF"/>
                </a:solidFill>
                <a:latin typeface="Times New Roman" charset="0"/>
                <a:ea typeface="Times New Roman" charset="0"/>
                <a:cs typeface="Times New Roman" charset="0"/>
              </a:rPr>
              <a:t>C</a:t>
            </a:r>
            <a:r>
              <a:rPr lang="zh-CN" altLang="en-US" dirty="0">
                <a:solidFill>
                  <a:srgbClr val="151FFF"/>
                </a:solidFill>
              </a:rPr>
              <a:t> </a:t>
            </a:r>
            <a:r>
              <a:rPr lang="zh-CN" altLang="en-US" dirty="0"/>
              <a:t>的</a:t>
            </a:r>
            <a:r>
              <a:rPr lang="zh-CN" altLang="en-US" dirty="0">
                <a:solidFill>
                  <a:srgbClr val="C00000"/>
                </a:solidFill>
              </a:rPr>
              <a:t>类条件概率</a:t>
            </a:r>
            <a:r>
              <a:rPr lang="zh-CN" altLang="en-US" dirty="0"/>
              <a:t>为              ，</a:t>
            </a:r>
          </a:p>
          <a:p>
            <a:pPr lvl="1">
              <a:lnSpc>
                <a:spcPct val="110000"/>
              </a:lnSpc>
            </a:pPr>
            <a:r>
              <a:rPr lang="zh-CN" altLang="en-US" dirty="0"/>
              <a:t>假设            具有确定的形式并且被</a:t>
            </a:r>
            <a:r>
              <a:rPr lang="zh-CN" altLang="en-US" dirty="0">
                <a:solidFill>
                  <a:srgbClr val="C00000"/>
                </a:solidFill>
              </a:rPr>
              <a:t>参数向量 </a:t>
            </a:r>
            <a:r>
              <a:rPr lang="en-US" altLang="zh-CN" i="1" dirty="0">
                <a:solidFill>
                  <a:srgbClr val="C00000"/>
                </a:solidFill>
                <a:latin typeface="Symbol" pitchFamily="2" charset="2"/>
                <a:ea typeface="Symbol Tiger Expert" charset="2"/>
                <a:cs typeface="Symbol Tiger Expert" charset="2"/>
              </a:rPr>
              <a:t>q</a:t>
            </a:r>
            <a:r>
              <a:rPr lang="en-US" altLang="zh-CN" i="1" baseline="-25000" dirty="0">
                <a:solidFill>
                  <a:srgbClr val="C00000"/>
                </a:solidFill>
                <a:latin typeface="Times New Roman" charset="0"/>
                <a:ea typeface="Times New Roman" charset="0"/>
                <a:cs typeface="Times New Roman" charset="0"/>
              </a:rPr>
              <a:t>c</a:t>
            </a:r>
            <a:r>
              <a:rPr lang="zh-CN" altLang="en-US" dirty="0">
                <a:solidFill>
                  <a:srgbClr val="C00000"/>
                </a:solidFill>
              </a:rPr>
              <a:t> </a:t>
            </a:r>
            <a:r>
              <a:rPr lang="zh-CN" altLang="en-US" dirty="0"/>
              <a:t>唯一确定，</a:t>
            </a:r>
            <a:r>
              <a:rPr lang="zh-CN" altLang="en-US" dirty="0">
                <a:latin typeface="Times New Roman" charset="0"/>
                <a:ea typeface="Times New Roman" charset="0"/>
                <a:cs typeface="Times New Roman" charset="0"/>
              </a:rPr>
              <a:t>则问题变为                     。</a:t>
            </a:r>
            <a:endParaRPr lang="en-US" altLang="zh-CN" dirty="0"/>
          </a:p>
          <a:p>
            <a:pPr lvl="1">
              <a:lnSpc>
                <a:spcPct val="110000"/>
              </a:lnSpc>
            </a:pPr>
            <a:r>
              <a:rPr lang="zh-CN" altLang="en-US" dirty="0"/>
              <a:t>我们的</a:t>
            </a:r>
            <a:r>
              <a:rPr lang="zh-CN" altLang="en-US" b="1" dirty="0">
                <a:solidFill>
                  <a:srgbClr val="C00000"/>
                </a:solidFill>
              </a:rPr>
              <a:t>任务就是利用训练集  </a:t>
            </a:r>
            <a:r>
              <a:rPr lang="en-US" altLang="zh-CN" sz="2200" b="1" i="1" dirty="0">
                <a:solidFill>
                  <a:srgbClr val="C00000"/>
                </a:solidFill>
                <a:latin typeface="Times New Roman" charset="0"/>
                <a:ea typeface="Times New Roman" charset="0"/>
                <a:cs typeface="Times New Roman" charset="0"/>
              </a:rPr>
              <a:t>D</a:t>
            </a:r>
            <a:r>
              <a:rPr lang="zh-CN" altLang="en-US" b="1" dirty="0">
                <a:solidFill>
                  <a:srgbClr val="C00000"/>
                </a:solidFill>
              </a:rPr>
              <a:t>  估计参数向量 </a:t>
            </a:r>
            <a:r>
              <a:rPr lang="en-US" altLang="zh-CN" b="1" i="1" dirty="0">
                <a:solidFill>
                  <a:srgbClr val="C00000"/>
                </a:solidFill>
                <a:latin typeface="Symbol" pitchFamily="2" charset="2"/>
                <a:ea typeface="Symbol Tiger Expert" charset="2"/>
                <a:cs typeface="Symbol Tiger Expert" charset="2"/>
              </a:rPr>
              <a:t>q</a:t>
            </a:r>
            <a:r>
              <a:rPr lang="en-US" altLang="zh-CN" b="1" i="1" baseline="-25000" dirty="0">
                <a:solidFill>
                  <a:srgbClr val="C00000"/>
                </a:solidFill>
                <a:latin typeface="Times New Roman" charset="0"/>
                <a:ea typeface="Times New Roman" charset="0"/>
                <a:cs typeface="Times New Roman" charset="0"/>
              </a:rPr>
              <a:t>c</a:t>
            </a:r>
            <a:r>
              <a:rPr lang="zh-CN" altLang="en-US" b="1" i="1" baseline="-25000" dirty="0">
                <a:solidFill>
                  <a:srgbClr val="C00000"/>
                </a:solidFill>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a:t>
            </a:r>
            <a:endParaRPr lang="en-US" altLang="zh-CN" dirty="0"/>
          </a:p>
          <a:p>
            <a:pPr>
              <a:lnSpc>
                <a:spcPct val="110000"/>
              </a:lnSpc>
            </a:pPr>
            <a:r>
              <a:rPr lang="zh-CN" altLang="en-US" dirty="0"/>
              <a:t>概率模型的</a:t>
            </a:r>
            <a:r>
              <a:rPr lang="zh-CN" altLang="en-US" dirty="0">
                <a:solidFill>
                  <a:srgbClr val="C00000"/>
                </a:solidFill>
              </a:rPr>
              <a:t>训练过程</a:t>
            </a:r>
            <a:r>
              <a:rPr lang="zh-CN" altLang="en-US" dirty="0"/>
              <a:t>就是</a:t>
            </a:r>
            <a:r>
              <a:rPr lang="zh-CN" altLang="en-US" dirty="0">
                <a:solidFill>
                  <a:srgbClr val="C00000"/>
                </a:solidFill>
              </a:rPr>
              <a:t>参数估计过程</a:t>
            </a:r>
            <a:r>
              <a:rPr lang="zh-CN" altLang="en-US" dirty="0"/>
              <a:t>，统计学界的两个学派提供了不同的方案：</a:t>
            </a:r>
            <a:endParaRPr lang="en-US" altLang="zh-CN" dirty="0"/>
          </a:p>
          <a:p>
            <a:pPr lvl="1">
              <a:lnSpc>
                <a:spcPct val="110000"/>
              </a:lnSpc>
            </a:pPr>
            <a:r>
              <a:rPr lang="zh-CN" altLang="en-US" dirty="0">
                <a:solidFill>
                  <a:srgbClr val="C00000"/>
                </a:solidFill>
              </a:rPr>
              <a:t>频率主义学派</a:t>
            </a:r>
            <a:r>
              <a:rPr lang="en-US" altLang="zh-CN" dirty="0">
                <a:solidFill>
                  <a:srgbClr val="C00000"/>
                </a:solidFill>
              </a:rPr>
              <a:t> </a:t>
            </a:r>
            <a:r>
              <a:rPr lang="en-US" altLang="zh-CN" dirty="0"/>
              <a:t>(frequentist)</a:t>
            </a:r>
            <a:r>
              <a:rPr lang="zh-CN" altLang="en-US" dirty="0"/>
              <a:t>认为</a:t>
            </a:r>
            <a:r>
              <a:rPr lang="zh-CN" altLang="en-US" dirty="0">
                <a:solidFill>
                  <a:srgbClr val="C00000"/>
                </a:solidFill>
              </a:rPr>
              <a:t>参数</a:t>
            </a:r>
            <a:r>
              <a:rPr lang="zh-CN" altLang="en-US" dirty="0"/>
              <a:t>虽然未知，但却</a:t>
            </a:r>
            <a:r>
              <a:rPr lang="zh-CN" altLang="en-US" dirty="0">
                <a:solidFill>
                  <a:srgbClr val="C00000"/>
                </a:solidFill>
              </a:rPr>
              <a:t>存在客观值</a:t>
            </a:r>
            <a:r>
              <a:rPr lang="zh-CN" altLang="en-US" dirty="0"/>
              <a:t>，因此可通过</a:t>
            </a:r>
            <a:r>
              <a:rPr lang="zh-CN" altLang="en-US" dirty="0">
                <a:solidFill>
                  <a:srgbClr val="C00000"/>
                </a:solidFill>
              </a:rPr>
              <a:t>优化似然函数等准则来确定参数值</a:t>
            </a:r>
            <a:r>
              <a:rPr lang="zh-CN" altLang="en-US" dirty="0"/>
              <a:t>。</a:t>
            </a:r>
            <a:endParaRPr lang="en-US" altLang="zh-CN" dirty="0"/>
          </a:p>
          <a:p>
            <a:pPr lvl="1">
              <a:lnSpc>
                <a:spcPct val="110000"/>
              </a:lnSpc>
            </a:pPr>
            <a:r>
              <a:rPr lang="zh-CN" altLang="en-US" dirty="0">
                <a:solidFill>
                  <a:srgbClr val="C00000"/>
                </a:solidFill>
              </a:rPr>
              <a:t>贝叶斯学派</a:t>
            </a:r>
            <a:r>
              <a:rPr lang="en-US" altLang="zh-CN" dirty="0"/>
              <a:t> (Bayesian)</a:t>
            </a:r>
            <a:r>
              <a:rPr lang="zh-CN" altLang="en-US" dirty="0"/>
              <a:t>认为</a:t>
            </a:r>
            <a:r>
              <a:rPr lang="zh-CN" altLang="en-US" dirty="0">
                <a:solidFill>
                  <a:srgbClr val="C00000"/>
                </a:solidFill>
              </a:rPr>
              <a:t>参数是未观察到的随机变量</a:t>
            </a:r>
            <a:r>
              <a:rPr lang="zh-CN" altLang="en-US" dirty="0"/>
              <a:t>、</a:t>
            </a:r>
            <a:r>
              <a:rPr lang="zh-CN" altLang="en-US" dirty="0">
                <a:solidFill>
                  <a:srgbClr val="C00000"/>
                </a:solidFill>
              </a:rPr>
              <a:t>其本身也可有分布</a:t>
            </a:r>
            <a:r>
              <a:rPr lang="zh-CN" altLang="en-US" dirty="0"/>
              <a:t>，因此可</a:t>
            </a:r>
            <a:r>
              <a:rPr lang="zh-CN" altLang="en-US" dirty="0">
                <a:solidFill>
                  <a:srgbClr val="C00000"/>
                </a:solidFill>
              </a:rPr>
              <a:t>假定参数服从一个先验分布</a:t>
            </a:r>
            <a:r>
              <a:rPr lang="zh-CN" altLang="en-US" dirty="0"/>
              <a:t>，然后</a:t>
            </a:r>
            <a:r>
              <a:rPr lang="zh-CN" altLang="en-US" dirty="0">
                <a:solidFill>
                  <a:srgbClr val="C00000"/>
                </a:solidFill>
              </a:rPr>
              <a:t>基于观测到的数据计算参数的后验分布</a:t>
            </a:r>
            <a:r>
              <a:rPr lang="zh-CN" altLang="en-US" dirty="0"/>
              <a:t>。</a:t>
            </a:r>
            <a:endParaRPr lang="en-US" altLang="zh-CN" dirty="0"/>
          </a:p>
          <a:p>
            <a:pPr>
              <a:lnSpc>
                <a:spcPct val="100000"/>
              </a:lnSpc>
            </a:pPr>
            <a:endParaRPr lang="en-US" altLang="zh-CN" dirty="0"/>
          </a:p>
          <a:p>
            <a:pPr>
              <a:lnSpc>
                <a:spcPct val="100000"/>
              </a:lnSpc>
            </a:pPr>
            <a:endParaRPr lang="en-US" altLang="zh-CN" dirty="0"/>
          </a:p>
        </p:txBody>
      </p:sp>
      <p:sp>
        <p:nvSpPr>
          <p:cNvPr id="10" name="object 21"/>
          <p:cNvSpPr/>
          <p:nvPr/>
        </p:nvSpPr>
        <p:spPr>
          <a:xfrm>
            <a:off x="4486237" y="2372427"/>
            <a:ext cx="1118696" cy="403436"/>
          </a:xfrm>
          <a:prstGeom prst="rect">
            <a:avLst/>
          </a:prstGeom>
          <a:blipFill>
            <a:blip r:embed="rId4" cstate="print"/>
            <a:stretch>
              <a:fillRect/>
            </a:stretch>
          </a:blipFill>
        </p:spPr>
        <p:txBody>
          <a:bodyPr wrap="square" lIns="0" tIns="0" rIns="0" bIns="0" rtlCol="0"/>
          <a:lstStyle/>
          <a:p>
            <a:endParaRPr/>
          </a:p>
        </p:txBody>
      </p:sp>
      <p:sp>
        <p:nvSpPr>
          <p:cNvPr id="12" name="object 21"/>
          <p:cNvSpPr/>
          <p:nvPr/>
        </p:nvSpPr>
        <p:spPr>
          <a:xfrm>
            <a:off x="1600200" y="2743200"/>
            <a:ext cx="910473" cy="355411"/>
          </a:xfrm>
          <a:prstGeom prst="rect">
            <a:avLst/>
          </a:prstGeom>
          <a:blipFill>
            <a:blip r:embed="rId4" cstate="print"/>
            <a:stretch>
              <a:fillRect/>
            </a:stretch>
          </a:blipFill>
        </p:spPr>
        <p:txBody>
          <a:bodyPr wrap="square" lIns="0" tIns="0" rIns="0" bIns="0" rtlCol="0"/>
          <a:lstStyle/>
          <a:p>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9700" y="2787586"/>
            <a:ext cx="976787" cy="307166"/>
          </a:xfrm>
          <a:prstGeom prst="rect">
            <a:avLst/>
          </a:prstGeom>
        </p:spPr>
      </p:pic>
    </p:spTree>
    <p:custDataLst>
      <p:tags r:id="rId1"/>
    </p:custDataLst>
    <p:extLst>
      <p:ext uri="{BB962C8B-B14F-4D97-AF65-F5344CB8AC3E}">
        <p14:creationId xmlns:p14="http://schemas.microsoft.com/office/powerpoint/2010/main" val="173278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极大似然估计</a:t>
            </a:r>
          </a:p>
        </p:txBody>
      </p:sp>
      <p:sp>
        <p:nvSpPr>
          <p:cNvPr id="2" name="内容占位符 1"/>
          <p:cNvSpPr>
            <a:spLocks noGrp="1"/>
          </p:cNvSpPr>
          <p:nvPr>
            <p:ph idx="1"/>
          </p:nvPr>
        </p:nvSpPr>
        <p:spPr/>
        <p:txBody>
          <a:bodyPr>
            <a:normAutofit/>
          </a:bodyPr>
          <a:lstStyle/>
          <a:p>
            <a:pPr>
              <a:lnSpc>
                <a:spcPct val="100000"/>
              </a:lnSpc>
            </a:pPr>
            <a:r>
              <a:rPr lang="zh-CN" altLang="en-US" dirty="0"/>
              <a:t>令 </a:t>
            </a:r>
            <a:r>
              <a:rPr lang="en-US" altLang="zh-CN" i="1" dirty="0">
                <a:solidFill>
                  <a:srgbClr val="151FFF"/>
                </a:solidFill>
                <a:latin typeface="Times New Roman" charset="0"/>
                <a:ea typeface="Times New Roman" charset="0"/>
                <a:cs typeface="Times New Roman" charset="0"/>
              </a:rPr>
              <a:t>D</a:t>
            </a:r>
            <a:r>
              <a:rPr lang="en-US" altLang="zh-CN" i="1" baseline="-25000" dirty="0">
                <a:solidFill>
                  <a:srgbClr val="151FFF"/>
                </a:solidFill>
                <a:latin typeface="Times New Roman" charset="0"/>
                <a:ea typeface="Times New Roman" charset="0"/>
                <a:cs typeface="Times New Roman" charset="0"/>
              </a:rPr>
              <a:t>c</a:t>
            </a:r>
            <a:r>
              <a:rPr lang="zh-CN" altLang="en-US" dirty="0"/>
              <a:t> 表示训练集中第 </a:t>
            </a:r>
            <a:r>
              <a:rPr lang="en-US" altLang="zh-CN" i="1" dirty="0">
                <a:solidFill>
                  <a:srgbClr val="151FFF"/>
                </a:solidFill>
                <a:latin typeface="Times New Roman" charset="0"/>
                <a:ea typeface="Times New Roman" charset="0"/>
                <a:cs typeface="Times New Roman" charset="0"/>
              </a:rPr>
              <a:t>c</a:t>
            </a:r>
            <a:r>
              <a:rPr lang="zh-CN" altLang="en-US" dirty="0"/>
              <a:t> 类</a:t>
            </a:r>
            <a:r>
              <a:rPr lang="zh-CN" altLang="en-US" dirty="0">
                <a:solidFill>
                  <a:srgbClr val="C00000"/>
                </a:solidFill>
              </a:rPr>
              <a:t>样本组合的集合</a:t>
            </a:r>
            <a:r>
              <a:rPr lang="zh-CN" altLang="en-US" dirty="0"/>
              <a:t>，假设这些</a:t>
            </a:r>
            <a:r>
              <a:rPr lang="zh-CN" altLang="en-US" dirty="0">
                <a:solidFill>
                  <a:srgbClr val="C00000"/>
                </a:solidFill>
              </a:rPr>
              <a:t>样本是独立的</a:t>
            </a:r>
            <a:r>
              <a:rPr lang="zh-CN" altLang="en-US" dirty="0"/>
              <a:t>，则</a:t>
            </a:r>
            <a:r>
              <a:rPr lang="zh-CN" altLang="en-US" dirty="0">
                <a:solidFill>
                  <a:srgbClr val="C00000"/>
                </a:solidFill>
              </a:rPr>
              <a:t>参数向量</a:t>
            </a:r>
            <a:r>
              <a:rPr lang="zh-CN" altLang="en-US" dirty="0"/>
              <a:t> </a:t>
            </a:r>
            <a:r>
              <a:rPr lang="en-US" altLang="zh-CN" i="1" dirty="0">
                <a:solidFill>
                  <a:srgbClr val="C00000"/>
                </a:solidFill>
                <a:latin typeface="Symbol" pitchFamily="2" charset="2"/>
                <a:ea typeface="Symbol Tiger Expert" charset="2"/>
                <a:cs typeface="Symbol Tiger Expert" charset="2"/>
              </a:rPr>
              <a:t>q</a:t>
            </a:r>
            <a:r>
              <a:rPr lang="en-US" altLang="zh-CN" i="1" baseline="-25000" dirty="0">
                <a:solidFill>
                  <a:srgbClr val="C00000"/>
                </a:solidFill>
                <a:latin typeface="Times New Roman" charset="0"/>
                <a:ea typeface="Times New Roman" charset="0"/>
                <a:cs typeface="Times New Roman" charset="0"/>
              </a:rPr>
              <a:t>c</a:t>
            </a:r>
            <a:r>
              <a:rPr lang="zh-CN" altLang="en-US" dirty="0"/>
              <a:t> 对于数据集 </a:t>
            </a:r>
            <a:r>
              <a:rPr lang="en-US" altLang="zh-CN" i="1" dirty="0">
                <a:solidFill>
                  <a:srgbClr val="151FFF"/>
                </a:solidFill>
                <a:latin typeface="Times New Roman" charset="0"/>
                <a:ea typeface="Times New Roman" charset="0"/>
                <a:cs typeface="Times New Roman" charset="0"/>
              </a:rPr>
              <a:t>D</a:t>
            </a:r>
            <a:r>
              <a:rPr lang="en-US" altLang="zh-CN" i="1" baseline="-25000" dirty="0">
                <a:solidFill>
                  <a:srgbClr val="151FFF"/>
                </a:solidFill>
                <a:latin typeface="Times New Roman" charset="0"/>
                <a:ea typeface="Times New Roman" charset="0"/>
                <a:cs typeface="Times New Roman" charset="0"/>
              </a:rPr>
              <a:t>c</a:t>
            </a:r>
            <a:r>
              <a:rPr lang="zh-CN" altLang="en-US" dirty="0"/>
              <a:t> 的</a:t>
            </a:r>
            <a:r>
              <a:rPr lang="zh-CN" altLang="en-US" dirty="0">
                <a:solidFill>
                  <a:srgbClr val="151FFF"/>
                </a:solidFill>
              </a:rPr>
              <a:t>似然</a:t>
            </a:r>
            <a:r>
              <a:rPr lang="zh-CN" altLang="en-US" dirty="0"/>
              <a:t>是</a:t>
            </a:r>
            <a:r>
              <a:rPr lang="en-US" altLang="zh-CN" dirty="0"/>
              <a:t>:</a:t>
            </a:r>
          </a:p>
          <a:p>
            <a:pPr>
              <a:lnSpc>
                <a:spcPct val="100000"/>
              </a:lnSpc>
            </a:pPr>
            <a:endParaRPr lang="en-US" altLang="zh-CN" dirty="0"/>
          </a:p>
          <a:p>
            <a:pPr>
              <a:lnSpc>
                <a:spcPct val="100000"/>
              </a:lnSpc>
            </a:pPr>
            <a:endParaRPr lang="en-US" altLang="zh-CN" dirty="0"/>
          </a:p>
          <a:p>
            <a:pPr lvl="1">
              <a:lnSpc>
                <a:spcPct val="100000"/>
              </a:lnSpc>
            </a:pPr>
            <a:r>
              <a:rPr lang="zh-CN" altLang="en-US" dirty="0"/>
              <a:t>对 </a:t>
            </a:r>
            <a:r>
              <a:rPr lang="en-US" altLang="zh-CN" sz="2200" i="1" dirty="0">
                <a:solidFill>
                  <a:srgbClr val="C00000"/>
                </a:solidFill>
                <a:latin typeface="Symbol" pitchFamily="2" charset="2"/>
              </a:rPr>
              <a:t>q</a:t>
            </a:r>
            <a:r>
              <a:rPr lang="en-US" altLang="zh-CN" i="1" baseline="-25000" dirty="0">
                <a:solidFill>
                  <a:srgbClr val="C00000"/>
                </a:solidFill>
                <a:latin typeface="Times New Roman" charset="0"/>
                <a:ea typeface="Times New Roman" charset="0"/>
                <a:cs typeface="Times New Roman" charset="0"/>
              </a:rPr>
              <a:t>c</a:t>
            </a:r>
            <a:r>
              <a:rPr lang="zh-CN" altLang="en-US" dirty="0"/>
              <a:t> 进行</a:t>
            </a:r>
            <a:r>
              <a:rPr lang="zh-CN" altLang="en-US" dirty="0">
                <a:solidFill>
                  <a:srgbClr val="C00000"/>
                </a:solidFill>
              </a:rPr>
              <a:t>极大似然估计</a:t>
            </a:r>
            <a:r>
              <a:rPr lang="zh-CN" altLang="en-US" dirty="0"/>
              <a:t>，寻找能</a:t>
            </a:r>
            <a:r>
              <a:rPr lang="zh-CN" altLang="en-US" dirty="0">
                <a:solidFill>
                  <a:srgbClr val="C00000"/>
                </a:solidFill>
              </a:rPr>
              <a:t>最大化似然                的参数值     </a:t>
            </a:r>
            <a:r>
              <a:rPr lang="zh-CN" altLang="en-US" dirty="0"/>
              <a:t>。直观上看，极大似然估计是试图在 </a:t>
            </a:r>
            <a:r>
              <a:rPr lang="en-US" altLang="zh-CN" sz="2200" i="1" dirty="0">
                <a:solidFill>
                  <a:srgbClr val="C00000"/>
                </a:solidFill>
                <a:latin typeface="Symbol" pitchFamily="2" charset="2"/>
              </a:rPr>
              <a:t>q</a:t>
            </a:r>
            <a:r>
              <a:rPr lang="en-US" altLang="zh-CN" i="1" baseline="-25000" dirty="0">
                <a:solidFill>
                  <a:srgbClr val="C00000"/>
                </a:solidFill>
                <a:latin typeface="Times New Roman" charset="0"/>
                <a:ea typeface="Times New Roman" charset="0"/>
                <a:cs typeface="Times New Roman" charset="0"/>
              </a:rPr>
              <a:t>c</a:t>
            </a:r>
            <a:r>
              <a:rPr lang="zh-CN" altLang="en-US" dirty="0"/>
              <a:t> 所有可能的取值中，</a:t>
            </a:r>
            <a:r>
              <a:rPr lang="zh-CN" altLang="en-US" dirty="0">
                <a:solidFill>
                  <a:srgbClr val="C00000"/>
                </a:solidFill>
              </a:rPr>
              <a:t>找到一个使数据出现的“可能性”最大的值。</a:t>
            </a:r>
          </a:p>
          <a:p>
            <a:pPr>
              <a:lnSpc>
                <a:spcPct val="100000"/>
              </a:lnSpc>
            </a:pPr>
            <a:r>
              <a:rPr lang="zh-CN" altLang="en-US" dirty="0"/>
              <a:t>上式的连乘操作易造成</a:t>
            </a:r>
            <a:r>
              <a:rPr lang="zh-CN" altLang="en-US" dirty="0">
                <a:solidFill>
                  <a:srgbClr val="C00000"/>
                </a:solidFill>
              </a:rPr>
              <a:t>下溢</a:t>
            </a:r>
            <a:r>
              <a:rPr lang="zh-CN" altLang="en-US" dirty="0"/>
              <a:t>，通常使用</a:t>
            </a:r>
            <a:r>
              <a:rPr lang="zh-CN" altLang="en-US" dirty="0">
                <a:solidFill>
                  <a:srgbClr val="C00000"/>
                </a:solidFill>
              </a:rPr>
              <a:t>对数似然</a:t>
            </a:r>
            <a:r>
              <a:rPr lang="en-US" altLang="zh-CN" dirty="0"/>
              <a:t>(log-likelihood)</a:t>
            </a:r>
          </a:p>
          <a:p>
            <a:pPr>
              <a:lnSpc>
                <a:spcPct val="100000"/>
              </a:lnSpc>
            </a:pPr>
            <a:endParaRPr lang="en-US" altLang="zh-CN" dirty="0"/>
          </a:p>
          <a:p>
            <a:pPr marL="0" indent="0">
              <a:lnSpc>
                <a:spcPct val="100000"/>
              </a:lnSpc>
              <a:buNone/>
            </a:pPr>
            <a:endParaRPr lang="en-US" altLang="zh-CN" dirty="0"/>
          </a:p>
          <a:p>
            <a:pPr>
              <a:lnSpc>
                <a:spcPct val="100000"/>
              </a:lnSpc>
            </a:pPr>
            <a:endParaRPr lang="en-US" altLang="zh-CN" dirty="0"/>
          </a:p>
          <a:p>
            <a:pPr>
              <a:lnSpc>
                <a:spcPct val="100000"/>
              </a:lnSpc>
            </a:pPr>
            <a:r>
              <a:rPr lang="zh-CN" altLang="en-US" dirty="0"/>
              <a:t>此时参数 </a:t>
            </a:r>
            <a:r>
              <a:rPr lang="en-US" altLang="zh-CN" i="1" dirty="0">
                <a:solidFill>
                  <a:srgbClr val="C00000"/>
                </a:solidFill>
                <a:latin typeface="Symbol" pitchFamily="2" charset="2"/>
              </a:rPr>
              <a:t>q</a:t>
            </a:r>
            <a:r>
              <a:rPr lang="en-US" altLang="zh-CN" i="1" baseline="-25000" dirty="0">
                <a:solidFill>
                  <a:srgbClr val="C00000"/>
                </a:solidFill>
                <a:latin typeface="Times New Roman" charset="0"/>
                <a:ea typeface="Times New Roman" charset="0"/>
                <a:cs typeface="Times New Roman" charset="0"/>
              </a:rPr>
              <a:t>c</a:t>
            </a:r>
            <a:r>
              <a:rPr lang="zh-CN" altLang="en-US" dirty="0"/>
              <a:t> 的</a:t>
            </a:r>
            <a:r>
              <a:rPr lang="zh-CN" altLang="en-US" dirty="0">
                <a:solidFill>
                  <a:srgbClr val="C00000"/>
                </a:solidFill>
              </a:rPr>
              <a:t>极大似然估计    </a:t>
            </a:r>
            <a:r>
              <a:rPr lang="zh-CN" altLang="en-US" dirty="0"/>
              <a:t>为            </a:t>
            </a:r>
          </a:p>
          <a:p>
            <a:pPr>
              <a:lnSpc>
                <a:spcPct val="100000"/>
              </a:lnSpc>
            </a:pPr>
            <a:endParaRPr lang="en-US" altLang="zh-CN" dirty="0"/>
          </a:p>
          <a:p>
            <a:pPr>
              <a:lnSpc>
                <a:spcPct val="100000"/>
              </a:lnSpc>
            </a:pPr>
            <a:endParaRPr lang="en-US" altLang="zh-CN" dirty="0"/>
          </a:p>
        </p:txBody>
      </p:sp>
      <p:pic>
        <p:nvPicPr>
          <p:cNvPr id="18" name="图片 17"/>
          <p:cNvPicPr>
            <a:picLocks noChangeAspect="1"/>
          </p:cNvPicPr>
          <p:nvPr/>
        </p:nvPicPr>
        <p:blipFill>
          <a:blip r:embed="rId4"/>
          <a:stretch>
            <a:fillRect/>
          </a:stretch>
        </p:blipFill>
        <p:spPr>
          <a:xfrm>
            <a:off x="6085905" y="2962108"/>
            <a:ext cx="1076896" cy="238292"/>
          </a:xfrm>
          <a:prstGeom prst="rect">
            <a:avLst/>
          </a:prstGeom>
        </p:spPr>
      </p:pic>
      <p:pic>
        <p:nvPicPr>
          <p:cNvPr id="20" name="图片 19"/>
          <p:cNvPicPr>
            <a:picLocks noChangeAspect="1"/>
          </p:cNvPicPr>
          <p:nvPr/>
        </p:nvPicPr>
        <p:blipFill>
          <a:blip r:embed="rId5"/>
          <a:stretch>
            <a:fillRect/>
          </a:stretch>
        </p:blipFill>
        <p:spPr>
          <a:xfrm>
            <a:off x="8305800" y="2887477"/>
            <a:ext cx="264442" cy="312923"/>
          </a:xfrm>
          <a:prstGeom prst="rect">
            <a:avLst/>
          </a:prstGeom>
        </p:spPr>
      </p:pic>
      <p:sp>
        <p:nvSpPr>
          <p:cNvPr id="25" name="object 11"/>
          <p:cNvSpPr/>
          <p:nvPr/>
        </p:nvSpPr>
        <p:spPr>
          <a:xfrm>
            <a:off x="4299068" y="1848914"/>
            <a:ext cx="3019043" cy="803148"/>
          </a:xfrm>
          <a:prstGeom prst="rect">
            <a:avLst/>
          </a:prstGeom>
          <a:blipFill>
            <a:blip r:embed="rId6" cstate="print"/>
            <a:stretch>
              <a:fillRect/>
            </a:stretch>
          </a:blipFill>
        </p:spPr>
        <p:txBody>
          <a:bodyPr wrap="square" lIns="0" tIns="0" rIns="0" bIns="0" rtlCol="0"/>
          <a:lstStyle/>
          <a:p>
            <a:endParaRPr/>
          </a:p>
        </p:txBody>
      </p:sp>
      <p:grpSp>
        <p:nvGrpSpPr>
          <p:cNvPr id="11" name="组 10"/>
          <p:cNvGrpSpPr/>
          <p:nvPr/>
        </p:nvGrpSpPr>
        <p:grpSpPr>
          <a:xfrm>
            <a:off x="3194818" y="4514011"/>
            <a:ext cx="5571743" cy="783334"/>
            <a:chOff x="1501139" y="4503420"/>
            <a:chExt cx="5571743" cy="783334"/>
          </a:xfrm>
        </p:grpSpPr>
        <p:sp>
          <p:nvSpPr>
            <p:cNvPr id="26" name="object 13"/>
            <p:cNvSpPr/>
            <p:nvPr/>
          </p:nvSpPr>
          <p:spPr>
            <a:xfrm>
              <a:off x="1501139" y="4503420"/>
              <a:ext cx="3104388" cy="574548"/>
            </a:xfrm>
            <a:prstGeom prst="rect">
              <a:avLst/>
            </a:prstGeom>
            <a:blipFill>
              <a:blip r:embed="rId7" cstate="print"/>
              <a:stretch>
                <a:fillRect/>
              </a:stretch>
            </a:blipFill>
          </p:spPr>
          <p:txBody>
            <a:bodyPr wrap="square" lIns="0" tIns="0" rIns="0" bIns="0" rtlCol="0"/>
            <a:lstStyle/>
            <a:p>
              <a:endParaRPr/>
            </a:p>
          </p:txBody>
        </p:sp>
        <p:sp>
          <p:nvSpPr>
            <p:cNvPr id="32" name="object 14"/>
            <p:cNvSpPr/>
            <p:nvPr/>
          </p:nvSpPr>
          <p:spPr>
            <a:xfrm>
              <a:off x="4547615" y="4517135"/>
              <a:ext cx="2525267" cy="769619"/>
            </a:xfrm>
            <a:prstGeom prst="rect">
              <a:avLst/>
            </a:prstGeom>
            <a:blipFill>
              <a:blip r:embed="rId8" cstate="print"/>
              <a:stretch>
                <a:fillRect/>
              </a:stretch>
            </a:blipFill>
          </p:spPr>
          <p:txBody>
            <a:bodyPr wrap="square" lIns="0" tIns="0" rIns="0" bIns="0" rtlCol="0"/>
            <a:lstStyle/>
            <a:p>
              <a:endParaRPr/>
            </a:p>
          </p:txBody>
        </p:sp>
      </p:grpSp>
      <p:sp>
        <p:nvSpPr>
          <p:cNvPr id="37" name="object 16"/>
          <p:cNvSpPr/>
          <p:nvPr/>
        </p:nvSpPr>
        <p:spPr>
          <a:xfrm>
            <a:off x="5370802" y="5417297"/>
            <a:ext cx="3051556" cy="776410"/>
          </a:xfrm>
          <a:prstGeom prst="rect">
            <a:avLst/>
          </a:prstGeom>
          <a:blipFill>
            <a:blip r:embed="rId9" cstate="print"/>
            <a:stretch>
              <a:fillRect/>
            </a:stretch>
          </a:blipFill>
        </p:spPr>
        <p:txBody>
          <a:bodyPr wrap="square" lIns="0" tIns="0" rIns="0" bIns="0" rtlCol="0"/>
          <a:lstStyle/>
          <a:p>
            <a:endParaRPr/>
          </a:p>
        </p:txBody>
      </p:sp>
      <p:pic>
        <p:nvPicPr>
          <p:cNvPr id="22" name="图片 21"/>
          <p:cNvPicPr>
            <a:picLocks noChangeAspect="1"/>
          </p:cNvPicPr>
          <p:nvPr/>
        </p:nvPicPr>
        <p:blipFill>
          <a:blip r:embed="rId5"/>
          <a:stretch>
            <a:fillRect/>
          </a:stretch>
        </p:blipFill>
        <p:spPr>
          <a:xfrm>
            <a:off x="4251979" y="5545145"/>
            <a:ext cx="243821" cy="288522"/>
          </a:xfrm>
          <a:prstGeom prst="rect">
            <a:avLst/>
          </a:prstGeom>
        </p:spPr>
      </p:pic>
    </p:spTree>
    <p:custDataLst>
      <p:tags r:id="rId1"/>
    </p:custDataLst>
    <p:extLst>
      <p:ext uri="{BB962C8B-B14F-4D97-AF65-F5344CB8AC3E}">
        <p14:creationId xmlns:p14="http://schemas.microsoft.com/office/powerpoint/2010/main" val="352584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extLst mod="1"/>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极大似然估计</a:t>
            </a:r>
            <a:endParaRPr lang="zh-CN" altLang="en-US" dirty="0"/>
          </a:p>
        </p:txBody>
      </p:sp>
      <p:sp>
        <p:nvSpPr>
          <p:cNvPr id="2" name="内容占位符 1"/>
          <p:cNvSpPr>
            <a:spLocks noGrp="1"/>
          </p:cNvSpPr>
          <p:nvPr>
            <p:ph idx="1"/>
          </p:nvPr>
        </p:nvSpPr>
        <p:spPr/>
        <p:txBody>
          <a:bodyPr>
            <a:normAutofit/>
          </a:bodyPr>
          <a:lstStyle/>
          <a:p>
            <a:pPr>
              <a:lnSpc>
                <a:spcPct val="150000"/>
              </a:lnSpc>
            </a:pPr>
            <a:r>
              <a:rPr lang="zh-CN" altLang="en-US" sz="2800" dirty="0"/>
              <a:t>由上可知最大似然估计的一般</a:t>
            </a:r>
            <a:r>
              <a:rPr lang="zh-CN" altLang="en-US" sz="2800" dirty="0">
                <a:solidFill>
                  <a:srgbClr val="151FFF"/>
                </a:solidFill>
              </a:rPr>
              <a:t>求解过程</a:t>
            </a:r>
            <a:r>
              <a:rPr lang="zh-CN" altLang="en-US" sz="2800" dirty="0"/>
              <a:t>：</a:t>
            </a:r>
          </a:p>
          <a:p>
            <a:pPr marL="0" indent="0">
              <a:lnSpc>
                <a:spcPct val="150000"/>
              </a:lnSpc>
              <a:buNone/>
            </a:pPr>
            <a:r>
              <a:rPr lang="zh-CN" altLang="en-US" sz="2800" dirty="0"/>
              <a:t>　　（</a:t>
            </a:r>
            <a:r>
              <a:rPr lang="en-US" altLang="zh-CN" sz="2800" dirty="0"/>
              <a:t>1</a:t>
            </a:r>
            <a:r>
              <a:rPr lang="zh-CN" altLang="en-US" sz="2800" dirty="0"/>
              <a:t>） 写出似然函数                           ；</a:t>
            </a:r>
          </a:p>
          <a:p>
            <a:pPr marL="0" indent="0">
              <a:lnSpc>
                <a:spcPct val="150000"/>
              </a:lnSpc>
              <a:buNone/>
            </a:pPr>
            <a:r>
              <a:rPr lang="zh-CN" altLang="en-US" sz="2800" dirty="0"/>
              <a:t>　　（</a:t>
            </a:r>
            <a:r>
              <a:rPr lang="en-US" altLang="zh-CN" sz="2800" dirty="0"/>
              <a:t>2</a:t>
            </a:r>
            <a:r>
              <a:rPr lang="zh-CN" altLang="en-US" sz="2800" dirty="0"/>
              <a:t>） 对似然函数取对数，并整理：</a:t>
            </a:r>
            <a:endParaRPr lang="en-US" altLang="zh-CN" sz="2800" dirty="0"/>
          </a:p>
          <a:p>
            <a:pPr marL="0" indent="0">
              <a:lnSpc>
                <a:spcPct val="150000"/>
              </a:lnSpc>
              <a:buNone/>
            </a:pPr>
            <a:endParaRPr lang="zh-CN" altLang="en-US" sz="2800" dirty="0"/>
          </a:p>
          <a:p>
            <a:pPr marL="0" indent="0">
              <a:lnSpc>
                <a:spcPct val="150000"/>
              </a:lnSpc>
              <a:buNone/>
            </a:pPr>
            <a:r>
              <a:rPr lang="zh-CN" altLang="en-US" sz="2800" dirty="0"/>
              <a:t>　　（</a:t>
            </a:r>
            <a:r>
              <a:rPr lang="en-US" altLang="zh-CN" sz="2800" dirty="0"/>
              <a:t>3</a:t>
            </a:r>
            <a:r>
              <a:rPr lang="zh-CN" altLang="en-US" sz="2800" dirty="0"/>
              <a:t>） 求导数 ；</a:t>
            </a:r>
          </a:p>
          <a:p>
            <a:pPr marL="0" indent="0">
              <a:lnSpc>
                <a:spcPct val="150000"/>
              </a:lnSpc>
              <a:buNone/>
            </a:pPr>
            <a:r>
              <a:rPr lang="zh-CN" altLang="en-US" sz="2800" dirty="0"/>
              <a:t>　　（</a:t>
            </a:r>
            <a:r>
              <a:rPr lang="en-US" altLang="zh-CN" sz="2800" dirty="0"/>
              <a:t>4</a:t>
            </a:r>
            <a:r>
              <a:rPr lang="zh-CN" altLang="en-US" sz="2800" dirty="0"/>
              <a:t>） 解似然方程。</a:t>
            </a:r>
          </a:p>
        </p:txBody>
      </p:sp>
      <p:sp>
        <p:nvSpPr>
          <p:cNvPr id="5" name="object 11"/>
          <p:cNvSpPr/>
          <p:nvPr/>
        </p:nvSpPr>
        <p:spPr>
          <a:xfrm>
            <a:off x="4267201" y="2057400"/>
            <a:ext cx="2819400" cy="762000"/>
          </a:xfrm>
          <a:prstGeom prst="rect">
            <a:avLst/>
          </a:prstGeom>
          <a:blipFill>
            <a:blip r:embed="rId3" cstate="print"/>
            <a:stretch>
              <a:fillRect/>
            </a:stretch>
          </a:blipFill>
        </p:spPr>
        <p:txBody>
          <a:bodyPr wrap="square" lIns="0" tIns="0" rIns="0" bIns="0" rtlCol="0"/>
          <a:lstStyle/>
          <a:p>
            <a:endParaRPr/>
          </a:p>
        </p:txBody>
      </p:sp>
      <p:grpSp>
        <p:nvGrpSpPr>
          <p:cNvPr id="6" name="组 5"/>
          <p:cNvGrpSpPr/>
          <p:nvPr/>
        </p:nvGrpSpPr>
        <p:grpSpPr>
          <a:xfrm>
            <a:off x="3505201" y="3429000"/>
            <a:ext cx="5571743" cy="783334"/>
            <a:chOff x="1501139" y="4503420"/>
            <a:chExt cx="5571743" cy="783334"/>
          </a:xfrm>
        </p:grpSpPr>
        <p:sp>
          <p:nvSpPr>
            <p:cNvPr id="7" name="object 13"/>
            <p:cNvSpPr/>
            <p:nvPr/>
          </p:nvSpPr>
          <p:spPr>
            <a:xfrm>
              <a:off x="1501139" y="4503420"/>
              <a:ext cx="3104388" cy="574548"/>
            </a:xfrm>
            <a:prstGeom prst="rect">
              <a:avLst/>
            </a:prstGeom>
            <a:blipFill>
              <a:blip r:embed="rId4" cstate="print"/>
              <a:stretch>
                <a:fillRect/>
              </a:stretch>
            </a:blipFill>
          </p:spPr>
          <p:txBody>
            <a:bodyPr wrap="square" lIns="0" tIns="0" rIns="0" bIns="0" rtlCol="0"/>
            <a:lstStyle/>
            <a:p>
              <a:endParaRPr/>
            </a:p>
          </p:txBody>
        </p:sp>
        <p:sp>
          <p:nvSpPr>
            <p:cNvPr id="8" name="object 14"/>
            <p:cNvSpPr/>
            <p:nvPr/>
          </p:nvSpPr>
          <p:spPr>
            <a:xfrm>
              <a:off x="4547615" y="4517135"/>
              <a:ext cx="2525267" cy="769619"/>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3907324832"/>
      </p:ext>
    </p:extLst>
  </p:cSld>
  <p:clrMapOvr>
    <a:masterClrMapping/>
  </p:clrMapOvr>
  <p:extLst mod="1"/>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极大似然估计</a:t>
            </a:r>
            <a:endParaRPr lang="zh-CN" altLang="en-US" dirty="0"/>
          </a:p>
        </p:txBody>
      </p:sp>
      <p:sp>
        <p:nvSpPr>
          <p:cNvPr id="2" name="内容占位符 1"/>
          <p:cNvSpPr>
            <a:spLocks noGrp="1"/>
          </p:cNvSpPr>
          <p:nvPr>
            <p:ph idx="1"/>
          </p:nvPr>
        </p:nvSpPr>
        <p:spPr/>
        <p:txBody>
          <a:bodyPr>
            <a:normAutofit/>
          </a:bodyPr>
          <a:lstStyle/>
          <a:p>
            <a:pPr>
              <a:lnSpc>
                <a:spcPct val="100000"/>
              </a:lnSpc>
            </a:pPr>
            <a:r>
              <a:rPr lang="zh-CN" altLang="en-US" sz="2800" dirty="0"/>
              <a:t>简单例子：</a:t>
            </a:r>
            <a:endParaRPr lang="en-US" altLang="zh-CN" sz="2800" dirty="0"/>
          </a:p>
          <a:p>
            <a:pPr marL="457200" lvl="1" indent="0">
              <a:lnSpc>
                <a:spcPct val="100000"/>
              </a:lnSpc>
              <a:buNone/>
            </a:pPr>
            <a:r>
              <a:rPr lang="en-US" altLang="zh-CN" sz="2400" dirty="0"/>
              <a:t>10</a:t>
            </a:r>
            <a:r>
              <a:rPr lang="zh-CN" altLang="en-US" sz="2400" dirty="0"/>
              <a:t>次抛硬币的结果是：正</a:t>
            </a:r>
            <a:r>
              <a:rPr lang="zh-CN" altLang="en-US" sz="2400" dirty="0">
                <a:solidFill>
                  <a:srgbClr val="FF0000"/>
                </a:solidFill>
              </a:rPr>
              <a:t>反</a:t>
            </a:r>
            <a:r>
              <a:rPr lang="zh-CN" altLang="en-US" sz="2400" dirty="0"/>
              <a:t>正正</a:t>
            </a:r>
            <a:r>
              <a:rPr lang="zh-CN" altLang="en-US" sz="2400" dirty="0">
                <a:solidFill>
                  <a:srgbClr val="FF0000"/>
                </a:solidFill>
              </a:rPr>
              <a:t>反</a:t>
            </a:r>
            <a:r>
              <a:rPr lang="zh-CN" altLang="en-US" sz="2400" dirty="0"/>
              <a:t>正正正</a:t>
            </a:r>
            <a:r>
              <a:rPr lang="zh-CN" altLang="en-US" sz="2400" dirty="0">
                <a:solidFill>
                  <a:srgbClr val="FF0000"/>
                </a:solidFill>
              </a:rPr>
              <a:t>反</a:t>
            </a:r>
            <a:r>
              <a:rPr lang="zh-CN" altLang="en-US" sz="2400" dirty="0"/>
              <a:t>正</a:t>
            </a:r>
            <a:endParaRPr lang="en-US" altLang="zh-CN" sz="2400" dirty="0"/>
          </a:p>
          <a:p>
            <a:pPr marL="457200" lvl="1" indent="0">
              <a:lnSpc>
                <a:spcPct val="100000"/>
              </a:lnSpc>
              <a:buNone/>
            </a:pPr>
            <a:r>
              <a:rPr lang="zh-CN" altLang="en-US" sz="2400" dirty="0"/>
              <a:t>假设 </a:t>
            </a:r>
            <a:r>
              <a:rPr lang="en-US" altLang="zh-CN" sz="2400" i="1" dirty="0">
                <a:solidFill>
                  <a:srgbClr val="FF0000"/>
                </a:solidFill>
              </a:rPr>
              <a:t>p</a:t>
            </a:r>
            <a:r>
              <a:rPr lang="zh-CN" altLang="en-US" sz="2400" dirty="0"/>
              <a:t> 是每次抛硬币</a:t>
            </a:r>
            <a:r>
              <a:rPr lang="zh-CN" altLang="en-US" sz="2400" dirty="0">
                <a:solidFill>
                  <a:srgbClr val="FF0000"/>
                </a:solidFill>
              </a:rPr>
              <a:t>结果为正的概率</a:t>
            </a:r>
            <a:r>
              <a:rPr lang="zh-CN" altLang="en-US" sz="2400" dirty="0"/>
              <a:t>，则得到这样的实验结果的概率是：</a:t>
            </a:r>
            <a:endParaRPr lang="en-US" altLang="zh-CN" sz="2400" dirty="0"/>
          </a:p>
          <a:p>
            <a:pPr marL="457200" lvl="1" indent="0">
              <a:lnSpc>
                <a:spcPct val="100000"/>
              </a:lnSpc>
              <a:buNone/>
            </a:pPr>
            <a:r>
              <a:rPr lang="zh-CN" altLang="en-US" sz="2400" i="1" dirty="0"/>
              <a:t>     </a:t>
            </a:r>
            <a:r>
              <a:rPr lang="en-US" altLang="zh-CN" sz="2400" b="1" dirty="0"/>
              <a:t>R</a:t>
            </a:r>
            <a:r>
              <a:rPr lang="zh-CN" altLang="en-US" sz="2400" b="1" dirty="0"/>
              <a:t> </a:t>
            </a:r>
            <a:r>
              <a:rPr lang="en-US" altLang="zh-CN" sz="2400" b="1" dirty="0"/>
              <a:t>=</a:t>
            </a:r>
            <a:r>
              <a:rPr lang="zh-CN" altLang="en-US" sz="2400" b="1" dirty="0"/>
              <a:t> </a:t>
            </a:r>
            <a:r>
              <a:rPr lang="en-US" altLang="zh-CN" sz="2400" dirty="0"/>
              <a:t>f(p)</a:t>
            </a:r>
            <a:r>
              <a:rPr lang="zh-CN" altLang="en-US" sz="2400" i="1" dirty="0"/>
              <a:t> </a:t>
            </a:r>
            <a:r>
              <a:rPr lang="en-US" altLang="zh-CN" sz="2400" i="1" dirty="0"/>
              <a:t>=</a:t>
            </a:r>
            <a:r>
              <a:rPr lang="zh-CN" altLang="en-US" sz="2400" i="1" dirty="0"/>
              <a:t> </a:t>
            </a:r>
            <a:r>
              <a:rPr lang="en-US" altLang="zh-CN" sz="2400" i="1" dirty="0"/>
              <a:t>p(1-p)pp(1-p)</a:t>
            </a:r>
            <a:r>
              <a:rPr lang="en-US" altLang="zh-CN" sz="2400" i="1" dirty="0" err="1"/>
              <a:t>ppp</a:t>
            </a:r>
            <a:r>
              <a:rPr lang="en-US" altLang="zh-CN" sz="2400" i="1" dirty="0"/>
              <a:t>(1-p)p</a:t>
            </a:r>
            <a:r>
              <a:rPr lang="zh-CN" altLang="en-US" sz="2400" i="1" dirty="0"/>
              <a:t> </a:t>
            </a:r>
            <a:r>
              <a:rPr lang="en-US" altLang="zh-CN" sz="2400" i="1" dirty="0"/>
              <a:t>=</a:t>
            </a:r>
            <a:r>
              <a:rPr lang="zh-CN" altLang="en-US" sz="2400" i="1" dirty="0"/>
              <a:t> </a:t>
            </a:r>
            <a:r>
              <a:rPr lang="en-US" altLang="zh-CN" sz="2400" i="1" dirty="0"/>
              <a:t>p</a:t>
            </a:r>
            <a:r>
              <a:rPr lang="en-US" altLang="zh-CN" sz="2400" i="1" baseline="30000" dirty="0"/>
              <a:t>7</a:t>
            </a:r>
            <a:r>
              <a:rPr lang="en-US" altLang="zh-CN" sz="2400" i="1" dirty="0"/>
              <a:t>(1-p)</a:t>
            </a:r>
            <a:r>
              <a:rPr lang="en-US" altLang="zh-CN" sz="2400" i="1" baseline="30000" dirty="0"/>
              <a:t>3</a:t>
            </a:r>
          </a:p>
          <a:p>
            <a:pPr marL="457200" lvl="1" indent="0">
              <a:lnSpc>
                <a:spcPct val="100000"/>
              </a:lnSpc>
              <a:buNone/>
            </a:pPr>
            <a:endParaRPr lang="en-US" altLang="zh-CN" sz="2800" b="1" baseline="30000" dirty="0"/>
          </a:p>
          <a:p>
            <a:pPr marL="457200" lvl="1" indent="0">
              <a:lnSpc>
                <a:spcPct val="100000"/>
              </a:lnSpc>
              <a:buNone/>
            </a:pPr>
            <a:r>
              <a:rPr lang="zh-CN" altLang="en-US" sz="2400" dirty="0"/>
              <a:t>求 </a:t>
            </a:r>
            <a:r>
              <a:rPr lang="en-US" altLang="zh-CN" sz="2400" dirty="0"/>
              <a:t>R</a:t>
            </a:r>
            <a:r>
              <a:rPr lang="zh-CN" altLang="en-US" sz="2400" dirty="0"/>
              <a:t> 的极值时的 </a:t>
            </a:r>
            <a:r>
              <a:rPr lang="en-US" altLang="zh-CN" sz="2400" dirty="0"/>
              <a:t>p</a:t>
            </a:r>
            <a:r>
              <a:rPr lang="zh-CN" altLang="en-US" sz="2400" dirty="0"/>
              <a:t>。</a:t>
            </a:r>
            <a:endParaRPr lang="en-US" altLang="zh-CN" sz="2400" dirty="0"/>
          </a:p>
          <a:p>
            <a:pPr marL="457200" lvl="1" indent="0">
              <a:lnSpc>
                <a:spcPct val="100000"/>
              </a:lnSpc>
              <a:buNone/>
            </a:pPr>
            <a:endParaRPr lang="en-US" altLang="zh-CN" sz="2400" dirty="0"/>
          </a:p>
          <a:p>
            <a:pPr marL="457200" lvl="1" indent="0">
              <a:lnSpc>
                <a:spcPct val="100000"/>
              </a:lnSpc>
              <a:buNone/>
            </a:pPr>
            <a:r>
              <a:rPr lang="en-US" altLang="zh-CN" sz="2400" dirty="0"/>
              <a:t>(1)</a:t>
            </a:r>
            <a:r>
              <a:rPr lang="zh-CN" altLang="en-US" sz="2400" dirty="0"/>
              <a:t> 写出似然函数： </a:t>
            </a:r>
            <a:r>
              <a:rPr lang="en-US" altLang="zh-CN" sz="2400" dirty="0"/>
              <a:t>f(p)</a:t>
            </a:r>
            <a:r>
              <a:rPr lang="zh-CN" altLang="en-US" sz="2400" dirty="0"/>
              <a:t> </a:t>
            </a:r>
            <a:r>
              <a:rPr lang="en-US" altLang="zh-CN" sz="2400" dirty="0"/>
              <a:t>=</a:t>
            </a:r>
            <a:r>
              <a:rPr lang="zh-CN" altLang="en-US" sz="2400" dirty="0"/>
              <a:t> </a:t>
            </a:r>
            <a:r>
              <a:rPr lang="en-US" altLang="zh-CN" sz="2400" i="1" dirty="0"/>
              <a:t>p</a:t>
            </a:r>
            <a:r>
              <a:rPr lang="en-US" altLang="zh-CN" sz="2400" i="1" baseline="30000" dirty="0"/>
              <a:t>7</a:t>
            </a:r>
            <a:r>
              <a:rPr lang="en-US" altLang="zh-CN" sz="2400" i="1" dirty="0"/>
              <a:t>(1-p)</a:t>
            </a:r>
            <a:r>
              <a:rPr lang="en-US" altLang="zh-CN" sz="2400" i="1" baseline="30000" dirty="0"/>
              <a:t>3</a:t>
            </a:r>
          </a:p>
          <a:p>
            <a:pPr marL="457200" lvl="1" indent="0">
              <a:lnSpc>
                <a:spcPct val="100000"/>
              </a:lnSpc>
              <a:buNone/>
            </a:pPr>
            <a:r>
              <a:rPr lang="en-US" altLang="zh-CN" sz="2400" dirty="0"/>
              <a:t>(2)</a:t>
            </a:r>
            <a:r>
              <a:rPr lang="zh-CN" altLang="en-US" sz="2400" dirty="0"/>
              <a:t> 取对数：</a:t>
            </a:r>
            <a:r>
              <a:rPr lang="en-US" altLang="zh-CN" sz="2400" dirty="0"/>
              <a:t>ln</a:t>
            </a:r>
            <a:r>
              <a:rPr lang="zh-CN" altLang="en-US" sz="2400" dirty="0"/>
              <a:t> </a:t>
            </a:r>
            <a:r>
              <a:rPr lang="en-US" altLang="zh-CN" sz="2400" dirty="0"/>
              <a:t>f(p)</a:t>
            </a:r>
            <a:r>
              <a:rPr lang="zh-CN" altLang="en-US" sz="2400" dirty="0"/>
              <a:t> </a:t>
            </a:r>
            <a:r>
              <a:rPr lang="en-US" altLang="zh-CN" sz="2400" dirty="0"/>
              <a:t>=</a:t>
            </a:r>
            <a:r>
              <a:rPr lang="zh-CN" altLang="en-US" sz="2400" dirty="0"/>
              <a:t> </a:t>
            </a:r>
            <a:r>
              <a:rPr lang="en-US" altLang="zh-CN" sz="2400" dirty="0"/>
              <a:t>7</a:t>
            </a:r>
            <a:r>
              <a:rPr lang="zh-CN" altLang="en-US" sz="2400" dirty="0"/>
              <a:t>*</a:t>
            </a:r>
            <a:r>
              <a:rPr lang="en-US" altLang="zh-CN" sz="2400" dirty="0"/>
              <a:t>ln</a:t>
            </a:r>
            <a:r>
              <a:rPr lang="zh-CN" altLang="en-US" sz="2400" dirty="0"/>
              <a:t> </a:t>
            </a:r>
            <a:r>
              <a:rPr lang="en-US" altLang="zh-CN" sz="2400" dirty="0"/>
              <a:t>p</a:t>
            </a:r>
            <a:r>
              <a:rPr lang="zh-CN" altLang="en-US" sz="2400" dirty="0"/>
              <a:t> </a:t>
            </a:r>
            <a:r>
              <a:rPr lang="en-US" altLang="zh-CN" sz="2400" dirty="0"/>
              <a:t>+</a:t>
            </a:r>
            <a:r>
              <a:rPr lang="zh-CN" altLang="en-US" sz="2400" dirty="0"/>
              <a:t> </a:t>
            </a:r>
            <a:r>
              <a:rPr lang="en-US" altLang="zh-CN" sz="2400" dirty="0"/>
              <a:t>3</a:t>
            </a:r>
            <a:r>
              <a:rPr lang="zh-CN" altLang="en-US" sz="2400" dirty="0"/>
              <a:t>*</a:t>
            </a:r>
            <a:r>
              <a:rPr lang="en-US" altLang="zh-CN" sz="2400" dirty="0"/>
              <a:t>ln</a:t>
            </a:r>
            <a:r>
              <a:rPr lang="zh-CN" altLang="en-US" sz="2400" dirty="0"/>
              <a:t> </a:t>
            </a:r>
            <a:r>
              <a:rPr lang="en-US" altLang="zh-CN" sz="2400" dirty="0"/>
              <a:t>(1-p)</a:t>
            </a:r>
          </a:p>
          <a:p>
            <a:pPr marL="457200" lvl="1" indent="0">
              <a:lnSpc>
                <a:spcPct val="100000"/>
              </a:lnSpc>
              <a:buNone/>
            </a:pPr>
            <a:r>
              <a:rPr lang="en-US" altLang="zh-CN" sz="2400" dirty="0"/>
              <a:t>(3)</a:t>
            </a:r>
            <a:r>
              <a:rPr lang="zh-CN" altLang="en-US" sz="2400" dirty="0"/>
              <a:t> 对 </a:t>
            </a:r>
            <a:r>
              <a:rPr lang="en-US" altLang="zh-CN" sz="2400" dirty="0"/>
              <a:t>p</a:t>
            </a:r>
            <a:r>
              <a:rPr lang="zh-CN" altLang="en-US" sz="2400" dirty="0"/>
              <a:t> 求导：</a:t>
            </a:r>
            <a:r>
              <a:rPr lang="en-US" altLang="zh-CN" sz="2400" dirty="0"/>
              <a:t>7/p</a:t>
            </a:r>
            <a:r>
              <a:rPr lang="zh-CN" altLang="en-US" sz="2400" dirty="0"/>
              <a:t> </a:t>
            </a:r>
            <a:r>
              <a:rPr lang="en-US" altLang="zh-CN" sz="2400" dirty="0"/>
              <a:t>-</a:t>
            </a:r>
            <a:r>
              <a:rPr lang="zh-CN" altLang="en-US" sz="2400" dirty="0"/>
              <a:t> </a:t>
            </a:r>
            <a:r>
              <a:rPr lang="en-US" altLang="zh-CN" sz="2400" dirty="0"/>
              <a:t>3/(1-p)</a:t>
            </a:r>
            <a:r>
              <a:rPr lang="zh-CN" altLang="en-US" sz="2400" dirty="0"/>
              <a:t> </a:t>
            </a:r>
            <a:r>
              <a:rPr lang="en-US" altLang="zh-CN" sz="2400" dirty="0"/>
              <a:t>=</a:t>
            </a:r>
            <a:r>
              <a:rPr lang="zh-CN" altLang="en-US" sz="2400" dirty="0"/>
              <a:t> </a:t>
            </a:r>
            <a:r>
              <a:rPr lang="en-US" altLang="zh-CN" sz="2400" dirty="0"/>
              <a:t>0</a:t>
            </a:r>
            <a:r>
              <a:rPr lang="zh-CN" altLang="en-US" sz="2400" dirty="0"/>
              <a:t> </a:t>
            </a:r>
            <a:endParaRPr lang="en-US" altLang="zh-CN" sz="2400" dirty="0"/>
          </a:p>
          <a:p>
            <a:pPr marL="457200" lvl="1" indent="0">
              <a:lnSpc>
                <a:spcPct val="100000"/>
              </a:lnSpc>
              <a:buNone/>
            </a:pPr>
            <a:r>
              <a:rPr lang="en-US" altLang="zh-CN" sz="2400" dirty="0"/>
              <a:t>(4)</a:t>
            </a:r>
            <a:r>
              <a:rPr lang="zh-CN" altLang="en-US" sz="2400" dirty="0"/>
              <a:t> 解方程： </a:t>
            </a:r>
            <a:r>
              <a:rPr lang="en-US" altLang="zh-CN" sz="2400" dirty="0"/>
              <a:t>=&gt;</a:t>
            </a:r>
            <a:r>
              <a:rPr lang="zh-CN" altLang="en-US" sz="2400" dirty="0"/>
              <a:t> </a:t>
            </a:r>
            <a:r>
              <a:rPr lang="en-US" altLang="zh-CN" sz="2400" dirty="0">
                <a:solidFill>
                  <a:srgbClr val="FF0000"/>
                </a:solidFill>
              </a:rPr>
              <a:t>p</a:t>
            </a: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 </a:t>
            </a:r>
            <a:r>
              <a:rPr lang="en-US" altLang="zh-CN" sz="2400" dirty="0">
                <a:solidFill>
                  <a:srgbClr val="FF0000"/>
                </a:solidFill>
              </a:rPr>
              <a:t>0.7</a:t>
            </a:r>
          </a:p>
        </p:txBody>
      </p:sp>
      <p:sp>
        <p:nvSpPr>
          <p:cNvPr id="3" name="矩形 2"/>
          <p:cNvSpPr/>
          <p:nvPr/>
        </p:nvSpPr>
        <p:spPr>
          <a:xfrm>
            <a:off x="6705600" y="3239814"/>
            <a:ext cx="2536272" cy="400110"/>
          </a:xfrm>
          <a:prstGeom prst="rect">
            <a:avLst/>
          </a:prstGeom>
        </p:spPr>
        <p:txBody>
          <a:bodyPr wrap="none">
            <a:spAutoFit/>
          </a:bodyPr>
          <a:lstStyle/>
          <a:p>
            <a:pPr>
              <a:lnSpc>
                <a:spcPct val="100000"/>
              </a:lnSpc>
            </a:pPr>
            <a:r>
              <a:rPr lang="zh-CN" altLang="en-US" sz="2000" b="1" dirty="0">
                <a:solidFill>
                  <a:srgbClr val="FF0000"/>
                </a:solidFill>
              </a:rPr>
              <a:t>结果</a:t>
            </a:r>
            <a:r>
              <a:rPr lang="en-US" altLang="zh-CN" sz="2000" b="1" dirty="0">
                <a:solidFill>
                  <a:srgbClr val="FF0000"/>
                </a:solidFill>
              </a:rPr>
              <a:t>R</a:t>
            </a:r>
            <a:r>
              <a:rPr lang="zh-CN" altLang="en-US" sz="2000" b="1" dirty="0">
                <a:solidFill>
                  <a:srgbClr val="FF0000"/>
                </a:solidFill>
              </a:rPr>
              <a:t>最大时的 </a:t>
            </a:r>
            <a:r>
              <a:rPr lang="en-US" altLang="zh-CN" sz="2000" b="1" dirty="0">
                <a:solidFill>
                  <a:srgbClr val="FF0000"/>
                </a:solidFill>
              </a:rPr>
              <a:t>p</a:t>
            </a:r>
            <a:r>
              <a:rPr lang="zh-CN" altLang="en-US" sz="2000" b="1" dirty="0">
                <a:solidFill>
                  <a:srgbClr val="FF0000"/>
                </a:solidFill>
              </a:rPr>
              <a:t> 值</a:t>
            </a:r>
            <a:endParaRPr lang="en-US" altLang="zh-CN" sz="2000" b="1" dirty="0">
              <a:solidFill>
                <a:srgbClr val="FF0000"/>
              </a:solidFill>
            </a:endParaRPr>
          </a:p>
        </p:txBody>
      </p:sp>
    </p:spTree>
    <p:custDataLst>
      <p:tags r:id="rId1"/>
    </p:custDataLst>
    <p:extLst>
      <p:ext uri="{BB962C8B-B14F-4D97-AF65-F5344CB8AC3E}">
        <p14:creationId xmlns:p14="http://schemas.microsoft.com/office/powerpoint/2010/main" val="74577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极大似然估计</a:t>
            </a:r>
            <a:endParaRPr lang="zh-CN" altLang="en-US" dirty="0"/>
          </a:p>
        </p:txBody>
      </p:sp>
      <p:sp>
        <p:nvSpPr>
          <p:cNvPr id="2" name="内容占位符 1"/>
          <p:cNvSpPr>
            <a:spLocks noGrp="1"/>
          </p:cNvSpPr>
          <p:nvPr>
            <p:ph idx="1"/>
          </p:nvPr>
        </p:nvSpPr>
        <p:spPr/>
        <p:txBody>
          <a:bodyPr>
            <a:normAutofit/>
          </a:bodyPr>
          <a:lstStyle/>
          <a:p>
            <a:pPr>
              <a:lnSpc>
                <a:spcPct val="100000"/>
              </a:lnSpc>
            </a:pPr>
            <a:r>
              <a:rPr lang="zh-CN" altLang="en-US" dirty="0"/>
              <a:t>例如，在</a:t>
            </a:r>
            <a:r>
              <a:rPr lang="zh-CN" altLang="en-US" dirty="0">
                <a:solidFill>
                  <a:srgbClr val="151FFF"/>
                </a:solidFill>
              </a:rPr>
              <a:t>连续属性情形</a:t>
            </a:r>
            <a:r>
              <a:rPr lang="zh-CN" altLang="en-US" dirty="0"/>
              <a:t>下，假设</a:t>
            </a:r>
            <a:r>
              <a:rPr lang="zh-CN" altLang="en-US" b="1" dirty="0">
                <a:solidFill>
                  <a:srgbClr val="151FFF"/>
                </a:solidFill>
              </a:rPr>
              <a:t>概率密度函数</a:t>
            </a:r>
            <a:r>
              <a:rPr lang="zh-CN" altLang="en-US" dirty="0"/>
              <a:t>                        ，则参数 </a:t>
            </a:r>
            <a:r>
              <a:rPr lang="en-US" altLang="zh-CN" i="1" dirty="0">
                <a:solidFill>
                  <a:srgbClr val="151FFF"/>
                </a:solidFill>
                <a:latin typeface="Symbol" charset="2"/>
                <a:ea typeface="Symbol" charset="2"/>
                <a:cs typeface="Symbol" charset="2"/>
              </a:rPr>
              <a:t>m</a:t>
            </a:r>
            <a:r>
              <a:rPr lang="zh-CN" altLang="en-US" dirty="0"/>
              <a:t> 和 </a:t>
            </a:r>
            <a:r>
              <a:rPr lang="en-US" altLang="zh-CN" i="1" dirty="0">
                <a:solidFill>
                  <a:srgbClr val="151FFF"/>
                </a:solidFill>
                <a:latin typeface="Symbol" charset="2"/>
                <a:ea typeface="Symbol" charset="2"/>
                <a:cs typeface="Symbol" charset="2"/>
              </a:rPr>
              <a:t>s</a:t>
            </a:r>
            <a:r>
              <a:rPr lang="en-US" altLang="zh-CN" i="1" baseline="30000" dirty="0">
                <a:solidFill>
                  <a:srgbClr val="151FFF"/>
                </a:solidFill>
                <a:latin typeface="Symbol" charset="2"/>
                <a:ea typeface="Symbol" charset="2"/>
                <a:cs typeface="Symbol" charset="2"/>
              </a:rPr>
              <a:t>2</a:t>
            </a:r>
            <a:r>
              <a:rPr lang="zh-CN" altLang="en-US" dirty="0"/>
              <a:t> 的</a:t>
            </a:r>
            <a:r>
              <a:rPr lang="zh-CN" altLang="en-US" dirty="0">
                <a:solidFill>
                  <a:srgbClr val="C00000"/>
                </a:solidFill>
              </a:rPr>
              <a:t>极大似然估计</a:t>
            </a:r>
            <a:r>
              <a:rPr lang="zh-CN" altLang="en-US" dirty="0"/>
              <a:t>为：</a:t>
            </a:r>
          </a:p>
          <a:p>
            <a:pPr>
              <a:lnSpc>
                <a:spcPct val="100000"/>
              </a:lnSpc>
            </a:pPr>
            <a:endParaRPr lang="en-US" altLang="zh-CN" dirty="0"/>
          </a:p>
          <a:p>
            <a:pPr>
              <a:lnSpc>
                <a:spcPct val="100000"/>
              </a:lnSpc>
            </a:pPr>
            <a:endParaRPr lang="en-US" altLang="zh-CN"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2768" y="1712199"/>
            <a:ext cx="6197600" cy="464820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0800" y="1190701"/>
            <a:ext cx="1901038" cy="333299"/>
          </a:xfrm>
          <a:prstGeom prst="rect">
            <a:avLst/>
          </a:prstGeom>
        </p:spPr>
      </p:pic>
    </p:spTree>
    <p:extLst>
      <p:ext uri="{BB962C8B-B14F-4D97-AF65-F5344CB8AC3E}">
        <p14:creationId xmlns:p14="http://schemas.microsoft.com/office/powerpoint/2010/main" val="502582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极大似然估计</a:t>
            </a:r>
            <a:endParaRPr lang="zh-CN" altLang="en-US" dirty="0"/>
          </a:p>
        </p:txBody>
      </p:sp>
      <p:sp>
        <p:nvSpPr>
          <p:cNvPr id="2" name="内容占位符 1"/>
          <p:cNvSpPr>
            <a:spLocks noGrp="1"/>
          </p:cNvSpPr>
          <p:nvPr>
            <p:ph idx="1"/>
          </p:nvPr>
        </p:nvSpPr>
        <p:spPr/>
        <p:txBody>
          <a:bodyPr>
            <a:normAutofit/>
          </a:bodyPr>
          <a:lstStyle/>
          <a:p>
            <a:pPr marL="0" indent="0">
              <a:lnSpc>
                <a:spcPct val="100000"/>
              </a:lnSpc>
              <a:buNone/>
            </a:pPr>
            <a:r>
              <a:rPr lang="zh-CN" altLang="en-US" dirty="0"/>
              <a:t>例：</a:t>
            </a:r>
            <a:r>
              <a:rPr lang="zh-CN" altLang="en-US" dirty="0">
                <a:solidFill>
                  <a:srgbClr val="151FFF"/>
                </a:solidFill>
              </a:rPr>
              <a:t>连续属性情形</a:t>
            </a:r>
            <a:r>
              <a:rPr lang="zh-CN" altLang="en-US" dirty="0"/>
              <a:t>下，假设</a:t>
            </a:r>
            <a:r>
              <a:rPr lang="zh-CN" altLang="en-US" b="1" dirty="0">
                <a:solidFill>
                  <a:srgbClr val="151FFF"/>
                </a:solidFill>
              </a:rPr>
              <a:t>概率密度函数</a:t>
            </a:r>
            <a:r>
              <a:rPr lang="zh-CN" altLang="en-US" dirty="0"/>
              <a:t>                        ，求参数 </a:t>
            </a:r>
            <a:r>
              <a:rPr lang="en-US" altLang="zh-CN" i="1" dirty="0">
                <a:solidFill>
                  <a:srgbClr val="151FFF"/>
                </a:solidFill>
                <a:latin typeface="Symbol" charset="2"/>
                <a:ea typeface="Symbol" charset="2"/>
                <a:cs typeface="Symbol" charset="2"/>
              </a:rPr>
              <a:t>m</a:t>
            </a:r>
            <a:r>
              <a:rPr lang="zh-CN" altLang="en-US" dirty="0"/>
              <a:t> 和 </a:t>
            </a:r>
            <a:r>
              <a:rPr lang="en-US" altLang="zh-CN" i="1" dirty="0">
                <a:solidFill>
                  <a:srgbClr val="151FFF"/>
                </a:solidFill>
                <a:latin typeface="Symbol" charset="2"/>
                <a:ea typeface="Symbol" charset="2"/>
                <a:cs typeface="Symbol" charset="2"/>
              </a:rPr>
              <a:t>s</a:t>
            </a:r>
            <a:r>
              <a:rPr lang="en-US" altLang="zh-CN" i="1" baseline="30000" dirty="0">
                <a:solidFill>
                  <a:srgbClr val="151FFF"/>
                </a:solidFill>
                <a:latin typeface="Symbol" charset="2"/>
                <a:ea typeface="Symbol" charset="2"/>
                <a:cs typeface="Symbol" charset="2"/>
              </a:rPr>
              <a:t>2</a:t>
            </a:r>
            <a:r>
              <a:rPr lang="zh-CN" altLang="en-US" dirty="0"/>
              <a:t> 的</a:t>
            </a:r>
            <a:r>
              <a:rPr lang="zh-CN" altLang="en-US" dirty="0">
                <a:solidFill>
                  <a:srgbClr val="C00000"/>
                </a:solidFill>
              </a:rPr>
              <a:t>极大似然估计</a:t>
            </a:r>
            <a:r>
              <a:rPr lang="zh-CN" altLang="en-US" dirty="0"/>
              <a:t>：</a:t>
            </a:r>
            <a:endParaRPr lang="en-US" altLang="zh-CN" dirty="0"/>
          </a:p>
          <a:p>
            <a:pPr>
              <a:lnSpc>
                <a:spcPct val="100000"/>
              </a:lnSpc>
            </a:pPr>
            <a:r>
              <a:rPr lang="zh-CN" altLang="en-US" dirty="0"/>
              <a:t>概率密度函数 </a:t>
            </a:r>
            <a:r>
              <a:rPr lang="en-US" altLang="zh-CN" dirty="0"/>
              <a:t>pdf</a:t>
            </a:r>
            <a:r>
              <a:rPr lang="zh-CN" altLang="en-US" dirty="0"/>
              <a:t>：</a:t>
            </a:r>
            <a:endParaRPr lang="en-US" altLang="zh-CN" dirty="0"/>
          </a:p>
          <a:p>
            <a:pPr>
              <a:lnSpc>
                <a:spcPct val="100000"/>
              </a:lnSpc>
            </a:pPr>
            <a:endParaRPr lang="en-US" altLang="zh-CN" dirty="0"/>
          </a:p>
          <a:p>
            <a:pPr>
              <a:lnSpc>
                <a:spcPct val="100000"/>
              </a:lnSpc>
            </a:pPr>
            <a:r>
              <a:rPr lang="zh-CN" altLang="en-US" dirty="0"/>
              <a:t>似然函数 </a:t>
            </a:r>
            <a:r>
              <a:rPr lang="en-US" altLang="zh-CN" dirty="0"/>
              <a:t>Likelihood:</a:t>
            </a:r>
          </a:p>
          <a:p>
            <a:pPr>
              <a:lnSpc>
                <a:spcPct val="100000"/>
              </a:lnSpc>
            </a:pPr>
            <a:endParaRPr lang="en-US" altLang="zh-CN" dirty="0"/>
          </a:p>
          <a:p>
            <a:pPr>
              <a:lnSpc>
                <a:spcPct val="100000"/>
              </a:lnSpc>
            </a:pPr>
            <a:endParaRPr lang="en-US" altLang="zh-CN" dirty="0"/>
          </a:p>
          <a:p>
            <a:pPr>
              <a:lnSpc>
                <a:spcPct val="100000"/>
              </a:lnSpc>
            </a:pPr>
            <a:endParaRPr lang="en-US" altLang="zh-CN" dirty="0"/>
          </a:p>
          <a:p>
            <a:pPr>
              <a:lnSpc>
                <a:spcPct val="100000"/>
              </a:lnSpc>
            </a:pPr>
            <a:endParaRPr lang="en-US" altLang="zh-CN" dirty="0"/>
          </a:p>
          <a:p>
            <a:pPr>
              <a:lnSpc>
                <a:spcPct val="100000"/>
              </a:lnSpc>
            </a:pPr>
            <a:endParaRPr lang="en-US" altLang="zh-CN" dirty="0"/>
          </a:p>
          <a:p>
            <a:pPr>
              <a:lnSpc>
                <a:spcPct val="100000"/>
              </a:lnSpc>
            </a:pPr>
            <a:r>
              <a:rPr lang="zh-CN" altLang="en-US" dirty="0"/>
              <a:t>取对数：</a:t>
            </a:r>
            <a:endParaRPr lang="en-US" altLang="zh-CN" dirty="0"/>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217341"/>
            <a:ext cx="1948402" cy="341603"/>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47778" y="1959349"/>
            <a:ext cx="4674185" cy="629654"/>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82785" y="2848741"/>
            <a:ext cx="4817962" cy="2758109"/>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09800" y="5606850"/>
            <a:ext cx="5820065" cy="673501"/>
          </a:xfrm>
          <a:prstGeom prst="rect">
            <a:avLst/>
          </a:prstGeom>
        </p:spPr>
      </p:pic>
    </p:spTree>
    <p:custDataLst>
      <p:tags r:id="rId1"/>
    </p:custDataLst>
    <p:extLst>
      <p:ext uri="{BB962C8B-B14F-4D97-AF65-F5344CB8AC3E}">
        <p14:creationId xmlns:p14="http://schemas.microsoft.com/office/powerpoint/2010/main" val="129747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0" y="4306728"/>
            <a:ext cx="4953000" cy="2029549"/>
          </a:xfrm>
          <a:prstGeom prst="rect">
            <a:avLst/>
          </a:prstGeom>
        </p:spPr>
      </p:pic>
      <p:sp>
        <p:nvSpPr>
          <p:cNvPr id="4" name="标题 3"/>
          <p:cNvSpPr>
            <a:spLocks noGrp="1"/>
          </p:cNvSpPr>
          <p:nvPr>
            <p:ph type="title"/>
          </p:nvPr>
        </p:nvSpPr>
        <p:spPr/>
        <p:txBody>
          <a:bodyPr/>
          <a:lstStyle/>
          <a:p>
            <a:r>
              <a:rPr lang="zh-CN" altLang="en-US"/>
              <a:t>极大似然估计</a:t>
            </a:r>
            <a:endParaRPr lang="zh-CN" altLang="en-US" dirty="0"/>
          </a:p>
        </p:txBody>
      </p:sp>
      <p:sp>
        <p:nvSpPr>
          <p:cNvPr id="2" name="内容占位符 1"/>
          <p:cNvSpPr>
            <a:spLocks noGrp="1"/>
          </p:cNvSpPr>
          <p:nvPr>
            <p:ph idx="1"/>
          </p:nvPr>
        </p:nvSpPr>
        <p:spPr/>
        <p:txBody>
          <a:bodyPr>
            <a:normAutofit/>
          </a:bodyPr>
          <a:lstStyle/>
          <a:p>
            <a:pPr marL="0" indent="0">
              <a:lnSpc>
                <a:spcPct val="100000"/>
              </a:lnSpc>
              <a:buNone/>
            </a:pPr>
            <a:r>
              <a:rPr lang="zh-CN" altLang="en-US" dirty="0"/>
              <a:t>例：</a:t>
            </a:r>
            <a:r>
              <a:rPr lang="zh-CN" altLang="en-US" dirty="0">
                <a:solidFill>
                  <a:srgbClr val="151FFF"/>
                </a:solidFill>
              </a:rPr>
              <a:t>连续属性情形</a:t>
            </a:r>
            <a:r>
              <a:rPr lang="zh-CN" altLang="en-US" dirty="0"/>
              <a:t>下，假设</a:t>
            </a:r>
            <a:r>
              <a:rPr lang="zh-CN" altLang="en-US" b="1" dirty="0">
                <a:solidFill>
                  <a:srgbClr val="151FFF"/>
                </a:solidFill>
              </a:rPr>
              <a:t>概率密度函数</a:t>
            </a:r>
            <a:r>
              <a:rPr lang="zh-CN" altLang="en-US" dirty="0"/>
              <a:t>                        ，求参数 </a:t>
            </a:r>
            <a:r>
              <a:rPr lang="en-US" altLang="zh-CN" i="1" dirty="0">
                <a:solidFill>
                  <a:srgbClr val="151FFF"/>
                </a:solidFill>
                <a:latin typeface="Symbol" charset="2"/>
                <a:ea typeface="Symbol" charset="2"/>
                <a:cs typeface="Symbol" charset="2"/>
              </a:rPr>
              <a:t>m</a:t>
            </a:r>
            <a:r>
              <a:rPr lang="zh-CN" altLang="en-US" dirty="0"/>
              <a:t> 和 </a:t>
            </a:r>
            <a:r>
              <a:rPr lang="en-US" altLang="zh-CN" i="1" dirty="0">
                <a:solidFill>
                  <a:srgbClr val="151FFF"/>
                </a:solidFill>
                <a:latin typeface="Symbol" charset="2"/>
                <a:ea typeface="Symbol" charset="2"/>
                <a:cs typeface="Symbol" charset="2"/>
              </a:rPr>
              <a:t>s</a:t>
            </a:r>
            <a:r>
              <a:rPr lang="en-US" altLang="zh-CN" i="1" baseline="30000" dirty="0">
                <a:solidFill>
                  <a:srgbClr val="151FFF"/>
                </a:solidFill>
                <a:latin typeface="Symbol" charset="2"/>
                <a:ea typeface="Symbol" charset="2"/>
                <a:cs typeface="Symbol" charset="2"/>
              </a:rPr>
              <a:t>2</a:t>
            </a:r>
            <a:r>
              <a:rPr lang="zh-CN" altLang="en-US" dirty="0"/>
              <a:t> 的</a:t>
            </a:r>
            <a:r>
              <a:rPr lang="zh-CN" altLang="en-US" dirty="0">
                <a:solidFill>
                  <a:srgbClr val="C00000"/>
                </a:solidFill>
              </a:rPr>
              <a:t>极大似然估计</a:t>
            </a:r>
            <a:endParaRPr lang="en-US" altLang="zh-CN" dirty="0"/>
          </a:p>
          <a:p>
            <a:pPr>
              <a:lnSpc>
                <a:spcPct val="100000"/>
              </a:lnSpc>
            </a:pPr>
            <a:r>
              <a:rPr lang="zh-CN" altLang="en-US" dirty="0"/>
              <a:t>取对数：</a:t>
            </a:r>
            <a:endParaRPr lang="en-US" altLang="zh-CN" dirty="0"/>
          </a:p>
          <a:p>
            <a:pPr>
              <a:lnSpc>
                <a:spcPct val="100000"/>
              </a:lnSpc>
            </a:pPr>
            <a:endParaRPr lang="en-US" altLang="zh-CN" dirty="0"/>
          </a:p>
          <a:p>
            <a:pPr>
              <a:lnSpc>
                <a:spcPct val="100000"/>
              </a:lnSpc>
            </a:pPr>
            <a:r>
              <a:rPr lang="zh-CN" altLang="en-US" dirty="0"/>
              <a:t>对 </a:t>
            </a:r>
            <a:r>
              <a:rPr lang="en-US" altLang="zh-CN" i="1" dirty="0">
                <a:solidFill>
                  <a:srgbClr val="151FFF"/>
                </a:solidFill>
                <a:latin typeface="Symbol" charset="2"/>
                <a:ea typeface="Symbol" charset="2"/>
                <a:cs typeface="Symbol" charset="2"/>
              </a:rPr>
              <a:t>m</a:t>
            </a:r>
            <a:r>
              <a:rPr lang="zh-CN" altLang="en-US" dirty="0"/>
              <a:t> 求导：</a:t>
            </a:r>
            <a:endParaRPr lang="en-US" altLang="zh-CN" dirty="0"/>
          </a:p>
          <a:p>
            <a:pPr>
              <a:lnSpc>
                <a:spcPct val="100000"/>
              </a:lnSpc>
            </a:pPr>
            <a:endParaRPr lang="en-US" altLang="zh-CN" dirty="0"/>
          </a:p>
          <a:p>
            <a:pPr>
              <a:lnSpc>
                <a:spcPct val="100000"/>
              </a:lnSpc>
            </a:pPr>
            <a:endParaRPr lang="en-US" altLang="zh-CN" dirty="0"/>
          </a:p>
          <a:p>
            <a:pPr>
              <a:lnSpc>
                <a:spcPct val="100000"/>
              </a:lnSpc>
            </a:pPr>
            <a:endParaRPr lang="en-US" altLang="zh-CN" dirty="0"/>
          </a:p>
          <a:p>
            <a:pPr>
              <a:lnSpc>
                <a:spcPct val="100000"/>
              </a:lnSpc>
            </a:pPr>
            <a:r>
              <a:rPr lang="zh-CN" altLang="en-US" dirty="0"/>
              <a:t>对 </a:t>
            </a:r>
            <a:r>
              <a:rPr lang="en-US" altLang="zh-CN" i="1" dirty="0">
                <a:solidFill>
                  <a:srgbClr val="151FFF"/>
                </a:solidFill>
                <a:latin typeface="Symbol" charset="2"/>
                <a:ea typeface="Symbol" charset="2"/>
                <a:cs typeface="Symbol" charset="2"/>
              </a:rPr>
              <a:t>s</a:t>
            </a:r>
            <a:r>
              <a:rPr lang="en-US" altLang="zh-CN" i="1" baseline="30000" dirty="0">
                <a:solidFill>
                  <a:srgbClr val="151FFF"/>
                </a:solidFill>
                <a:latin typeface="Symbol" charset="2"/>
                <a:ea typeface="Symbol" charset="2"/>
                <a:cs typeface="Symbol" charset="2"/>
              </a:rPr>
              <a:t>2</a:t>
            </a:r>
            <a:r>
              <a:rPr lang="zh-CN" altLang="en-US" dirty="0"/>
              <a:t> 求导：</a:t>
            </a:r>
            <a:endParaRPr lang="en-US" altLang="zh-CN" dirty="0"/>
          </a:p>
          <a:p>
            <a:pPr>
              <a:lnSpc>
                <a:spcPct val="100000"/>
              </a:lnSpc>
            </a:pPr>
            <a:endParaRPr lang="en-US" altLang="zh-CN" dirty="0"/>
          </a:p>
          <a:p>
            <a:pPr>
              <a:lnSpc>
                <a:spcPct val="100000"/>
              </a:lnSpc>
            </a:pPr>
            <a:endParaRPr lang="en-US" altLang="zh-CN" dirty="0"/>
          </a:p>
        </p:txBody>
      </p:sp>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60579" y="1216001"/>
            <a:ext cx="1822938" cy="319606"/>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58836" y="1524000"/>
            <a:ext cx="5820065" cy="673501"/>
          </a:xfrm>
          <a:prstGeom prst="rect">
            <a:avLst/>
          </a:prstGeom>
        </p:spPr>
      </p:pic>
      <p:pic>
        <p:nvPicPr>
          <p:cNvPr id="3" name="图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10000" y="2167330"/>
            <a:ext cx="3581400" cy="1941320"/>
          </a:xfrm>
          <a:prstGeom prst="rect">
            <a:avLst/>
          </a:prstGeom>
        </p:spPr>
      </p:pic>
      <p:sp>
        <p:nvSpPr>
          <p:cNvPr id="10" name="object 18"/>
          <p:cNvSpPr/>
          <p:nvPr/>
        </p:nvSpPr>
        <p:spPr>
          <a:xfrm>
            <a:off x="4191000" y="3537149"/>
            <a:ext cx="1600200" cy="627654"/>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151FFF"/>
            </a:solidFill>
          </a:ln>
        </p:spPr>
        <p:txBody>
          <a:bodyPr wrap="square" lIns="0" tIns="0" rIns="0" bIns="0" rtlCol="0"/>
          <a:lstStyle/>
          <a:p>
            <a:endParaRPr/>
          </a:p>
        </p:txBody>
      </p:sp>
      <p:sp>
        <p:nvSpPr>
          <p:cNvPr id="12" name="object 18"/>
          <p:cNvSpPr/>
          <p:nvPr/>
        </p:nvSpPr>
        <p:spPr>
          <a:xfrm>
            <a:off x="4191000" y="5715000"/>
            <a:ext cx="2209800" cy="621276"/>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151FFF"/>
            </a:solidFill>
          </a:ln>
        </p:spPr>
        <p:txBody>
          <a:bodyPr wrap="square" lIns="0" tIns="0" rIns="0" bIns="0" rtlCol="0"/>
          <a:lstStyle/>
          <a:p>
            <a:endParaRPr/>
          </a:p>
        </p:txBody>
      </p:sp>
    </p:spTree>
    <p:custDataLst>
      <p:tags r:id="rId1"/>
    </p:custDataLst>
    <p:extLst>
      <p:ext uri="{BB962C8B-B14F-4D97-AF65-F5344CB8AC3E}">
        <p14:creationId xmlns:p14="http://schemas.microsoft.com/office/powerpoint/2010/main" val="151716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extLst mod="1"/>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极大似然估计</a:t>
            </a:r>
          </a:p>
        </p:txBody>
      </p:sp>
      <p:sp>
        <p:nvSpPr>
          <p:cNvPr id="2" name="内容占位符 1"/>
          <p:cNvSpPr>
            <a:spLocks noGrp="1"/>
          </p:cNvSpPr>
          <p:nvPr>
            <p:ph idx="1"/>
          </p:nvPr>
        </p:nvSpPr>
        <p:spPr/>
        <p:txBody>
          <a:bodyPr>
            <a:normAutofit/>
          </a:bodyPr>
          <a:lstStyle/>
          <a:p>
            <a:pPr marL="0" indent="0">
              <a:lnSpc>
                <a:spcPct val="100000"/>
              </a:lnSpc>
              <a:buNone/>
            </a:pPr>
            <a:r>
              <a:rPr lang="zh-CN" altLang="en-US" dirty="0"/>
              <a:t>例：在</a:t>
            </a:r>
            <a:r>
              <a:rPr lang="zh-CN" altLang="en-US" dirty="0">
                <a:solidFill>
                  <a:srgbClr val="151FFF"/>
                </a:solidFill>
              </a:rPr>
              <a:t>连续属性情形</a:t>
            </a:r>
            <a:r>
              <a:rPr lang="zh-CN" altLang="en-US" dirty="0"/>
              <a:t>下，假设</a:t>
            </a:r>
            <a:r>
              <a:rPr lang="zh-CN" altLang="en-US" b="1" dirty="0">
                <a:solidFill>
                  <a:srgbClr val="151FFF"/>
                </a:solidFill>
              </a:rPr>
              <a:t>概率密度函数</a:t>
            </a:r>
            <a:r>
              <a:rPr lang="zh-CN" altLang="en-US" dirty="0"/>
              <a:t>                           ，则参数     和     的</a:t>
            </a:r>
            <a:r>
              <a:rPr lang="zh-CN" altLang="en-US" dirty="0">
                <a:solidFill>
                  <a:srgbClr val="C00000"/>
                </a:solidFill>
              </a:rPr>
              <a:t>极大似然估计</a:t>
            </a:r>
            <a:r>
              <a:rPr lang="zh-CN" altLang="en-US" dirty="0"/>
              <a:t>为：</a:t>
            </a:r>
          </a:p>
          <a:p>
            <a:pPr>
              <a:lnSpc>
                <a:spcPct val="100000"/>
              </a:lnSpc>
            </a:pPr>
            <a:endParaRPr lang="zh-CN" altLang="en-US" dirty="0"/>
          </a:p>
          <a:p>
            <a:pPr>
              <a:lnSpc>
                <a:spcPct val="100000"/>
              </a:lnSpc>
            </a:pPr>
            <a:endParaRPr lang="zh-CN" altLang="en-US" dirty="0"/>
          </a:p>
          <a:p>
            <a:pPr marL="0" indent="0">
              <a:lnSpc>
                <a:spcPct val="100000"/>
              </a:lnSpc>
              <a:buNone/>
            </a:pPr>
            <a:endParaRPr lang="zh-CN" altLang="en-US" dirty="0"/>
          </a:p>
          <a:p>
            <a:pPr>
              <a:lnSpc>
                <a:spcPct val="100000"/>
              </a:lnSpc>
            </a:pPr>
            <a:endParaRPr lang="zh-CN" altLang="en-US" dirty="0"/>
          </a:p>
          <a:p>
            <a:pPr>
              <a:lnSpc>
                <a:spcPct val="100000"/>
              </a:lnSpc>
            </a:pPr>
            <a:r>
              <a:rPr lang="zh-CN" altLang="en-US" dirty="0"/>
              <a:t>也就是说，通过极大似然法得到的</a:t>
            </a:r>
            <a:r>
              <a:rPr lang="zh-CN" altLang="en-US" dirty="0">
                <a:solidFill>
                  <a:srgbClr val="C00000"/>
                </a:solidFill>
              </a:rPr>
              <a:t>正态分布均值</a:t>
            </a:r>
            <a:r>
              <a:rPr lang="zh-CN" altLang="en-US" dirty="0"/>
              <a:t>就是</a:t>
            </a:r>
            <a:r>
              <a:rPr lang="zh-CN" altLang="en-US" dirty="0">
                <a:solidFill>
                  <a:srgbClr val="C00000"/>
                </a:solidFill>
              </a:rPr>
              <a:t>样本均值</a:t>
            </a:r>
            <a:r>
              <a:rPr lang="zh-CN" altLang="en-US" dirty="0"/>
              <a:t>，</a:t>
            </a:r>
            <a:r>
              <a:rPr lang="zh-CN" altLang="en-US" dirty="0">
                <a:solidFill>
                  <a:srgbClr val="C00000"/>
                </a:solidFill>
              </a:rPr>
              <a:t>方差</a:t>
            </a:r>
            <a:r>
              <a:rPr lang="zh-CN" altLang="en-US" dirty="0"/>
              <a:t>就是高斯分布的方差，这显然是一个符合直觉的结果。</a:t>
            </a:r>
          </a:p>
          <a:p>
            <a:pPr>
              <a:lnSpc>
                <a:spcPct val="100000"/>
              </a:lnSpc>
            </a:pPr>
            <a:endParaRPr lang="zh-CN" altLang="en-US" dirty="0"/>
          </a:p>
          <a:p>
            <a:pPr>
              <a:lnSpc>
                <a:spcPct val="100000"/>
              </a:lnSpc>
            </a:pPr>
            <a:r>
              <a:rPr lang="zh-CN" altLang="en-US" dirty="0"/>
              <a:t>需注意的是，这种参数化的方法虽能使</a:t>
            </a:r>
            <a:r>
              <a:rPr lang="zh-CN" altLang="en-US" dirty="0">
                <a:solidFill>
                  <a:srgbClr val="151FFF"/>
                </a:solidFill>
              </a:rPr>
              <a:t>类条件概率估计</a:t>
            </a:r>
            <a:r>
              <a:rPr lang="zh-CN" altLang="en-US" dirty="0"/>
              <a:t>变得相对简单，但</a:t>
            </a:r>
            <a:r>
              <a:rPr lang="zh-CN" altLang="en-US" dirty="0">
                <a:solidFill>
                  <a:srgbClr val="C00000"/>
                </a:solidFill>
              </a:rPr>
              <a:t>估计结果的准确性严重依赖于所假设的概率分布形式是否符合潜在的真实数据分布。</a:t>
            </a:r>
            <a:endParaRPr lang="en-US" altLang="zh-CN" dirty="0">
              <a:solidFill>
                <a:srgbClr val="C00000"/>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1195013"/>
            <a:ext cx="2209800" cy="328987"/>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2383" y="1158539"/>
            <a:ext cx="346736" cy="325932"/>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3730" y="1133554"/>
            <a:ext cx="367912" cy="431897"/>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1808" y="1981200"/>
            <a:ext cx="3705787" cy="1536700"/>
          </a:xfrm>
          <a:prstGeom prst="rect">
            <a:avLst/>
          </a:prstGeom>
        </p:spPr>
      </p:pic>
    </p:spTree>
    <p:custDataLst>
      <p:tags r:id="rId1"/>
    </p:custDataLst>
    <p:extLst>
      <p:ext uri="{BB962C8B-B14F-4D97-AF65-F5344CB8AC3E}">
        <p14:creationId xmlns:p14="http://schemas.microsoft.com/office/powerpoint/2010/main" val="107439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Discernment by Flipping a Coin – God In All Thing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79512"/>
            <a:ext cx="9144000" cy="6098977"/>
          </a:xfrm>
          <a:prstGeom prst="rect">
            <a:avLst/>
          </a:prstGeom>
        </p:spPr>
      </p:pic>
    </p:spTree>
    <p:extLst>
      <p:ext uri="{BB962C8B-B14F-4D97-AF65-F5344CB8AC3E}">
        <p14:creationId xmlns:p14="http://schemas.microsoft.com/office/powerpoint/2010/main" val="3826556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内容占位符 1"/>
          <p:cNvSpPr txBox="1">
            <a:spLocks/>
          </p:cNvSpPr>
          <p:nvPr/>
        </p:nvSpPr>
        <p:spPr>
          <a:xfrm>
            <a:off x="1563936" y="1040891"/>
            <a:ext cx="8970149" cy="5198067"/>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400" dirty="0"/>
              <a:t>最大后验估计与</a:t>
            </a:r>
            <a:r>
              <a:rPr lang="en-US" altLang="zh-CN" sz="2400" dirty="0"/>
              <a:t>MLE</a:t>
            </a:r>
            <a:r>
              <a:rPr lang="zh-CN" altLang="en-US" sz="2400" dirty="0"/>
              <a:t>相似，不同点在于估计</a:t>
            </a:r>
            <a:r>
              <a:rPr lang="en-US" altLang="zh-CN" sz="2400" i="1" dirty="0">
                <a:solidFill>
                  <a:srgbClr val="C00000"/>
                </a:solidFill>
                <a:latin typeface="Symbol" pitchFamily="2" charset="2"/>
                <a:ea typeface="Symbol Tiger Expert" charset="2"/>
                <a:cs typeface="Symbol Tiger Expert" charset="2"/>
              </a:rPr>
              <a:t>q </a:t>
            </a:r>
            <a:r>
              <a:rPr lang="zh-CN" altLang="en-US" sz="2400" dirty="0"/>
              <a:t>函数中允许加入一个先验 </a:t>
            </a:r>
            <a:r>
              <a:rPr lang="en-US" altLang="zh-CN" sz="2400" dirty="0"/>
              <a:t>p(</a:t>
            </a:r>
            <a:r>
              <a:rPr lang="en-US" altLang="zh-CN" sz="2400" i="1" dirty="0">
                <a:solidFill>
                  <a:srgbClr val="C00000"/>
                </a:solidFill>
                <a:latin typeface="Symbol" pitchFamily="2" charset="2"/>
              </a:rPr>
              <a:t>q</a:t>
            </a:r>
            <a:r>
              <a:rPr lang="en-US" altLang="zh-CN" sz="2400" dirty="0"/>
              <a:t>),</a:t>
            </a:r>
            <a:r>
              <a:rPr lang="zh-CN" altLang="en-US" sz="2400" dirty="0"/>
              <a:t> 也就是说此时不是要求似然函数最大，而是要求由贝叶斯公式计算出的整个</a:t>
            </a:r>
            <a:r>
              <a:rPr lang="zh-CN" altLang="en-US" sz="2400" dirty="0">
                <a:solidFill>
                  <a:srgbClr val="FF0000"/>
                </a:solidFill>
              </a:rPr>
              <a:t>后验概率最大</a:t>
            </a:r>
            <a:r>
              <a:rPr lang="zh-CN" altLang="en-US" sz="2400" dirty="0"/>
              <a:t>，即：</a:t>
            </a: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marL="0" indent="0">
              <a:lnSpc>
                <a:spcPct val="100000"/>
              </a:lnSpc>
              <a:buNone/>
            </a:pPr>
            <a:endParaRPr lang="en-US" altLang="zh-CN" sz="2400" dirty="0"/>
          </a:p>
          <a:p>
            <a:pPr>
              <a:lnSpc>
                <a:spcPct val="100000"/>
              </a:lnSpc>
            </a:pPr>
            <a:r>
              <a:rPr lang="zh-CN" altLang="en-US" sz="2400" dirty="0"/>
              <a:t>等价于最大化</a:t>
            </a:r>
            <a:r>
              <a:rPr lang="en-US" altLang="zh-CN" sz="2400" dirty="0"/>
              <a:t>Bayes</a:t>
            </a:r>
            <a:r>
              <a:rPr lang="zh-CN" altLang="en-US" sz="2400" dirty="0"/>
              <a:t>中的</a:t>
            </a:r>
            <a:r>
              <a:rPr lang="zh-CN" altLang="en-US" sz="2400" dirty="0">
                <a:solidFill>
                  <a:srgbClr val="151FFF"/>
                </a:solidFill>
              </a:rPr>
              <a:t>分子</a:t>
            </a:r>
            <a:r>
              <a:rPr lang="zh-CN" altLang="en-US" sz="2400" dirty="0"/>
              <a:t>。</a:t>
            </a:r>
            <a:endParaRPr lang="en-US" altLang="zh-CN" sz="2400" dirty="0"/>
          </a:p>
          <a:p>
            <a:pPr>
              <a:lnSpc>
                <a:spcPct val="100000"/>
              </a:lnSpc>
            </a:pPr>
            <a:r>
              <a:rPr lang="zh-CN" altLang="en-US" sz="2400" dirty="0"/>
              <a:t>与</a:t>
            </a:r>
            <a:r>
              <a:rPr lang="en-US" altLang="zh-CN" sz="2400" dirty="0"/>
              <a:t>MLE</a:t>
            </a:r>
            <a:r>
              <a:rPr lang="zh-CN" altLang="en-US" sz="2400" dirty="0"/>
              <a:t>相比，相当于多加了一个参数 </a:t>
            </a:r>
            <a:r>
              <a:rPr lang="en-US" altLang="zh-CN" sz="2400" i="1" dirty="0">
                <a:solidFill>
                  <a:srgbClr val="C00000"/>
                </a:solidFill>
                <a:latin typeface="Symbol" pitchFamily="2" charset="2"/>
              </a:rPr>
              <a:t>q </a:t>
            </a:r>
            <a:r>
              <a:rPr lang="zh-CN" altLang="en-US" sz="2400" dirty="0">
                <a:solidFill>
                  <a:srgbClr val="FF0000"/>
                </a:solidFill>
              </a:rPr>
              <a:t>先验分布概率的对数</a:t>
            </a:r>
            <a:endParaRPr lang="en-US" altLang="zh-CN" sz="2400" dirty="0">
              <a:solidFill>
                <a:srgbClr val="FF0000"/>
              </a:solidFill>
            </a:endParaRPr>
          </a:p>
          <a:p>
            <a:pPr>
              <a:lnSpc>
                <a:spcPct val="100000"/>
              </a:lnSpc>
            </a:pPr>
            <a:r>
              <a:rPr lang="zh-CN" altLang="en-US" sz="2400" dirty="0"/>
              <a:t>例如，每次抛硬币的时候，抛出正面的概率应该服从一个概率分布，这个概率在</a:t>
            </a:r>
            <a:r>
              <a:rPr lang="en-US" altLang="zh-CN" sz="2400" dirty="0"/>
              <a:t>0.5</a:t>
            </a:r>
            <a:r>
              <a:rPr lang="zh-CN" altLang="en-US" sz="2400" dirty="0"/>
              <a:t>处取得最大值，这个分布就是先验分布。</a:t>
            </a:r>
            <a:endParaRPr lang="en-US" altLang="zh-CN" sz="2400" dirty="0"/>
          </a:p>
        </p:txBody>
      </p:sp>
      <p:sp>
        <p:nvSpPr>
          <p:cNvPr id="4" name="标题 3"/>
          <p:cNvSpPr>
            <a:spLocks noGrp="1"/>
          </p:cNvSpPr>
          <p:nvPr>
            <p:ph type="title"/>
          </p:nvPr>
        </p:nvSpPr>
        <p:spPr/>
        <p:txBody>
          <a:bodyPr>
            <a:normAutofit fontScale="90000"/>
          </a:bodyPr>
          <a:lstStyle/>
          <a:p>
            <a:r>
              <a:rPr lang="zh-CN" altLang="en-US"/>
              <a:t>最大后验估计</a:t>
            </a:r>
            <a:r>
              <a:rPr lang="en-US" altLang="zh-CN"/>
              <a:t>(Maximum A Posteriori probability,</a:t>
            </a:r>
            <a:r>
              <a:rPr lang="zh-CN" altLang="en-US"/>
              <a:t> </a:t>
            </a:r>
            <a:r>
              <a:rPr lang="en-US" altLang="zh-CN"/>
              <a:t>MAP)</a:t>
            </a:r>
            <a:endParaRPr lang="zh-CN" altLang="en-US" dirty="0"/>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7605" y="2594130"/>
            <a:ext cx="752475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1" name="object 18"/>
          <p:cNvSpPr/>
          <p:nvPr/>
        </p:nvSpPr>
        <p:spPr>
          <a:xfrm>
            <a:off x="5739060" y="2615591"/>
            <a:ext cx="1957140" cy="381001"/>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FF0000"/>
            </a:solidFill>
          </a:ln>
        </p:spPr>
        <p:txBody>
          <a:bodyPr wrap="square" lIns="0" tIns="0" rIns="0" bIns="0" rtlCol="0"/>
          <a:lstStyle/>
          <a:p>
            <a:endParaRPr/>
          </a:p>
        </p:txBody>
      </p:sp>
      <p:sp>
        <p:nvSpPr>
          <p:cNvPr id="12" name="object 18"/>
          <p:cNvSpPr/>
          <p:nvPr/>
        </p:nvSpPr>
        <p:spPr>
          <a:xfrm>
            <a:off x="8839200" y="2806091"/>
            <a:ext cx="1074985" cy="381001"/>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151FFF"/>
            </a:solidFill>
          </a:ln>
        </p:spPr>
        <p:txBody>
          <a:bodyPr wrap="square" lIns="0" tIns="0" rIns="0" bIns="0" rtlCol="0"/>
          <a:lstStyle/>
          <a:p>
            <a:endParaRPr/>
          </a:p>
        </p:txBody>
      </p:sp>
      <p:sp>
        <p:nvSpPr>
          <p:cNvPr id="13" name="矩形 12"/>
          <p:cNvSpPr/>
          <p:nvPr/>
        </p:nvSpPr>
        <p:spPr>
          <a:xfrm>
            <a:off x="8944610" y="3264279"/>
            <a:ext cx="771907" cy="369332"/>
          </a:xfrm>
          <a:prstGeom prst="rect">
            <a:avLst/>
          </a:prstGeom>
        </p:spPr>
        <p:txBody>
          <a:bodyPr wrap="square">
            <a:spAutoFit/>
          </a:bodyPr>
          <a:lstStyle/>
          <a:p>
            <a:r>
              <a:rPr lang="en-US" altLang="zh-CN" b="1" dirty="0">
                <a:solidFill>
                  <a:srgbClr val="151FFF"/>
                </a:solidFill>
              </a:rPr>
              <a:t>MLE</a:t>
            </a:r>
            <a:endParaRPr lang="zh-CN" altLang="en-US" b="1" dirty="0">
              <a:solidFill>
                <a:srgbClr val="151FFF"/>
              </a:solidFill>
            </a:endParaRPr>
          </a:p>
        </p:txBody>
      </p:sp>
      <p:sp>
        <p:nvSpPr>
          <p:cNvPr id="14" name="object 18"/>
          <p:cNvSpPr/>
          <p:nvPr/>
        </p:nvSpPr>
        <p:spPr>
          <a:xfrm>
            <a:off x="8175195" y="2806091"/>
            <a:ext cx="664005" cy="419595"/>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FF0000"/>
            </a:solidFill>
          </a:ln>
        </p:spPr>
        <p:txBody>
          <a:bodyPr wrap="square" lIns="0" tIns="0" rIns="0" bIns="0" rtlCol="0"/>
          <a:lstStyle/>
          <a:p>
            <a:endParaRPr/>
          </a:p>
        </p:txBody>
      </p:sp>
    </p:spTree>
    <p:custDataLst>
      <p:tags r:id="rId1"/>
    </p:custDataLst>
    <p:extLst>
      <p:ext uri="{BB962C8B-B14F-4D97-AF65-F5344CB8AC3E}">
        <p14:creationId xmlns:p14="http://schemas.microsoft.com/office/powerpoint/2010/main" val="133166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三、朴素贝叶斯分类器</a:t>
            </a:r>
          </a:p>
        </p:txBody>
      </p:sp>
    </p:spTree>
    <p:extLst>
      <p:ext uri="{BB962C8B-B14F-4D97-AF65-F5344CB8AC3E}">
        <p14:creationId xmlns:p14="http://schemas.microsoft.com/office/powerpoint/2010/main" val="929974461"/>
      </p:ext>
    </p:extLst>
  </p:cSld>
  <p:clrMapOvr>
    <a:masterClrMapping/>
  </p:clrMapOvr>
  <p:extLst mod="1"/>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185E91A-2F57-6B4A-9C6D-540344D5F221}"/>
              </a:ext>
            </a:extLst>
          </p:cNvPr>
          <p:cNvPicPr>
            <a:picLocks noChangeAspect="1"/>
          </p:cNvPicPr>
          <p:nvPr/>
        </p:nvPicPr>
        <p:blipFill>
          <a:blip r:embed="rId4"/>
          <a:stretch>
            <a:fillRect/>
          </a:stretch>
        </p:blipFill>
        <p:spPr>
          <a:xfrm>
            <a:off x="2127440" y="1016000"/>
            <a:ext cx="3695700" cy="1193800"/>
          </a:xfrm>
          <a:prstGeom prst="rect">
            <a:avLst/>
          </a:prstGeom>
        </p:spPr>
      </p:pic>
      <p:sp>
        <p:nvSpPr>
          <p:cNvPr id="10" name="object 10"/>
          <p:cNvSpPr/>
          <p:nvPr/>
        </p:nvSpPr>
        <p:spPr>
          <a:xfrm>
            <a:off x="3603434" y="5228676"/>
            <a:ext cx="4439412" cy="894588"/>
          </a:xfrm>
          <a:prstGeom prst="rect">
            <a:avLst/>
          </a:prstGeom>
          <a:blipFill>
            <a:blip r:embed="rId5" cstate="print"/>
            <a:stretch>
              <a:fillRect/>
            </a:stretch>
          </a:blipFill>
        </p:spPr>
        <p:txBody>
          <a:bodyPr wrap="square" lIns="0" tIns="0" rIns="0" bIns="0" rtlCol="0"/>
          <a:lstStyle/>
          <a:p>
            <a:endParaRPr/>
          </a:p>
        </p:txBody>
      </p:sp>
      <p:sp>
        <p:nvSpPr>
          <p:cNvPr id="2" name="object 2"/>
          <p:cNvSpPr txBox="1">
            <a:spLocks noGrp="1"/>
          </p:cNvSpPr>
          <p:nvPr>
            <p:ph type="title"/>
          </p:nvPr>
        </p:nvSpPr>
        <p:spPr/>
        <p:txBody>
          <a:bodyPr/>
          <a:lstStyle/>
          <a:p>
            <a:r>
              <a:rPr lang="zh-CN" altLang="en-US"/>
              <a:t>朴素贝叶斯分类器 </a:t>
            </a:r>
            <a:r>
              <a:rPr lang="en-US" altLang="zh-CN"/>
              <a:t>(</a:t>
            </a:r>
            <a:r>
              <a:rPr lang="en"/>
              <a:t>naïve Bayes classifier)</a:t>
            </a:r>
          </a:p>
        </p:txBody>
      </p:sp>
      <p:sp>
        <p:nvSpPr>
          <p:cNvPr id="3" name="object 3"/>
          <p:cNvSpPr/>
          <p:nvPr/>
        </p:nvSpPr>
        <p:spPr>
          <a:xfrm>
            <a:off x="4581905" y="1268730"/>
            <a:ext cx="1135380" cy="417830"/>
          </a:xfrm>
          <a:custGeom>
            <a:avLst/>
            <a:gdLst/>
            <a:ahLst/>
            <a:cxnLst/>
            <a:rect l="l" t="t" r="r" b="b"/>
            <a:pathLst>
              <a:path w="1135379" h="417830">
                <a:moveTo>
                  <a:pt x="0" y="417575"/>
                </a:moveTo>
                <a:lnTo>
                  <a:pt x="1135380" y="417575"/>
                </a:lnTo>
                <a:lnTo>
                  <a:pt x="1135380" y="0"/>
                </a:lnTo>
                <a:lnTo>
                  <a:pt x="0" y="0"/>
                </a:lnTo>
                <a:lnTo>
                  <a:pt x="0" y="417575"/>
                </a:lnTo>
                <a:close/>
              </a:path>
            </a:pathLst>
          </a:custGeom>
          <a:ln w="28956">
            <a:solidFill>
              <a:srgbClr val="0000FF"/>
            </a:solidFill>
          </a:ln>
        </p:spPr>
        <p:txBody>
          <a:bodyPr wrap="square" lIns="0" tIns="0" rIns="0" bIns="0" rtlCol="0"/>
          <a:lstStyle/>
          <a:p>
            <a:endParaRPr/>
          </a:p>
        </p:txBody>
      </p:sp>
      <p:sp>
        <p:nvSpPr>
          <p:cNvPr id="4" name="object 4"/>
          <p:cNvSpPr txBox="1"/>
          <p:nvPr/>
        </p:nvSpPr>
        <p:spPr>
          <a:xfrm>
            <a:off x="6124194" y="1159522"/>
            <a:ext cx="3837304" cy="1042035"/>
          </a:xfrm>
          <a:prstGeom prst="rect">
            <a:avLst/>
          </a:prstGeom>
        </p:spPr>
        <p:txBody>
          <a:bodyPr vert="horz" wrap="square" lIns="0" tIns="0" rIns="0" bIns="0" rtlCol="0">
            <a:spAutoFit/>
          </a:bodyPr>
          <a:lstStyle/>
          <a:p>
            <a:pPr marL="12700" marR="5080">
              <a:lnSpc>
                <a:spcPts val="2340"/>
              </a:lnSpc>
            </a:pPr>
            <a:r>
              <a:rPr sz="2000" dirty="0">
                <a:solidFill>
                  <a:srgbClr val="0000FF"/>
                </a:solidFill>
                <a:latin typeface="FangSong"/>
                <a:cs typeface="FangSong"/>
              </a:rPr>
              <a:t>主要障</a:t>
            </a:r>
            <a:r>
              <a:rPr sz="2000" spc="-15" dirty="0">
                <a:solidFill>
                  <a:srgbClr val="0000FF"/>
                </a:solidFill>
                <a:latin typeface="FangSong"/>
                <a:cs typeface="FangSong"/>
              </a:rPr>
              <a:t>碍</a:t>
            </a:r>
            <a:r>
              <a:rPr sz="2000" dirty="0">
                <a:solidFill>
                  <a:srgbClr val="0000FF"/>
                </a:solidFill>
                <a:latin typeface="FangSong"/>
                <a:cs typeface="FangSong"/>
              </a:rPr>
              <a:t>：</a:t>
            </a:r>
            <a:r>
              <a:rPr sz="2000" spc="-15" dirty="0">
                <a:solidFill>
                  <a:srgbClr val="0000FF"/>
                </a:solidFill>
                <a:latin typeface="FangSong"/>
                <a:cs typeface="FangSong"/>
              </a:rPr>
              <a:t>所</a:t>
            </a:r>
            <a:r>
              <a:rPr sz="2000" dirty="0">
                <a:solidFill>
                  <a:srgbClr val="0000FF"/>
                </a:solidFill>
                <a:latin typeface="FangSong"/>
                <a:cs typeface="FangSong"/>
              </a:rPr>
              <a:t>有属性</a:t>
            </a:r>
            <a:r>
              <a:rPr sz="2000" spc="-15" dirty="0">
                <a:solidFill>
                  <a:srgbClr val="0000FF"/>
                </a:solidFill>
                <a:latin typeface="FangSong"/>
                <a:cs typeface="FangSong"/>
              </a:rPr>
              <a:t>上</a:t>
            </a:r>
            <a:r>
              <a:rPr sz="2000" dirty="0">
                <a:solidFill>
                  <a:srgbClr val="0000FF"/>
                </a:solidFill>
                <a:latin typeface="FangSong"/>
                <a:cs typeface="FangSong"/>
              </a:rPr>
              <a:t>的</a:t>
            </a:r>
            <a:r>
              <a:rPr sz="2000" spc="-15" dirty="0">
                <a:solidFill>
                  <a:srgbClr val="0000FF"/>
                </a:solidFill>
                <a:latin typeface="FangSong"/>
                <a:cs typeface="FangSong"/>
              </a:rPr>
              <a:t>联</a:t>
            </a:r>
            <a:r>
              <a:rPr sz="2000" dirty="0">
                <a:solidFill>
                  <a:srgbClr val="0000FF"/>
                </a:solidFill>
                <a:latin typeface="FangSong"/>
                <a:cs typeface="FangSong"/>
              </a:rPr>
              <a:t>合概率 难以从</a:t>
            </a:r>
            <a:r>
              <a:rPr sz="2000" spc="-15" dirty="0">
                <a:solidFill>
                  <a:srgbClr val="0000FF"/>
                </a:solidFill>
                <a:latin typeface="FangSong"/>
                <a:cs typeface="FangSong"/>
              </a:rPr>
              <a:t>有</a:t>
            </a:r>
            <a:r>
              <a:rPr sz="2000" dirty="0">
                <a:solidFill>
                  <a:srgbClr val="0000FF"/>
                </a:solidFill>
                <a:latin typeface="FangSong"/>
                <a:cs typeface="FangSong"/>
              </a:rPr>
              <a:t>限</a:t>
            </a:r>
            <a:r>
              <a:rPr sz="2000" spc="-15" dirty="0">
                <a:solidFill>
                  <a:srgbClr val="0000FF"/>
                </a:solidFill>
                <a:latin typeface="FangSong"/>
                <a:cs typeface="FangSong"/>
              </a:rPr>
              <a:t>训</a:t>
            </a:r>
            <a:r>
              <a:rPr sz="2000" dirty="0">
                <a:solidFill>
                  <a:srgbClr val="0000FF"/>
                </a:solidFill>
                <a:latin typeface="FangSong"/>
                <a:cs typeface="FangSong"/>
              </a:rPr>
              <a:t>练样本</a:t>
            </a:r>
            <a:r>
              <a:rPr sz="2000" spc="-15" dirty="0">
                <a:solidFill>
                  <a:srgbClr val="0000FF"/>
                </a:solidFill>
                <a:latin typeface="FangSong"/>
                <a:cs typeface="FangSong"/>
              </a:rPr>
              <a:t>估</a:t>
            </a:r>
            <a:r>
              <a:rPr sz="2000" dirty="0">
                <a:solidFill>
                  <a:srgbClr val="0000FF"/>
                </a:solidFill>
                <a:latin typeface="FangSong"/>
                <a:cs typeface="FangSong"/>
              </a:rPr>
              <a:t>计</a:t>
            </a:r>
            <a:r>
              <a:rPr sz="2000" spc="-15" dirty="0">
                <a:solidFill>
                  <a:srgbClr val="0000FF"/>
                </a:solidFill>
                <a:latin typeface="FangSong"/>
                <a:cs typeface="FangSong"/>
              </a:rPr>
              <a:t>获得</a:t>
            </a:r>
            <a:endParaRPr sz="2000" dirty="0">
              <a:latin typeface="FangSong"/>
              <a:cs typeface="FangSong"/>
            </a:endParaRPr>
          </a:p>
          <a:p>
            <a:pPr marL="810895">
              <a:spcBef>
                <a:spcPts val="1425"/>
              </a:spcBef>
            </a:pPr>
            <a:r>
              <a:rPr dirty="0">
                <a:solidFill>
                  <a:srgbClr val="0000FF"/>
                </a:solidFill>
                <a:latin typeface="FangSong"/>
                <a:cs typeface="FangSong"/>
              </a:rPr>
              <a:t>组合爆炸；样本稀疏</a:t>
            </a:r>
            <a:endParaRPr dirty="0">
              <a:latin typeface="FangSong"/>
              <a:cs typeface="FangSong"/>
            </a:endParaRPr>
          </a:p>
        </p:txBody>
      </p:sp>
      <p:sp>
        <p:nvSpPr>
          <p:cNvPr id="5" name="object 5"/>
          <p:cNvSpPr txBox="1"/>
          <p:nvPr/>
        </p:nvSpPr>
        <p:spPr>
          <a:xfrm>
            <a:off x="2347366" y="2574321"/>
            <a:ext cx="4292600" cy="369332"/>
          </a:xfrm>
          <a:prstGeom prst="rect">
            <a:avLst/>
          </a:prstGeom>
        </p:spPr>
        <p:txBody>
          <a:bodyPr vert="horz" wrap="square" lIns="0" tIns="0" rIns="0" bIns="0" rtlCol="0">
            <a:spAutoFit/>
          </a:bodyPr>
          <a:lstStyle/>
          <a:p>
            <a:pPr marL="12700"/>
            <a:r>
              <a:rPr sz="2400" dirty="0">
                <a:solidFill>
                  <a:srgbClr val="FF0000"/>
                </a:solidFill>
                <a:latin typeface="FangSong"/>
                <a:cs typeface="FangSong"/>
              </a:rPr>
              <a:t>基本思路：假定属性相互独立？</a:t>
            </a:r>
            <a:endParaRPr sz="2400">
              <a:latin typeface="FangSong"/>
              <a:cs typeface="FangSong"/>
            </a:endParaRPr>
          </a:p>
        </p:txBody>
      </p:sp>
      <p:sp>
        <p:nvSpPr>
          <p:cNvPr id="6" name="object 6"/>
          <p:cNvSpPr/>
          <p:nvPr/>
        </p:nvSpPr>
        <p:spPr>
          <a:xfrm>
            <a:off x="3020567" y="2988564"/>
            <a:ext cx="6048756" cy="1225296"/>
          </a:xfrm>
          <a:prstGeom prst="rect">
            <a:avLst/>
          </a:prstGeom>
          <a:blipFill>
            <a:blip r:embed="rId6" cstate="print"/>
            <a:stretch>
              <a:fillRect/>
            </a:stretch>
          </a:blipFill>
        </p:spPr>
        <p:txBody>
          <a:bodyPr wrap="square" lIns="0" tIns="0" rIns="0" bIns="0" rtlCol="0"/>
          <a:lstStyle/>
          <a:p>
            <a:endParaRPr/>
          </a:p>
        </p:txBody>
      </p:sp>
      <p:sp>
        <p:nvSpPr>
          <p:cNvPr id="7" name="object 7"/>
          <p:cNvSpPr txBox="1"/>
          <p:nvPr/>
        </p:nvSpPr>
        <p:spPr>
          <a:xfrm>
            <a:off x="5673597" y="4297990"/>
            <a:ext cx="4363720" cy="276999"/>
          </a:xfrm>
          <a:prstGeom prst="rect">
            <a:avLst/>
          </a:prstGeom>
        </p:spPr>
        <p:txBody>
          <a:bodyPr vert="horz" wrap="square" lIns="0" tIns="0" rIns="0" bIns="0" rtlCol="0">
            <a:spAutoFit/>
          </a:bodyPr>
          <a:lstStyle/>
          <a:p>
            <a:pPr marL="12700"/>
            <a:r>
              <a:rPr i="1" dirty="0">
                <a:latin typeface="Palatino Linotype"/>
                <a:cs typeface="Palatino Linotype"/>
              </a:rPr>
              <a:t>d</a:t>
            </a:r>
            <a:r>
              <a:rPr i="1" spc="185" dirty="0">
                <a:latin typeface="Palatino Linotype"/>
                <a:cs typeface="Palatino Linotype"/>
              </a:rPr>
              <a:t> </a:t>
            </a:r>
            <a:r>
              <a:rPr dirty="0">
                <a:latin typeface="FangSong"/>
                <a:cs typeface="FangSong"/>
              </a:rPr>
              <a:t>为属性数，</a:t>
            </a:r>
            <a:r>
              <a:rPr i="1" dirty="0">
                <a:latin typeface="Palatino Linotype"/>
                <a:cs typeface="Palatino Linotype"/>
              </a:rPr>
              <a:t>x</a:t>
            </a:r>
            <a:r>
              <a:rPr i="1" spc="-7" baseline="-20833" dirty="0">
                <a:latin typeface="Palatino Linotype"/>
                <a:cs typeface="Palatino Linotype"/>
              </a:rPr>
              <a:t>i</a:t>
            </a:r>
            <a:r>
              <a:rPr i="1" spc="195" baseline="-20833" dirty="0">
                <a:latin typeface="Palatino Linotype"/>
                <a:cs typeface="Palatino Linotype"/>
              </a:rPr>
              <a:t> </a:t>
            </a:r>
            <a:r>
              <a:rPr dirty="0">
                <a:latin typeface="FangSong"/>
                <a:cs typeface="FangSong"/>
              </a:rPr>
              <a:t>为</a:t>
            </a:r>
            <a:r>
              <a:rPr spc="-265" dirty="0">
                <a:latin typeface="FangSong"/>
                <a:cs typeface="FangSong"/>
              </a:rPr>
              <a:t> </a:t>
            </a:r>
            <a:r>
              <a:rPr b="1" i="1" dirty="0">
                <a:latin typeface="Palatino Linotype"/>
                <a:cs typeface="Palatino Linotype"/>
              </a:rPr>
              <a:t>x</a:t>
            </a:r>
            <a:r>
              <a:rPr b="1" i="1" spc="185" dirty="0">
                <a:latin typeface="Palatino Linotype"/>
                <a:cs typeface="Palatino Linotype"/>
              </a:rPr>
              <a:t> </a:t>
            </a:r>
            <a:r>
              <a:rPr dirty="0">
                <a:latin typeface="FangSong"/>
                <a:cs typeface="FangSong"/>
              </a:rPr>
              <a:t>在第</a:t>
            </a:r>
            <a:r>
              <a:rPr spc="-265" dirty="0">
                <a:latin typeface="FangSong"/>
                <a:cs typeface="FangSong"/>
              </a:rPr>
              <a:t> </a:t>
            </a:r>
            <a:r>
              <a:rPr i="1" spc="-5" dirty="0">
                <a:latin typeface="Palatino Linotype"/>
                <a:cs typeface="Palatino Linotype"/>
              </a:rPr>
              <a:t>i</a:t>
            </a:r>
            <a:r>
              <a:rPr i="1" spc="190" dirty="0">
                <a:latin typeface="Palatino Linotype"/>
                <a:cs typeface="Palatino Linotype"/>
              </a:rPr>
              <a:t> </a:t>
            </a:r>
            <a:r>
              <a:rPr dirty="0">
                <a:latin typeface="FangSong"/>
                <a:cs typeface="FangSong"/>
              </a:rPr>
              <a:t>个属性上的取值</a:t>
            </a:r>
            <a:endParaRPr>
              <a:latin typeface="FangSong"/>
              <a:cs typeface="FangSong"/>
            </a:endParaRPr>
          </a:p>
        </p:txBody>
      </p:sp>
      <p:sp>
        <p:nvSpPr>
          <p:cNvPr id="8" name="object 8"/>
          <p:cNvSpPr txBox="1"/>
          <p:nvPr/>
        </p:nvSpPr>
        <p:spPr>
          <a:xfrm>
            <a:off x="3049876" y="4781779"/>
            <a:ext cx="2569845" cy="307777"/>
          </a:xfrm>
          <a:prstGeom prst="rect">
            <a:avLst/>
          </a:prstGeom>
        </p:spPr>
        <p:txBody>
          <a:bodyPr vert="horz" wrap="square" lIns="0" tIns="0" rIns="0" bIns="0" rtlCol="0">
            <a:spAutoFit/>
          </a:bodyPr>
          <a:lstStyle/>
          <a:p>
            <a:pPr marL="12700"/>
            <a:r>
              <a:rPr sz="2000" dirty="0">
                <a:latin typeface="FangSong"/>
                <a:cs typeface="FangSong"/>
              </a:rPr>
              <a:t>对所</a:t>
            </a:r>
            <a:r>
              <a:rPr sz="2000" spc="5" dirty="0">
                <a:latin typeface="FangSong"/>
                <a:cs typeface="FangSong"/>
              </a:rPr>
              <a:t>有</a:t>
            </a:r>
            <a:r>
              <a:rPr sz="2000" spc="-10" dirty="0">
                <a:latin typeface="FangSong"/>
                <a:cs typeface="FangSong"/>
              </a:rPr>
              <a:t>类</a:t>
            </a:r>
            <a:r>
              <a:rPr sz="2000" dirty="0">
                <a:latin typeface="FangSong"/>
                <a:cs typeface="FangSong"/>
              </a:rPr>
              <a:t>别</a:t>
            </a:r>
            <a:r>
              <a:rPr sz="2000" spc="-10" dirty="0">
                <a:latin typeface="FangSong"/>
                <a:cs typeface="FangSong"/>
              </a:rPr>
              <a:t>相</a:t>
            </a:r>
            <a:r>
              <a:rPr sz="2000" dirty="0">
                <a:latin typeface="FangSong"/>
                <a:cs typeface="FangSong"/>
              </a:rPr>
              <a:t>同，</a:t>
            </a:r>
            <a:r>
              <a:rPr sz="2000" spc="5" dirty="0">
                <a:latin typeface="FangSong"/>
                <a:cs typeface="FangSong"/>
              </a:rPr>
              <a:t>于</a:t>
            </a:r>
            <a:r>
              <a:rPr sz="2000" dirty="0">
                <a:latin typeface="FangSong"/>
                <a:cs typeface="FangSong"/>
              </a:rPr>
              <a:t>是</a:t>
            </a:r>
          </a:p>
        </p:txBody>
      </p:sp>
      <p:sp>
        <p:nvSpPr>
          <p:cNvPr id="9" name="object 9"/>
          <p:cNvSpPr/>
          <p:nvPr/>
        </p:nvSpPr>
        <p:spPr>
          <a:xfrm>
            <a:off x="2353055" y="4781778"/>
            <a:ext cx="667512" cy="381000"/>
          </a:xfrm>
          <a:prstGeom prst="rect">
            <a:avLst/>
          </a:prstGeom>
          <a:blipFill>
            <a:blip r:embed="rId7" cstate="print"/>
            <a:stretch>
              <a:fillRect/>
            </a:stretch>
          </a:blipFill>
        </p:spPr>
        <p:txBody>
          <a:bodyPr wrap="square" lIns="0" tIns="0" rIns="0" bIns="0" rtlCol="0"/>
          <a:lstStyle/>
          <a:p>
            <a:endParaRPr/>
          </a:p>
        </p:txBody>
      </p:sp>
      <p:sp>
        <p:nvSpPr>
          <p:cNvPr id="11" name="矩形 10"/>
          <p:cNvSpPr/>
          <p:nvPr/>
        </p:nvSpPr>
        <p:spPr>
          <a:xfrm>
            <a:off x="8229601" y="5214397"/>
            <a:ext cx="1967251" cy="1107996"/>
          </a:xfrm>
          <a:prstGeom prst="rect">
            <a:avLst/>
          </a:prstGeom>
        </p:spPr>
        <p:txBody>
          <a:bodyPr wrap="square">
            <a:spAutoFit/>
          </a:bodyPr>
          <a:lstStyle/>
          <a:p>
            <a:pPr marL="0" lvl="1"/>
            <a:r>
              <a:rPr kumimoji="1" lang="zh-CN" altLang="en-US" sz="2200" b="1" dirty="0">
                <a:solidFill>
                  <a:srgbClr val="C00000"/>
                </a:solidFill>
              </a:rPr>
              <a:t>这就是朴素贝叶斯分类器的表达式子</a:t>
            </a:r>
          </a:p>
        </p:txBody>
      </p:sp>
    </p:spTree>
    <p:custDataLst>
      <p:tags r:id="rId1"/>
    </p:custDataLst>
    <p:extLst>
      <p:ext uri="{BB962C8B-B14F-4D97-AF65-F5344CB8AC3E}">
        <p14:creationId xmlns:p14="http://schemas.microsoft.com/office/powerpoint/2010/main" val="288374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p:bldP spid="6" grpId="0" animBg="1"/>
      <p:bldP spid="7" grpId="0"/>
      <p:bldP spid="8" grpId="0"/>
      <p:bldP spid="9" grpId="0" animBg="1"/>
      <p:bldP spid="11" grpId="0"/>
    </p:bldLst>
  </p:timing>
  <p:extLst mod="1"/>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2216302" y="1280695"/>
            <a:ext cx="7384898" cy="1933863"/>
          </a:xfrm>
          <a:prstGeom prst="rect">
            <a:avLst/>
          </a:prstGeom>
        </p:spPr>
        <p:txBody>
          <a:bodyPr vert="horz" wrap="square" lIns="0" tIns="0" rIns="0" bIns="0" rtlCol="0">
            <a:spAutoFit/>
          </a:bodyPr>
          <a:lstStyle/>
          <a:p>
            <a:pPr marL="12700"/>
            <a:r>
              <a:rPr sz="2000" dirty="0">
                <a:latin typeface="Wingdings"/>
                <a:cs typeface="Wingdings"/>
              </a:rPr>
              <a:t></a:t>
            </a:r>
            <a:r>
              <a:rPr sz="2000" spc="-1090" dirty="0">
                <a:latin typeface="Wingdings"/>
                <a:cs typeface="Wingdings"/>
              </a:rPr>
              <a:t> </a:t>
            </a:r>
            <a:r>
              <a:rPr sz="2000" spc="10" dirty="0">
                <a:latin typeface="FangSong"/>
                <a:cs typeface="FangSong"/>
              </a:rPr>
              <a:t>估</a:t>
            </a:r>
            <a:r>
              <a:rPr sz="2000" dirty="0">
                <a:latin typeface="FangSong"/>
                <a:cs typeface="FangSong"/>
              </a:rPr>
              <a:t>计</a:t>
            </a:r>
            <a:r>
              <a:rPr sz="2000" spc="-320" dirty="0">
                <a:latin typeface="FangSong"/>
                <a:cs typeface="FangSong"/>
              </a:rPr>
              <a:t> </a:t>
            </a:r>
            <a:r>
              <a:rPr sz="2000" i="1" dirty="0">
                <a:latin typeface="Palatino Linotype"/>
                <a:cs typeface="Palatino Linotype"/>
              </a:rPr>
              <a:t>P(c</a:t>
            </a:r>
            <a:r>
              <a:rPr sz="2000" i="1" spc="5" dirty="0">
                <a:latin typeface="Palatino Linotype"/>
                <a:cs typeface="Palatino Linotype"/>
              </a:rPr>
              <a:t>)</a:t>
            </a:r>
            <a:r>
              <a:rPr sz="2000" dirty="0">
                <a:latin typeface="Verdana"/>
                <a:cs typeface="Verdana"/>
              </a:rPr>
              <a:t>:</a:t>
            </a:r>
          </a:p>
          <a:p>
            <a:pPr>
              <a:spcBef>
                <a:spcPts val="40"/>
              </a:spcBef>
            </a:pPr>
            <a:endParaRPr sz="2400" dirty="0">
              <a:latin typeface="Times New Roman"/>
              <a:cs typeface="Times New Roman"/>
            </a:endParaRPr>
          </a:p>
          <a:p>
            <a:pPr marL="37465"/>
            <a:r>
              <a:rPr sz="2000" dirty="0">
                <a:latin typeface="Wingdings"/>
                <a:cs typeface="Wingdings"/>
              </a:rPr>
              <a:t></a:t>
            </a:r>
            <a:r>
              <a:rPr sz="2000" spc="-1090" dirty="0">
                <a:latin typeface="Wingdings"/>
                <a:cs typeface="Wingdings"/>
              </a:rPr>
              <a:t> </a:t>
            </a:r>
            <a:r>
              <a:rPr sz="2000" spc="10" dirty="0">
                <a:latin typeface="FangSong"/>
                <a:cs typeface="FangSong"/>
              </a:rPr>
              <a:t>估</a:t>
            </a:r>
            <a:r>
              <a:rPr sz="2000" dirty="0">
                <a:latin typeface="FangSong"/>
                <a:cs typeface="FangSong"/>
              </a:rPr>
              <a:t>计</a:t>
            </a:r>
            <a:r>
              <a:rPr sz="2000" spc="-320" dirty="0">
                <a:latin typeface="FangSong"/>
                <a:cs typeface="FangSong"/>
              </a:rPr>
              <a:t> </a:t>
            </a:r>
            <a:r>
              <a:rPr sz="2000" i="1" dirty="0">
                <a:latin typeface="Palatino Linotype"/>
                <a:cs typeface="Palatino Linotype"/>
              </a:rPr>
              <a:t>P</a:t>
            </a:r>
            <a:r>
              <a:rPr sz="2000" i="1" spc="5" dirty="0">
                <a:latin typeface="Palatino Linotype"/>
                <a:cs typeface="Palatino Linotype"/>
              </a:rPr>
              <a:t>(</a:t>
            </a:r>
            <a:r>
              <a:rPr sz="2000" b="1" i="1" spc="5" dirty="0">
                <a:latin typeface="Palatino Linotype"/>
                <a:cs typeface="Palatino Linotype"/>
              </a:rPr>
              <a:t>x</a:t>
            </a:r>
            <a:r>
              <a:rPr sz="2000" i="1" spc="5" dirty="0">
                <a:latin typeface="Palatino Linotype"/>
                <a:cs typeface="Palatino Linotype"/>
              </a:rPr>
              <a:t>|</a:t>
            </a:r>
            <a:r>
              <a:rPr sz="2000" i="1" dirty="0">
                <a:latin typeface="Palatino Linotype"/>
                <a:cs typeface="Palatino Linotype"/>
              </a:rPr>
              <a:t>c)</a:t>
            </a:r>
            <a:r>
              <a:rPr sz="2000" dirty="0">
                <a:latin typeface="Verdana"/>
                <a:cs typeface="Verdana"/>
              </a:rPr>
              <a:t>:</a:t>
            </a:r>
          </a:p>
          <a:p>
            <a:pPr>
              <a:spcBef>
                <a:spcPts val="30"/>
              </a:spcBef>
            </a:pPr>
            <a:endParaRPr sz="1750" dirty="0">
              <a:latin typeface="Times New Roman"/>
              <a:cs typeface="Times New Roman"/>
            </a:endParaRPr>
          </a:p>
          <a:p>
            <a:pPr marL="514350">
              <a:tabLst>
                <a:tab pos="857250" algn="l"/>
                <a:tab pos="3276600" algn="l"/>
              </a:tabLst>
            </a:pPr>
            <a:r>
              <a:rPr sz="2000" dirty="0">
                <a:latin typeface="Arial"/>
                <a:cs typeface="Arial"/>
              </a:rPr>
              <a:t>•	</a:t>
            </a:r>
            <a:r>
              <a:rPr sz="2000" spc="10" dirty="0">
                <a:latin typeface="FangSong"/>
                <a:cs typeface="FangSong"/>
              </a:rPr>
              <a:t>对</a:t>
            </a:r>
            <a:r>
              <a:rPr sz="2000" spc="10" dirty="0">
                <a:solidFill>
                  <a:srgbClr val="C00000"/>
                </a:solidFill>
                <a:latin typeface="FangSong"/>
                <a:cs typeface="FangSong"/>
              </a:rPr>
              <a:t>离</a:t>
            </a:r>
            <a:r>
              <a:rPr sz="2000" dirty="0">
                <a:solidFill>
                  <a:srgbClr val="C00000"/>
                </a:solidFill>
                <a:latin typeface="FangSong"/>
                <a:cs typeface="FangSong"/>
              </a:rPr>
              <a:t>散</a:t>
            </a:r>
            <a:r>
              <a:rPr sz="2000" dirty="0">
                <a:latin typeface="FangSong"/>
                <a:cs typeface="FangSong"/>
              </a:rPr>
              <a:t>属</a:t>
            </a:r>
            <a:r>
              <a:rPr sz="2000" spc="-15" dirty="0">
                <a:latin typeface="FangSong"/>
                <a:cs typeface="FangSong"/>
              </a:rPr>
              <a:t>性</a:t>
            </a:r>
            <a:r>
              <a:rPr sz="2000" spc="-10" dirty="0">
                <a:latin typeface="FangSong"/>
                <a:cs typeface="FangSong"/>
              </a:rPr>
              <a:t>，</a:t>
            </a:r>
            <a:r>
              <a:rPr sz="2000" dirty="0">
                <a:latin typeface="FangSong"/>
                <a:cs typeface="FangSong"/>
              </a:rPr>
              <a:t>令</a:t>
            </a:r>
            <a:r>
              <a:rPr lang="zh-CN" altLang="en-US" sz="2000" dirty="0">
                <a:latin typeface="FangSong"/>
                <a:cs typeface="FangSong"/>
              </a:rPr>
              <a:t>     </a:t>
            </a:r>
            <a:r>
              <a:rPr sz="2000" spc="-190" dirty="0">
                <a:latin typeface="FangSong"/>
                <a:cs typeface="FangSong"/>
              </a:rPr>
              <a:t> </a:t>
            </a:r>
            <a:r>
              <a:rPr sz="2000" spc="5" dirty="0">
                <a:latin typeface="FangSong"/>
                <a:cs typeface="FangSong"/>
              </a:rPr>
              <a:t>表</a:t>
            </a:r>
            <a:r>
              <a:rPr sz="2000" dirty="0">
                <a:latin typeface="FangSong"/>
                <a:cs typeface="FangSong"/>
              </a:rPr>
              <a:t>示</a:t>
            </a:r>
            <a:r>
              <a:rPr sz="2000" spc="-335" dirty="0">
                <a:latin typeface="FangSong"/>
                <a:cs typeface="FangSong"/>
              </a:rPr>
              <a:t> </a:t>
            </a:r>
            <a:r>
              <a:rPr sz="2000" i="1" spc="-5" dirty="0">
                <a:latin typeface="Palatino Linotype"/>
                <a:cs typeface="Palatino Linotype"/>
              </a:rPr>
              <a:t>D</a:t>
            </a:r>
            <a:r>
              <a:rPr sz="1950" i="1" spc="15" baseline="-21367" dirty="0">
                <a:latin typeface="Palatino Linotype"/>
                <a:cs typeface="Palatino Linotype"/>
              </a:rPr>
              <a:t>c</a:t>
            </a:r>
            <a:r>
              <a:rPr sz="1950" i="1" baseline="-21367" dirty="0">
                <a:latin typeface="Palatino Linotype"/>
                <a:cs typeface="Palatino Linotype"/>
              </a:rPr>
              <a:t> </a:t>
            </a:r>
            <a:r>
              <a:rPr sz="1950" i="1" spc="44" baseline="-21367" dirty="0">
                <a:latin typeface="Palatino Linotype"/>
                <a:cs typeface="Palatino Linotype"/>
              </a:rPr>
              <a:t> </a:t>
            </a:r>
            <a:r>
              <a:rPr sz="2000" spc="5" dirty="0">
                <a:latin typeface="FangSong"/>
                <a:cs typeface="FangSong"/>
              </a:rPr>
              <a:t>中</a:t>
            </a:r>
            <a:r>
              <a:rPr sz="2000" spc="10" dirty="0">
                <a:latin typeface="FangSong"/>
                <a:cs typeface="FangSong"/>
              </a:rPr>
              <a:t>在</a:t>
            </a:r>
            <a:r>
              <a:rPr sz="2000" dirty="0">
                <a:latin typeface="FangSong"/>
                <a:cs typeface="FangSong"/>
              </a:rPr>
              <a:t>第</a:t>
            </a:r>
            <a:r>
              <a:rPr sz="2000" spc="-330" dirty="0">
                <a:latin typeface="FangSong"/>
                <a:cs typeface="FangSong"/>
              </a:rPr>
              <a:t> </a:t>
            </a:r>
            <a:r>
              <a:rPr sz="2000" i="1" dirty="0">
                <a:latin typeface="Palatino Linotype"/>
                <a:cs typeface="Palatino Linotype"/>
              </a:rPr>
              <a:t>i</a:t>
            </a:r>
            <a:r>
              <a:rPr sz="2000" i="1" spc="190" dirty="0">
                <a:latin typeface="Palatino Linotype"/>
                <a:cs typeface="Palatino Linotype"/>
              </a:rPr>
              <a:t> </a:t>
            </a:r>
            <a:r>
              <a:rPr sz="2000" spc="5" dirty="0">
                <a:latin typeface="FangSong"/>
                <a:cs typeface="FangSong"/>
              </a:rPr>
              <a:t>个属</a:t>
            </a:r>
            <a:r>
              <a:rPr sz="2000" dirty="0">
                <a:latin typeface="FangSong"/>
                <a:cs typeface="FangSong"/>
              </a:rPr>
              <a:t>性</a:t>
            </a:r>
            <a:r>
              <a:rPr sz="2000" spc="-20" dirty="0">
                <a:latin typeface="FangSong"/>
                <a:cs typeface="FangSong"/>
              </a:rPr>
              <a:t>上</a:t>
            </a:r>
            <a:r>
              <a:rPr sz="2000" dirty="0">
                <a:latin typeface="FangSong"/>
                <a:cs typeface="FangSong"/>
              </a:rPr>
              <a:t>取</a:t>
            </a:r>
            <a:r>
              <a:rPr sz="2000" spc="-5" dirty="0">
                <a:latin typeface="FangSong"/>
                <a:cs typeface="FangSong"/>
              </a:rPr>
              <a:t>值</a:t>
            </a:r>
            <a:r>
              <a:rPr sz="2000" dirty="0">
                <a:latin typeface="FangSong"/>
                <a:cs typeface="FangSong"/>
              </a:rPr>
              <a:t>为</a:t>
            </a:r>
          </a:p>
          <a:p>
            <a:pPr marL="857250">
              <a:spcBef>
                <a:spcPts val="480"/>
              </a:spcBef>
            </a:pPr>
            <a:r>
              <a:rPr sz="2000" i="1" spc="5" dirty="0">
                <a:latin typeface="Palatino Linotype"/>
                <a:cs typeface="Palatino Linotype"/>
              </a:rPr>
              <a:t>x</a:t>
            </a:r>
            <a:r>
              <a:rPr sz="1950" i="1" spc="7" baseline="-21367" dirty="0">
                <a:latin typeface="Palatino Linotype"/>
                <a:cs typeface="Palatino Linotype"/>
              </a:rPr>
              <a:t>i</a:t>
            </a:r>
            <a:r>
              <a:rPr sz="1950" i="1" baseline="-21367" dirty="0">
                <a:latin typeface="Palatino Linotype"/>
                <a:cs typeface="Palatino Linotype"/>
              </a:rPr>
              <a:t> </a:t>
            </a:r>
            <a:r>
              <a:rPr sz="1950" i="1" spc="75" baseline="-21367" dirty="0">
                <a:latin typeface="Palatino Linotype"/>
                <a:cs typeface="Palatino Linotype"/>
              </a:rPr>
              <a:t> </a:t>
            </a:r>
            <a:r>
              <a:rPr sz="2000" spc="10" dirty="0">
                <a:latin typeface="FangSong"/>
                <a:cs typeface="FangSong"/>
              </a:rPr>
              <a:t>的样</a:t>
            </a:r>
            <a:r>
              <a:rPr sz="2000" dirty="0">
                <a:latin typeface="FangSong"/>
                <a:cs typeface="FangSong"/>
              </a:rPr>
              <a:t>本组</a:t>
            </a:r>
            <a:r>
              <a:rPr sz="2000" spc="-15" dirty="0">
                <a:latin typeface="FangSong"/>
                <a:cs typeface="FangSong"/>
              </a:rPr>
              <a:t>成</a:t>
            </a:r>
            <a:r>
              <a:rPr sz="2000" dirty="0">
                <a:latin typeface="FangSong"/>
                <a:cs typeface="FangSong"/>
              </a:rPr>
              <a:t>的集</a:t>
            </a:r>
            <a:r>
              <a:rPr sz="2000" spc="-10" dirty="0">
                <a:latin typeface="FangSong"/>
                <a:cs typeface="FangSong"/>
              </a:rPr>
              <a:t>合</a:t>
            </a:r>
            <a:r>
              <a:rPr sz="2000" dirty="0">
                <a:latin typeface="FangSong"/>
                <a:cs typeface="FangSong"/>
              </a:rPr>
              <a:t>，则</a:t>
            </a:r>
            <a:r>
              <a:rPr lang="zh-CN" altLang="en-US" sz="2000" dirty="0">
                <a:solidFill>
                  <a:srgbClr val="C00000"/>
                </a:solidFill>
                <a:latin typeface="FangSong"/>
                <a:cs typeface="FangSong"/>
              </a:rPr>
              <a:t>条件概率</a:t>
            </a:r>
            <a:endParaRPr sz="2000" dirty="0">
              <a:solidFill>
                <a:srgbClr val="C00000"/>
              </a:solidFill>
              <a:latin typeface="FangSong"/>
              <a:cs typeface="FangSong"/>
            </a:endParaRPr>
          </a:p>
        </p:txBody>
      </p:sp>
      <p:sp>
        <p:nvSpPr>
          <p:cNvPr id="2" name="object 2"/>
          <p:cNvSpPr txBox="1">
            <a:spLocks noGrp="1"/>
          </p:cNvSpPr>
          <p:nvPr>
            <p:ph type="title"/>
          </p:nvPr>
        </p:nvSpPr>
        <p:spPr/>
        <p:txBody>
          <a:bodyPr/>
          <a:lstStyle/>
          <a:p>
            <a:r>
              <a:rPr lang="zh-CN" altLang="en-US"/>
              <a:t>朴素贝叶斯分类器</a:t>
            </a:r>
          </a:p>
        </p:txBody>
      </p:sp>
      <p:sp>
        <p:nvSpPr>
          <p:cNvPr id="3" name="object 3"/>
          <p:cNvSpPr/>
          <p:nvPr/>
        </p:nvSpPr>
        <p:spPr>
          <a:xfrm>
            <a:off x="3810000" y="1014983"/>
            <a:ext cx="1333500" cy="780288"/>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4913376" y="3192779"/>
            <a:ext cx="1923288" cy="838200"/>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4953000" y="2546599"/>
            <a:ext cx="472232" cy="240488"/>
          </a:xfrm>
          <a:prstGeom prst="rect">
            <a:avLst/>
          </a:prstGeom>
          <a:blipFill>
            <a:blip r:embed="rId6" cstate="print"/>
            <a:stretch>
              <a:fillRect/>
            </a:stretch>
          </a:blipFill>
        </p:spPr>
        <p:txBody>
          <a:bodyPr wrap="square" lIns="0" tIns="0" rIns="0" bIns="0" rtlCol="0"/>
          <a:lstStyle/>
          <a:p>
            <a:endParaRPr/>
          </a:p>
        </p:txBody>
      </p:sp>
      <p:sp>
        <p:nvSpPr>
          <p:cNvPr id="7" name="object 7"/>
          <p:cNvSpPr txBox="1"/>
          <p:nvPr/>
        </p:nvSpPr>
        <p:spPr>
          <a:xfrm>
            <a:off x="2721052" y="4310901"/>
            <a:ext cx="4688205" cy="307777"/>
          </a:xfrm>
          <a:prstGeom prst="rect">
            <a:avLst/>
          </a:prstGeom>
        </p:spPr>
        <p:txBody>
          <a:bodyPr vert="horz" wrap="square" lIns="0" tIns="0" rIns="0" bIns="0" rtlCol="0">
            <a:spAutoFit/>
          </a:bodyPr>
          <a:lstStyle/>
          <a:p>
            <a:pPr marL="12700">
              <a:tabLst>
                <a:tab pos="355600" algn="l"/>
              </a:tabLst>
            </a:pPr>
            <a:r>
              <a:rPr sz="2000" dirty="0">
                <a:latin typeface="Arial"/>
                <a:cs typeface="Arial"/>
              </a:rPr>
              <a:t>•	</a:t>
            </a:r>
            <a:r>
              <a:rPr sz="2000" dirty="0">
                <a:latin typeface="FangSong"/>
                <a:cs typeface="FangSong"/>
              </a:rPr>
              <a:t>对</a:t>
            </a:r>
            <a:r>
              <a:rPr sz="2000" dirty="0">
                <a:solidFill>
                  <a:srgbClr val="C00000"/>
                </a:solidFill>
                <a:latin typeface="FangSong"/>
                <a:cs typeface="FangSong"/>
              </a:rPr>
              <a:t>连续</a:t>
            </a:r>
            <a:r>
              <a:rPr sz="2000" spc="-15" dirty="0">
                <a:latin typeface="FangSong"/>
                <a:cs typeface="FangSong"/>
              </a:rPr>
              <a:t>属</a:t>
            </a:r>
            <a:r>
              <a:rPr sz="2000" dirty="0">
                <a:latin typeface="FangSong"/>
                <a:cs typeface="FangSong"/>
              </a:rPr>
              <a:t>性</a:t>
            </a:r>
            <a:r>
              <a:rPr sz="2000" spc="-15" dirty="0">
                <a:latin typeface="FangSong"/>
                <a:cs typeface="FangSong"/>
              </a:rPr>
              <a:t>，</a:t>
            </a:r>
            <a:r>
              <a:rPr sz="2000" dirty="0">
                <a:latin typeface="FangSong"/>
                <a:cs typeface="FangSong"/>
              </a:rPr>
              <a:t>考虑</a:t>
            </a:r>
            <a:r>
              <a:rPr sz="2000" dirty="0">
                <a:solidFill>
                  <a:srgbClr val="C00000"/>
                </a:solidFill>
                <a:latin typeface="FangSong"/>
                <a:cs typeface="FangSong"/>
              </a:rPr>
              <a:t>概</a:t>
            </a:r>
            <a:r>
              <a:rPr sz="2000" spc="-15" dirty="0">
                <a:solidFill>
                  <a:srgbClr val="C00000"/>
                </a:solidFill>
                <a:latin typeface="FangSong"/>
                <a:cs typeface="FangSong"/>
              </a:rPr>
              <a:t>率</a:t>
            </a:r>
            <a:r>
              <a:rPr sz="2000" dirty="0">
                <a:solidFill>
                  <a:srgbClr val="C00000"/>
                </a:solidFill>
                <a:latin typeface="FangSong"/>
                <a:cs typeface="FangSong"/>
              </a:rPr>
              <a:t>密</a:t>
            </a:r>
            <a:r>
              <a:rPr sz="2000" spc="-15" dirty="0">
                <a:solidFill>
                  <a:srgbClr val="C00000"/>
                </a:solidFill>
                <a:latin typeface="FangSong"/>
                <a:cs typeface="FangSong"/>
              </a:rPr>
              <a:t>度</a:t>
            </a:r>
            <a:r>
              <a:rPr sz="2000" dirty="0">
                <a:solidFill>
                  <a:srgbClr val="C00000"/>
                </a:solidFill>
                <a:latin typeface="FangSong"/>
                <a:cs typeface="FangSong"/>
              </a:rPr>
              <a:t>函数</a:t>
            </a:r>
            <a:r>
              <a:rPr sz="2000" dirty="0">
                <a:latin typeface="FangSong"/>
                <a:cs typeface="FangSong"/>
              </a:rPr>
              <a:t>，</a:t>
            </a:r>
            <a:r>
              <a:rPr sz="2000" spc="-15" dirty="0">
                <a:latin typeface="FangSong"/>
                <a:cs typeface="FangSong"/>
              </a:rPr>
              <a:t>假</a:t>
            </a:r>
            <a:r>
              <a:rPr sz="2000" dirty="0">
                <a:latin typeface="FangSong"/>
                <a:cs typeface="FangSong"/>
              </a:rPr>
              <a:t>定</a:t>
            </a:r>
            <a:endParaRPr sz="2000">
              <a:latin typeface="FangSong"/>
              <a:cs typeface="FangSong"/>
            </a:endParaRPr>
          </a:p>
        </p:txBody>
      </p:sp>
      <p:sp>
        <p:nvSpPr>
          <p:cNvPr id="8" name="object 8"/>
          <p:cNvSpPr/>
          <p:nvPr/>
        </p:nvSpPr>
        <p:spPr>
          <a:xfrm>
            <a:off x="7447788" y="4151376"/>
            <a:ext cx="2506980" cy="510540"/>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3750564" y="4678679"/>
            <a:ext cx="4248912" cy="1039368"/>
          </a:xfrm>
          <a:prstGeom prst="rect">
            <a:avLst/>
          </a:prstGeom>
          <a:blipFill>
            <a:blip r:embed="rId8" cstate="print"/>
            <a:stretch>
              <a:fillRect/>
            </a:stretch>
          </a:blipFill>
        </p:spPr>
        <p:txBody>
          <a:bodyPr wrap="square" lIns="0" tIns="0" rIns="0" bIns="0" rtlCol="0"/>
          <a:lstStyle/>
          <a:p>
            <a:endParaRPr/>
          </a:p>
        </p:txBody>
      </p:sp>
      <p:sp>
        <p:nvSpPr>
          <p:cNvPr id="10" name="矩形 9"/>
          <p:cNvSpPr/>
          <p:nvPr/>
        </p:nvSpPr>
        <p:spPr>
          <a:xfrm>
            <a:off x="5278529" y="1236917"/>
            <a:ext cx="3116271" cy="400110"/>
          </a:xfrm>
          <a:prstGeom prst="rect">
            <a:avLst/>
          </a:prstGeom>
        </p:spPr>
        <p:txBody>
          <a:bodyPr wrap="square">
            <a:spAutoFit/>
          </a:bodyPr>
          <a:lstStyle/>
          <a:p>
            <a:r>
              <a:rPr lang="zh-CN" altLang="en-US" sz="2000" spc="-320" dirty="0">
                <a:solidFill>
                  <a:srgbClr val="C00000"/>
                </a:solidFill>
                <a:latin typeface="FangSong"/>
                <a:cs typeface="FangSong"/>
              </a:rPr>
              <a:t>类 先 验 概 率，大 数 定 律</a:t>
            </a:r>
            <a:endParaRPr lang="zh-CN" altLang="en-US" sz="2000" dirty="0">
              <a:solidFill>
                <a:srgbClr val="C00000"/>
              </a:solidFill>
            </a:endParaRPr>
          </a:p>
        </p:txBody>
      </p:sp>
      <p:sp>
        <p:nvSpPr>
          <p:cNvPr id="11" name="矩形 10"/>
          <p:cNvSpPr/>
          <p:nvPr/>
        </p:nvSpPr>
        <p:spPr>
          <a:xfrm>
            <a:off x="4097428" y="1897346"/>
            <a:ext cx="1181100" cy="369332"/>
          </a:xfrm>
          <a:prstGeom prst="rect">
            <a:avLst/>
          </a:prstGeom>
        </p:spPr>
        <p:txBody>
          <a:bodyPr wrap="square">
            <a:spAutoFit/>
          </a:bodyPr>
          <a:lstStyle/>
          <a:p>
            <a:pPr>
              <a:spcBef>
                <a:spcPts val="480"/>
              </a:spcBef>
            </a:pPr>
            <a:r>
              <a:rPr lang="zh-CN" altLang="en-US" dirty="0">
                <a:solidFill>
                  <a:srgbClr val="C00000"/>
                </a:solidFill>
                <a:latin typeface="FangSong"/>
                <a:cs typeface="FangSong"/>
              </a:rPr>
              <a:t>条件概率</a:t>
            </a:r>
          </a:p>
        </p:txBody>
      </p:sp>
    </p:spTree>
    <p:custDataLst>
      <p:tags r:id="rId1"/>
    </p:custDataLst>
    <p:extLst>
      <p:ext uri="{BB962C8B-B14F-4D97-AF65-F5344CB8AC3E}">
        <p14:creationId xmlns:p14="http://schemas.microsoft.com/office/powerpoint/2010/main" val="15276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8" grpId="0" animBg="1"/>
      <p:bldP spid="9" grpId="0" animBg="1"/>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朴素贝叶斯分类器</a:t>
            </a:r>
            <a:endParaRPr lang="zh-CN" altLang="en-US" dirty="0"/>
          </a:p>
        </p:txBody>
      </p:sp>
      <p:sp>
        <p:nvSpPr>
          <p:cNvPr id="2" name="内容占位符 1"/>
          <p:cNvSpPr>
            <a:spLocks noGrp="1"/>
          </p:cNvSpPr>
          <p:nvPr>
            <p:ph idx="1"/>
          </p:nvPr>
        </p:nvSpPr>
        <p:spPr/>
        <p:txBody>
          <a:bodyPr>
            <a:normAutofit/>
          </a:bodyPr>
          <a:lstStyle/>
          <a:p>
            <a:r>
              <a:rPr lang="zh-CN" altLang="en-US" dirty="0">
                <a:latin typeface="+mn-ea"/>
                <a:ea typeface="+mn-ea"/>
              </a:rPr>
              <a:t>例子：用西瓜数据集</a:t>
            </a:r>
            <a:r>
              <a:rPr lang="en-US" altLang="zh-CN" dirty="0">
                <a:latin typeface="+mn-ea"/>
                <a:ea typeface="+mn-ea"/>
              </a:rPr>
              <a:t>3.0</a:t>
            </a:r>
            <a:r>
              <a:rPr lang="zh-CN" altLang="en-US" dirty="0">
                <a:latin typeface="+mn-ea"/>
                <a:ea typeface="+mn-ea"/>
              </a:rPr>
              <a:t>训练一个朴素贝叶斯分类器，对测试例“</a:t>
            </a:r>
            <a:r>
              <a:rPr lang="zh-CN" altLang="en-US" dirty="0">
                <a:solidFill>
                  <a:srgbClr val="C00000"/>
                </a:solidFill>
                <a:latin typeface="+mn-ea"/>
                <a:ea typeface="+mn-ea"/>
              </a:rPr>
              <a:t>测</a:t>
            </a:r>
            <a:r>
              <a:rPr lang="en-US" altLang="zh-CN" dirty="0">
                <a:solidFill>
                  <a:srgbClr val="C00000"/>
                </a:solidFill>
                <a:latin typeface="+mn-ea"/>
                <a:ea typeface="+mn-ea"/>
              </a:rPr>
              <a:t>1</a:t>
            </a:r>
            <a:r>
              <a:rPr lang="zh-CN" altLang="en-US" dirty="0">
                <a:latin typeface="+mn-ea"/>
                <a:ea typeface="+mn-ea"/>
              </a:rPr>
              <a:t>”进行分类</a:t>
            </a:r>
            <a:r>
              <a:rPr lang="en-US" altLang="zh-CN" dirty="0">
                <a:latin typeface="+mn-ea"/>
                <a:ea typeface="+mn-ea"/>
              </a:rPr>
              <a:t> (p151, </a:t>
            </a:r>
            <a:r>
              <a:rPr lang="zh-CN" altLang="en-US" dirty="0">
                <a:latin typeface="+mn-ea"/>
                <a:ea typeface="+mn-ea"/>
              </a:rPr>
              <a:t>西瓜数据集 </a:t>
            </a:r>
            <a:r>
              <a:rPr lang="en-US" altLang="zh-CN" dirty="0">
                <a:latin typeface="+mn-ea"/>
                <a:ea typeface="+mn-ea"/>
              </a:rPr>
              <a:t>p84</a:t>
            </a:r>
            <a:r>
              <a:rPr lang="zh-CN" altLang="en-US" dirty="0">
                <a:latin typeface="+mn-ea"/>
                <a:ea typeface="+mn-ea"/>
              </a:rPr>
              <a:t> 表</a:t>
            </a:r>
            <a:r>
              <a:rPr lang="en-US" altLang="zh-CN" dirty="0">
                <a:latin typeface="+mn-ea"/>
                <a:ea typeface="+mn-ea"/>
              </a:rPr>
              <a:t>4.3)</a:t>
            </a:r>
            <a:endParaRPr lang="zh-CN" altLang="en-US" dirty="0">
              <a:latin typeface="+mn-ea"/>
              <a:ea typeface="+mn-ea"/>
            </a:endParaRPr>
          </a:p>
          <a:p>
            <a:pPr lvl="1"/>
            <a:endParaRPr lang="en-US" altLang="zh-CN" dirty="0"/>
          </a:p>
          <a:p>
            <a:endParaRPr lang="en-US" altLang="zh-CN" dirty="0"/>
          </a:p>
        </p:txBody>
      </p:sp>
      <p:pic>
        <p:nvPicPr>
          <p:cNvPr id="3" name="图片 2"/>
          <p:cNvPicPr>
            <a:picLocks noChangeAspect="1"/>
          </p:cNvPicPr>
          <p:nvPr/>
        </p:nvPicPr>
        <p:blipFill>
          <a:blip r:embed="rId2"/>
          <a:stretch>
            <a:fillRect/>
          </a:stretch>
        </p:blipFill>
        <p:spPr>
          <a:xfrm>
            <a:off x="3571586" y="5610034"/>
            <a:ext cx="6281973" cy="638366"/>
          </a:xfrm>
          <a:prstGeom prst="rect">
            <a:avLst/>
          </a:prstGeom>
        </p:spPr>
      </p:pic>
      <p:pic>
        <p:nvPicPr>
          <p:cNvPr id="5" name="内容占位符 3"/>
          <p:cNvPicPr>
            <a:picLocks noChangeAspect="1"/>
          </p:cNvPicPr>
          <p:nvPr/>
        </p:nvPicPr>
        <p:blipFill>
          <a:blip r:embed="rId3"/>
          <a:stretch>
            <a:fillRect/>
          </a:stretch>
        </p:blipFill>
        <p:spPr>
          <a:xfrm>
            <a:off x="4014409" y="2086443"/>
            <a:ext cx="5396325" cy="3399957"/>
          </a:xfrm>
          <a:prstGeom prst="rect">
            <a:avLst/>
          </a:prstGeom>
        </p:spPr>
      </p:pic>
      <p:sp>
        <p:nvSpPr>
          <p:cNvPr id="6" name="矩形 5"/>
          <p:cNvSpPr/>
          <p:nvPr/>
        </p:nvSpPr>
        <p:spPr>
          <a:xfrm>
            <a:off x="1895702" y="2086443"/>
            <a:ext cx="877163" cy="369332"/>
          </a:xfrm>
          <a:prstGeom prst="rect">
            <a:avLst/>
          </a:prstGeom>
        </p:spPr>
        <p:txBody>
          <a:bodyPr wrap="none">
            <a:spAutoFit/>
          </a:bodyPr>
          <a:lstStyle/>
          <a:p>
            <a:r>
              <a:rPr lang="zh-CN" altLang="en-US" b="1" dirty="0">
                <a:solidFill>
                  <a:srgbClr val="C00000"/>
                </a:solidFill>
                <a:latin typeface="+mn-ea"/>
              </a:rPr>
              <a:t>训练集</a:t>
            </a:r>
            <a:endParaRPr lang="zh-CN" altLang="en-US" b="1" dirty="0">
              <a:solidFill>
                <a:srgbClr val="C00000"/>
              </a:solidFill>
            </a:endParaRPr>
          </a:p>
        </p:txBody>
      </p:sp>
      <p:sp>
        <p:nvSpPr>
          <p:cNvPr id="7" name="矩形 6"/>
          <p:cNvSpPr/>
          <p:nvPr/>
        </p:nvSpPr>
        <p:spPr>
          <a:xfrm>
            <a:off x="1895702" y="5610034"/>
            <a:ext cx="877163" cy="369332"/>
          </a:xfrm>
          <a:prstGeom prst="rect">
            <a:avLst/>
          </a:prstGeom>
        </p:spPr>
        <p:txBody>
          <a:bodyPr wrap="none">
            <a:spAutoFit/>
          </a:bodyPr>
          <a:lstStyle/>
          <a:p>
            <a:r>
              <a:rPr lang="zh-CN" altLang="en-US" b="1" dirty="0">
                <a:solidFill>
                  <a:srgbClr val="C00000"/>
                </a:solidFill>
                <a:latin typeface="+mn-ea"/>
              </a:rPr>
              <a:t>测试集</a:t>
            </a:r>
            <a:endParaRPr lang="zh-CN" altLang="en-US" b="1" dirty="0">
              <a:solidFill>
                <a:srgbClr val="C00000"/>
              </a:solidFill>
            </a:endParaRPr>
          </a:p>
        </p:txBody>
      </p:sp>
    </p:spTree>
    <p:extLst>
      <p:ext uri="{BB962C8B-B14F-4D97-AF65-F5344CB8AC3E}">
        <p14:creationId xmlns:p14="http://schemas.microsoft.com/office/powerpoint/2010/main" val="1059485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朴素贝叶斯分类器</a:t>
            </a:r>
            <a:endParaRPr lang="zh-CN" altLang="en-US" dirty="0"/>
          </a:p>
        </p:txBody>
      </p:sp>
      <p:sp>
        <p:nvSpPr>
          <p:cNvPr id="2" name="内容占位符 1"/>
          <p:cNvSpPr>
            <a:spLocks noGrp="1"/>
          </p:cNvSpPr>
          <p:nvPr>
            <p:ph idx="1"/>
          </p:nvPr>
        </p:nvSpPr>
        <p:spPr/>
        <p:txBody>
          <a:bodyPr>
            <a:normAutofit/>
          </a:bodyPr>
          <a:lstStyle/>
          <a:p>
            <a:r>
              <a:rPr lang="zh-CN" altLang="en-US" dirty="0"/>
              <a:t>朴素贝叶斯分类器：</a:t>
            </a:r>
            <a:endParaRPr lang="en-US" altLang="zh-CN" dirty="0"/>
          </a:p>
          <a:p>
            <a:endParaRPr lang="en-US" altLang="zh-CN" dirty="0"/>
          </a:p>
          <a:p>
            <a:endParaRPr lang="en-US" altLang="zh-CN" dirty="0"/>
          </a:p>
          <a:p>
            <a:r>
              <a:rPr lang="zh-CN" altLang="en-US" dirty="0"/>
              <a:t>首先估计</a:t>
            </a:r>
            <a:r>
              <a:rPr lang="zh-CN" altLang="en-US" b="1" dirty="0">
                <a:solidFill>
                  <a:srgbClr val="C00000"/>
                </a:solidFill>
              </a:rPr>
              <a:t>类先验概率</a:t>
            </a:r>
            <a:r>
              <a:rPr lang="zh-CN" altLang="en-US" b="1" dirty="0"/>
              <a:t>         </a:t>
            </a:r>
            <a:r>
              <a:rPr lang="en-US" altLang="zh-CN" dirty="0"/>
              <a:t>(</a:t>
            </a:r>
            <a:r>
              <a:rPr lang="zh-CN" altLang="en-US" dirty="0">
                <a:solidFill>
                  <a:srgbClr val="C00000"/>
                </a:solidFill>
              </a:rPr>
              <a:t>大数定律</a:t>
            </a:r>
            <a:r>
              <a:rPr lang="en-US" altLang="zh-CN" dirty="0"/>
              <a:t>)</a:t>
            </a:r>
            <a:r>
              <a:rPr lang="zh-CN" altLang="en-US" dirty="0"/>
              <a:t>：</a:t>
            </a:r>
          </a:p>
          <a:p>
            <a:endParaRPr lang="en-US" altLang="zh-CN" dirty="0"/>
          </a:p>
          <a:p>
            <a:endParaRPr lang="en-US" altLang="zh-CN" dirty="0"/>
          </a:p>
          <a:p>
            <a:endParaRPr lang="en-US" altLang="zh-CN" dirty="0"/>
          </a:p>
          <a:p>
            <a:r>
              <a:rPr lang="zh-CN" altLang="en-US" dirty="0"/>
              <a:t>然后为</a:t>
            </a:r>
            <a:r>
              <a:rPr lang="zh-CN" altLang="en-US" dirty="0">
                <a:solidFill>
                  <a:srgbClr val="C00000"/>
                </a:solidFill>
              </a:rPr>
              <a:t>每个属性</a:t>
            </a:r>
            <a:r>
              <a:rPr lang="zh-CN" altLang="en-US" dirty="0"/>
              <a:t>估计</a:t>
            </a:r>
            <a:r>
              <a:rPr lang="zh-CN" altLang="en-US" b="1" dirty="0">
                <a:solidFill>
                  <a:srgbClr val="C00000"/>
                </a:solidFill>
              </a:rPr>
              <a:t>条件概率</a:t>
            </a:r>
            <a:r>
              <a:rPr lang="zh-CN" altLang="en-US" dirty="0"/>
              <a:t>             ，</a:t>
            </a:r>
            <a:endParaRPr lang="en-US" altLang="zh-CN" dirty="0"/>
          </a:p>
          <a:p>
            <a:r>
              <a:rPr lang="zh-CN" altLang="en-US" dirty="0"/>
              <a:t>对</a:t>
            </a:r>
            <a:r>
              <a:rPr lang="zh-CN" altLang="en-US" dirty="0">
                <a:solidFill>
                  <a:srgbClr val="C00000"/>
                </a:solidFill>
              </a:rPr>
              <a:t>离散</a:t>
            </a:r>
            <a:r>
              <a:rPr lang="zh-CN" altLang="en-US" dirty="0"/>
              <a:t>属性，以</a:t>
            </a:r>
            <a:r>
              <a:rPr lang="en-US" altLang="zh-CN" dirty="0"/>
              <a:t>”</a:t>
            </a:r>
            <a:r>
              <a:rPr lang="zh-CN" altLang="en-US" dirty="0">
                <a:solidFill>
                  <a:srgbClr val="C00000"/>
                </a:solidFill>
              </a:rPr>
              <a:t>色泽</a:t>
            </a:r>
            <a:r>
              <a:rPr lang="en-US" altLang="zh-CN" dirty="0">
                <a:solidFill>
                  <a:srgbClr val="C00000"/>
                </a:solidFill>
              </a:rPr>
              <a:t>=</a:t>
            </a:r>
            <a:r>
              <a:rPr lang="zh-CN" altLang="en-US" dirty="0">
                <a:solidFill>
                  <a:srgbClr val="C00000"/>
                </a:solidFill>
              </a:rPr>
              <a:t>青绿</a:t>
            </a:r>
            <a:r>
              <a:rPr lang="en-US" altLang="zh-CN" dirty="0"/>
              <a:t>”</a:t>
            </a:r>
            <a:r>
              <a:rPr lang="zh-CN" altLang="en-US" dirty="0"/>
              <a:t>为例</a:t>
            </a:r>
            <a:r>
              <a:rPr lang="en-US" altLang="zh-CN" dirty="0"/>
              <a:t>:</a:t>
            </a:r>
          </a:p>
          <a:p>
            <a:endParaRPr lang="en-US" altLang="zh-CN" dirty="0"/>
          </a:p>
        </p:txBody>
      </p:sp>
      <p:sp>
        <p:nvSpPr>
          <p:cNvPr id="5" name="object 10"/>
          <p:cNvSpPr/>
          <p:nvPr/>
        </p:nvSpPr>
        <p:spPr>
          <a:xfrm>
            <a:off x="1270577" y="1468923"/>
            <a:ext cx="4439412" cy="894588"/>
          </a:xfrm>
          <a:prstGeom prst="rect">
            <a:avLst/>
          </a:prstGeom>
          <a:blipFill>
            <a:blip r:embed="rId3" cstate="print"/>
            <a:stretch>
              <a:fillRect/>
            </a:stretch>
          </a:blipFill>
        </p:spPr>
        <p:txBody>
          <a:bodyPr wrap="square" lIns="0" tIns="0" rIns="0" bIns="0" rtlCol="0"/>
          <a:lstStyle/>
          <a:p>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9179" y="2419295"/>
            <a:ext cx="596900" cy="39370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9420" y="2967685"/>
            <a:ext cx="2724199" cy="1028340"/>
          </a:xfrm>
          <a:prstGeom prst="rect">
            <a:avLst/>
          </a:prstGeom>
        </p:spPr>
      </p:pic>
      <p:sp>
        <p:nvSpPr>
          <p:cNvPr id="7" name="object 3"/>
          <p:cNvSpPr/>
          <p:nvPr/>
        </p:nvSpPr>
        <p:spPr>
          <a:xfrm>
            <a:off x="3524454" y="1763563"/>
            <a:ext cx="652448" cy="391160"/>
          </a:xfrm>
          <a:custGeom>
            <a:avLst/>
            <a:gdLst/>
            <a:ahLst/>
            <a:cxnLst/>
            <a:rect l="l" t="t" r="r" b="b"/>
            <a:pathLst>
              <a:path w="1135379" h="417830">
                <a:moveTo>
                  <a:pt x="0" y="417575"/>
                </a:moveTo>
                <a:lnTo>
                  <a:pt x="1135380" y="417575"/>
                </a:lnTo>
                <a:lnTo>
                  <a:pt x="1135380" y="0"/>
                </a:lnTo>
                <a:lnTo>
                  <a:pt x="0" y="0"/>
                </a:lnTo>
                <a:lnTo>
                  <a:pt x="0" y="417575"/>
                </a:lnTo>
                <a:close/>
              </a:path>
            </a:pathLst>
          </a:custGeom>
          <a:ln w="28956">
            <a:solidFill>
              <a:srgbClr val="0000FF"/>
            </a:solidFill>
          </a:ln>
        </p:spPr>
        <p:txBody>
          <a:bodyPr wrap="square" lIns="0" tIns="0" rIns="0" bIns="0" rtlCol="0"/>
          <a:lstStyle/>
          <a:p>
            <a:endParaRPr/>
          </a:p>
        </p:txBody>
      </p:sp>
      <p:sp>
        <p:nvSpPr>
          <p:cNvPr id="8" name="object 3"/>
          <p:cNvSpPr/>
          <p:nvPr/>
        </p:nvSpPr>
        <p:spPr>
          <a:xfrm>
            <a:off x="4563619" y="1736893"/>
            <a:ext cx="1135380" cy="417830"/>
          </a:xfrm>
          <a:custGeom>
            <a:avLst/>
            <a:gdLst/>
            <a:ahLst/>
            <a:cxnLst/>
            <a:rect l="l" t="t" r="r" b="b"/>
            <a:pathLst>
              <a:path w="1135379" h="417830">
                <a:moveTo>
                  <a:pt x="0" y="417575"/>
                </a:moveTo>
                <a:lnTo>
                  <a:pt x="1135380" y="417575"/>
                </a:lnTo>
                <a:lnTo>
                  <a:pt x="1135380" y="0"/>
                </a:lnTo>
                <a:lnTo>
                  <a:pt x="0" y="0"/>
                </a:lnTo>
                <a:lnTo>
                  <a:pt x="0" y="417575"/>
                </a:lnTo>
                <a:close/>
              </a:path>
            </a:pathLst>
          </a:custGeom>
          <a:ln w="28956">
            <a:solidFill>
              <a:srgbClr val="0000FF"/>
            </a:solidFill>
          </a:ln>
        </p:spPr>
        <p:txBody>
          <a:bodyPr wrap="square" lIns="0" tIns="0" rIns="0" bIns="0" rtlCol="0"/>
          <a:lstStyle/>
          <a:p>
            <a:endParaRPr/>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2206" y="4164925"/>
            <a:ext cx="1054100" cy="355315"/>
          </a:xfrm>
          <a:prstGeom prst="rect">
            <a:avLst/>
          </a:prstGeom>
        </p:spPr>
      </p:pic>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9412" y="5029200"/>
            <a:ext cx="4169077" cy="968250"/>
          </a:xfrm>
          <a:prstGeom prst="rect">
            <a:avLst/>
          </a:prstGeom>
        </p:spPr>
      </p:pic>
      <p:pic>
        <p:nvPicPr>
          <p:cNvPr id="12" name="内容占位符 3"/>
          <p:cNvPicPr>
            <a:picLocks noChangeAspect="1"/>
          </p:cNvPicPr>
          <p:nvPr/>
        </p:nvPicPr>
        <p:blipFill>
          <a:blip r:embed="rId8"/>
          <a:stretch>
            <a:fillRect/>
          </a:stretch>
        </p:blipFill>
        <p:spPr>
          <a:xfrm>
            <a:off x="6293878" y="945376"/>
            <a:ext cx="5396325" cy="3399957"/>
          </a:xfrm>
          <a:prstGeom prst="rect">
            <a:avLst/>
          </a:prstGeom>
        </p:spPr>
      </p:pic>
      <p:pic>
        <p:nvPicPr>
          <p:cNvPr id="14" name="图片 13"/>
          <p:cNvPicPr>
            <a:picLocks noChangeAspect="1"/>
          </p:cNvPicPr>
          <p:nvPr/>
        </p:nvPicPr>
        <p:blipFill>
          <a:blip r:embed="rId9"/>
          <a:stretch>
            <a:fillRect/>
          </a:stretch>
        </p:blipFill>
        <p:spPr>
          <a:xfrm>
            <a:off x="5851053" y="4578957"/>
            <a:ext cx="6281973" cy="638366"/>
          </a:xfrm>
          <a:prstGeom prst="rect">
            <a:avLst/>
          </a:prstGeom>
        </p:spPr>
      </p:pic>
    </p:spTree>
    <p:custDataLst>
      <p:tags r:id="rId1"/>
    </p:custDataLst>
    <p:extLst>
      <p:ext uri="{BB962C8B-B14F-4D97-AF65-F5344CB8AC3E}">
        <p14:creationId xmlns:p14="http://schemas.microsoft.com/office/powerpoint/2010/main" val="3938790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朴素贝叶斯分类器</a:t>
            </a:r>
            <a:endParaRPr lang="zh-CN" altLang="en-US" dirty="0"/>
          </a:p>
        </p:txBody>
      </p:sp>
      <p:sp>
        <p:nvSpPr>
          <p:cNvPr id="2" name="内容占位符 1"/>
          <p:cNvSpPr>
            <a:spLocks noGrp="1"/>
          </p:cNvSpPr>
          <p:nvPr>
            <p:ph idx="1"/>
          </p:nvPr>
        </p:nvSpPr>
        <p:spPr/>
        <p:txBody>
          <a:bodyPr>
            <a:normAutofit/>
          </a:bodyPr>
          <a:lstStyle/>
          <a:p>
            <a:r>
              <a:rPr lang="zh-CN" altLang="en-US" dirty="0"/>
              <a:t>对</a:t>
            </a:r>
            <a:r>
              <a:rPr lang="zh-CN" altLang="en-US" dirty="0">
                <a:solidFill>
                  <a:srgbClr val="C00000"/>
                </a:solidFill>
              </a:rPr>
              <a:t>连续</a:t>
            </a:r>
            <a:r>
              <a:rPr lang="zh-CN" altLang="en-US" dirty="0"/>
              <a:t>属性，此处假设正态分布：</a:t>
            </a:r>
            <a:endParaRPr lang="en-US" altLang="zh-CN" dirty="0"/>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1084686"/>
            <a:ext cx="3143469" cy="469900"/>
          </a:xfrm>
          <a:prstGeom prst="rect">
            <a:avLst/>
          </a:prstGeom>
        </p:spPr>
      </p:pic>
      <p:sp>
        <p:nvSpPr>
          <p:cNvPr id="15" name="object 3"/>
          <p:cNvSpPr/>
          <p:nvPr/>
        </p:nvSpPr>
        <p:spPr>
          <a:xfrm>
            <a:off x="7031465" y="1078897"/>
            <a:ext cx="1293604" cy="469900"/>
          </a:xfrm>
          <a:custGeom>
            <a:avLst/>
            <a:gdLst/>
            <a:ahLst/>
            <a:cxnLst/>
            <a:rect l="l" t="t" r="r" b="b"/>
            <a:pathLst>
              <a:path w="1135379" h="417830">
                <a:moveTo>
                  <a:pt x="0" y="417575"/>
                </a:moveTo>
                <a:lnTo>
                  <a:pt x="1135380" y="417575"/>
                </a:lnTo>
                <a:lnTo>
                  <a:pt x="1135380" y="0"/>
                </a:lnTo>
                <a:lnTo>
                  <a:pt x="0" y="0"/>
                </a:lnTo>
                <a:lnTo>
                  <a:pt x="0" y="417575"/>
                </a:lnTo>
                <a:close/>
              </a:path>
            </a:pathLst>
          </a:custGeom>
          <a:ln w="28956">
            <a:solidFill>
              <a:srgbClr val="0000FF"/>
            </a:solidFill>
          </a:ln>
        </p:spPr>
        <p:txBody>
          <a:bodyPr wrap="square" lIns="0" tIns="0" rIns="0" bIns="0" rtlCol="0"/>
          <a:lstStyle/>
          <a:p>
            <a:endParaRPr/>
          </a:p>
        </p:txBody>
      </p:sp>
      <p:sp>
        <p:nvSpPr>
          <p:cNvPr id="12" name="矩形 11"/>
          <p:cNvSpPr/>
          <p:nvPr/>
        </p:nvSpPr>
        <p:spPr>
          <a:xfrm>
            <a:off x="8458200" y="890075"/>
            <a:ext cx="2793094" cy="707886"/>
          </a:xfrm>
          <a:prstGeom prst="rect">
            <a:avLst/>
          </a:prstGeom>
        </p:spPr>
        <p:txBody>
          <a:bodyPr wrap="square">
            <a:spAutoFit/>
          </a:bodyPr>
          <a:lstStyle/>
          <a:p>
            <a:r>
              <a:rPr lang="zh-CN" altLang="en-US" sz="2000" b="1" i="1" dirty="0">
                <a:solidFill>
                  <a:srgbClr val="151FFF"/>
                </a:solidFill>
              </a:rPr>
              <a:t>第 </a:t>
            </a:r>
            <a:r>
              <a:rPr lang="en-US" altLang="zh-CN" sz="2000" b="1" i="1" dirty="0">
                <a:solidFill>
                  <a:srgbClr val="151FFF"/>
                </a:solidFill>
                <a:latin typeface="Times New Roman" charset="0"/>
                <a:ea typeface="Times New Roman" charset="0"/>
                <a:cs typeface="Times New Roman" charset="0"/>
              </a:rPr>
              <a:t>c</a:t>
            </a:r>
            <a:r>
              <a:rPr lang="zh-CN" altLang="en-US" sz="2000" b="1" i="1" dirty="0">
                <a:solidFill>
                  <a:srgbClr val="151FFF"/>
                </a:solidFill>
              </a:rPr>
              <a:t> 类样本在第 </a:t>
            </a:r>
            <a:r>
              <a:rPr lang="en-US" altLang="zh-CN" sz="2000" b="1" i="1" dirty="0">
                <a:solidFill>
                  <a:srgbClr val="151FFF"/>
                </a:solidFill>
                <a:latin typeface="Times New Roman" charset="0"/>
                <a:ea typeface="Times New Roman" charset="0"/>
                <a:cs typeface="Times New Roman" charset="0"/>
              </a:rPr>
              <a:t>i</a:t>
            </a:r>
            <a:r>
              <a:rPr lang="zh-CN" altLang="en-US" sz="2000" b="1" i="1" dirty="0">
                <a:solidFill>
                  <a:srgbClr val="151FFF"/>
                </a:solidFill>
              </a:rPr>
              <a:t> 个属性上取值的均值和方差</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790051"/>
            <a:ext cx="5334000" cy="973026"/>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335" y="3175118"/>
            <a:ext cx="5791200" cy="2128157"/>
          </a:xfrm>
          <a:prstGeom prst="rect">
            <a:avLst/>
          </a:prstGeom>
        </p:spPr>
      </p:pic>
      <p:pic>
        <p:nvPicPr>
          <p:cNvPr id="9" name="内容占位符 3"/>
          <p:cNvPicPr>
            <a:picLocks noChangeAspect="1"/>
          </p:cNvPicPr>
          <p:nvPr/>
        </p:nvPicPr>
        <p:blipFill>
          <a:blip r:embed="rId7"/>
          <a:stretch>
            <a:fillRect/>
          </a:stretch>
        </p:blipFill>
        <p:spPr>
          <a:xfrm>
            <a:off x="6534737" y="1923947"/>
            <a:ext cx="5396325" cy="3399957"/>
          </a:xfrm>
          <a:prstGeom prst="rect">
            <a:avLst/>
          </a:prstGeom>
        </p:spPr>
      </p:pic>
      <p:pic>
        <p:nvPicPr>
          <p:cNvPr id="11" name="图片 10"/>
          <p:cNvPicPr>
            <a:picLocks noChangeAspect="1"/>
          </p:cNvPicPr>
          <p:nvPr/>
        </p:nvPicPr>
        <p:blipFill>
          <a:blip r:embed="rId8"/>
          <a:stretch>
            <a:fillRect/>
          </a:stretch>
        </p:blipFill>
        <p:spPr>
          <a:xfrm>
            <a:off x="5715000" y="5524784"/>
            <a:ext cx="6281973" cy="638366"/>
          </a:xfrm>
          <a:prstGeom prst="rect">
            <a:avLst/>
          </a:prstGeom>
        </p:spPr>
      </p:pic>
    </p:spTree>
    <p:custDataLst>
      <p:tags r:id="rId1"/>
    </p:custDataLst>
    <p:extLst>
      <p:ext uri="{BB962C8B-B14F-4D97-AF65-F5344CB8AC3E}">
        <p14:creationId xmlns:p14="http://schemas.microsoft.com/office/powerpoint/2010/main" val="421461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朴素贝叶斯分类器</a:t>
            </a:r>
            <a:endParaRPr lang="zh-CN" altLang="en-US" dirty="0"/>
          </a:p>
        </p:txBody>
      </p:sp>
      <p:sp>
        <p:nvSpPr>
          <p:cNvPr id="2" name="内容占位符 1"/>
          <p:cNvSpPr>
            <a:spLocks noGrp="1"/>
          </p:cNvSpPr>
          <p:nvPr>
            <p:ph idx="1"/>
          </p:nvPr>
        </p:nvSpPr>
        <p:spPr/>
        <p:txBody>
          <a:bodyPr>
            <a:normAutofit/>
          </a:bodyPr>
          <a:lstStyle/>
          <a:p>
            <a:r>
              <a:rPr lang="zh-CN" altLang="en-US" dirty="0">
                <a:solidFill>
                  <a:srgbClr val="151FFF"/>
                </a:solidFill>
              </a:rPr>
              <a:t>朴素贝叶斯分类器</a:t>
            </a:r>
            <a:r>
              <a:rPr lang="zh-CN" altLang="en-US" dirty="0"/>
              <a:t>：</a:t>
            </a:r>
            <a:endParaRPr lang="en-US" altLang="zh-CN" dirty="0"/>
          </a:p>
          <a:p>
            <a:endParaRPr lang="en-US" altLang="zh-CN" dirty="0"/>
          </a:p>
          <a:p>
            <a:endParaRPr lang="en-US" altLang="zh-CN" dirty="0"/>
          </a:p>
          <a:p>
            <a:r>
              <a:rPr lang="zh-CN" altLang="en-US" dirty="0"/>
              <a:t>于是，有：</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r>
              <a:rPr lang="zh-CN" altLang="en-US" dirty="0"/>
              <a:t> </a:t>
            </a:r>
            <a:endParaRPr lang="en-US" altLang="zh-CN" dirty="0"/>
          </a:p>
          <a:p>
            <a:endParaRPr lang="en-US" altLang="zh-CN" dirty="0"/>
          </a:p>
        </p:txBody>
      </p:sp>
      <p:sp>
        <p:nvSpPr>
          <p:cNvPr id="5" name="object 10"/>
          <p:cNvSpPr/>
          <p:nvPr/>
        </p:nvSpPr>
        <p:spPr>
          <a:xfrm>
            <a:off x="3276600" y="1295400"/>
            <a:ext cx="4439412" cy="894588"/>
          </a:xfrm>
          <a:prstGeom prst="rect">
            <a:avLst/>
          </a:prstGeom>
          <a:blipFill>
            <a:blip r:embed="rId4" cstate="print"/>
            <a:stretch>
              <a:fillRect/>
            </a:stretch>
          </a:blipFill>
        </p:spPr>
        <p:txBody>
          <a:bodyPr wrap="square" lIns="0" tIns="0" rIns="0" bIns="0" rtlCol="0"/>
          <a:lstStyle/>
          <a:p>
            <a:endParaRPr/>
          </a:p>
        </p:txBody>
      </p:sp>
      <p:sp>
        <p:nvSpPr>
          <p:cNvPr id="7" name="object 3"/>
          <p:cNvSpPr/>
          <p:nvPr/>
        </p:nvSpPr>
        <p:spPr>
          <a:xfrm>
            <a:off x="5530477" y="1590040"/>
            <a:ext cx="652448" cy="391160"/>
          </a:xfrm>
          <a:custGeom>
            <a:avLst/>
            <a:gdLst/>
            <a:ahLst/>
            <a:cxnLst/>
            <a:rect l="l" t="t" r="r" b="b"/>
            <a:pathLst>
              <a:path w="1135379" h="417830">
                <a:moveTo>
                  <a:pt x="0" y="417575"/>
                </a:moveTo>
                <a:lnTo>
                  <a:pt x="1135380" y="417575"/>
                </a:lnTo>
                <a:lnTo>
                  <a:pt x="1135380" y="0"/>
                </a:lnTo>
                <a:lnTo>
                  <a:pt x="0" y="0"/>
                </a:lnTo>
                <a:lnTo>
                  <a:pt x="0" y="417575"/>
                </a:lnTo>
                <a:close/>
              </a:path>
            </a:pathLst>
          </a:custGeom>
          <a:ln w="28956">
            <a:solidFill>
              <a:srgbClr val="0000FF"/>
            </a:solidFill>
          </a:ln>
        </p:spPr>
        <p:txBody>
          <a:bodyPr wrap="square" lIns="0" tIns="0" rIns="0" bIns="0" rtlCol="0"/>
          <a:lstStyle/>
          <a:p>
            <a:endParaRPr/>
          </a:p>
        </p:txBody>
      </p:sp>
      <p:sp>
        <p:nvSpPr>
          <p:cNvPr id="8" name="object 3"/>
          <p:cNvSpPr/>
          <p:nvPr/>
        </p:nvSpPr>
        <p:spPr>
          <a:xfrm>
            <a:off x="6569642" y="1563370"/>
            <a:ext cx="1135380" cy="417830"/>
          </a:xfrm>
          <a:custGeom>
            <a:avLst/>
            <a:gdLst/>
            <a:ahLst/>
            <a:cxnLst/>
            <a:rect l="l" t="t" r="r" b="b"/>
            <a:pathLst>
              <a:path w="1135379" h="417830">
                <a:moveTo>
                  <a:pt x="0" y="417575"/>
                </a:moveTo>
                <a:lnTo>
                  <a:pt x="1135380" y="417575"/>
                </a:lnTo>
                <a:lnTo>
                  <a:pt x="1135380" y="0"/>
                </a:lnTo>
                <a:lnTo>
                  <a:pt x="0" y="0"/>
                </a:lnTo>
                <a:lnTo>
                  <a:pt x="0" y="417575"/>
                </a:lnTo>
                <a:close/>
              </a:path>
            </a:pathLst>
          </a:custGeom>
          <a:ln w="28956">
            <a:solidFill>
              <a:srgbClr val="0000FF"/>
            </a:solidFill>
          </a:ln>
        </p:spPr>
        <p:txBody>
          <a:bodyPr wrap="square" lIns="0" tIns="0" rIns="0" bIns="0" rtlCol="0"/>
          <a:lstStyle/>
          <a:p>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1006" y="3005644"/>
            <a:ext cx="6070600" cy="1778827"/>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0" y="5281871"/>
            <a:ext cx="9804752" cy="944304"/>
          </a:xfrm>
          <a:prstGeom prst="rect">
            <a:avLst/>
          </a:prstGeom>
        </p:spPr>
      </p:pic>
      <p:sp>
        <p:nvSpPr>
          <p:cNvPr id="13" name="object 3"/>
          <p:cNvSpPr/>
          <p:nvPr/>
        </p:nvSpPr>
        <p:spPr>
          <a:xfrm>
            <a:off x="2474370" y="3007538"/>
            <a:ext cx="1411830" cy="391160"/>
          </a:xfrm>
          <a:custGeom>
            <a:avLst/>
            <a:gdLst/>
            <a:ahLst/>
            <a:cxnLst/>
            <a:rect l="l" t="t" r="r" b="b"/>
            <a:pathLst>
              <a:path w="1135379" h="417830">
                <a:moveTo>
                  <a:pt x="0" y="417575"/>
                </a:moveTo>
                <a:lnTo>
                  <a:pt x="1135380" y="417575"/>
                </a:lnTo>
                <a:lnTo>
                  <a:pt x="1135380" y="0"/>
                </a:lnTo>
                <a:lnTo>
                  <a:pt x="0" y="0"/>
                </a:lnTo>
                <a:lnTo>
                  <a:pt x="0" y="417575"/>
                </a:lnTo>
                <a:close/>
              </a:path>
            </a:pathLst>
          </a:custGeom>
          <a:ln w="28956">
            <a:solidFill>
              <a:srgbClr val="0000FF"/>
            </a:solidFill>
          </a:ln>
        </p:spPr>
        <p:txBody>
          <a:bodyPr wrap="square" lIns="0" tIns="0" rIns="0" bIns="0" rtlCol="0"/>
          <a:lstStyle/>
          <a:p>
            <a:endParaRPr/>
          </a:p>
        </p:txBody>
      </p:sp>
      <p:sp>
        <p:nvSpPr>
          <p:cNvPr id="14" name="object 3"/>
          <p:cNvSpPr/>
          <p:nvPr/>
        </p:nvSpPr>
        <p:spPr>
          <a:xfrm>
            <a:off x="2438400" y="3931151"/>
            <a:ext cx="1411830" cy="391160"/>
          </a:xfrm>
          <a:custGeom>
            <a:avLst/>
            <a:gdLst/>
            <a:ahLst/>
            <a:cxnLst/>
            <a:rect l="l" t="t" r="r" b="b"/>
            <a:pathLst>
              <a:path w="1135379" h="417830">
                <a:moveTo>
                  <a:pt x="0" y="417575"/>
                </a:moveTo>
                <a:lnTo>
                  <a:pt x="1135380" y="417575"/>
                </a:lnTo>
                <a:lnTo>
                  <a:pt x="1135380" y="0"/>
                </a:lnTo>
                <a:lnTo>
                  <a:pt x="0" y="0"/>
                </a:lnTo>
                <a:lnTo>
                  <a:pt x="0" y="417575"/>
                </a:lnTo>
                <a:close/>
              </a:path>
            </a:pathLst>
          </a:custGeom>
          <a:ln w="28956">
            <a:solidFill>
              <a:srgbClr val="0000FF"/>
            </a:solidFill>
          </a:ln>
        </p:spPr>
        <p:txBody>
          <a:bodyPr wrap="square" lIns="0" tIns="0" rIns="0" bIns="0" rtlCol="0"/>
          <a:lstStyle/>
          <a:p>
            <a:endParaRPr/>
          </a:p>
        </p:txBody>
      </p:sp>
    </p:spTree>
    <p:custDataLst>
      <p:tags r:id="rId1"/>
    </p:custDataLst>
    <p:extLst>
      <p:ext uri="{BB962C8B-B14F-4D97-AF65-F5344CB8AC3E}">
        <p14:creationId xmlns:p14="http://schemas.microsoft.com/office/powerpoint/2010/main" val="203786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拉普拉斯修正</a:t>
            </a:r>
            <a:r>
              <a:rPr lang="en-US" altLang="zh-CN" dirty="0"/>
              <a:t>(Laplacian correction)</a:t>
            </a:r>
            <a:endParaRPr lang="zh-CN" altLang="en-US" dirty="0"/>
          </a:p>
        </p:txBody>
      </p:sp>
      <p:sp>
        <p:nvSpPr>
          <p:cNvPr id="2" name="内容占位符 1"/>
          <p:cNvSpPr>
            <a:spLocks noGrp="1"/>
          </p:cNvSpPr>
          <p:nvPr>
            <p:ph idx="1"/>
          </p:nvPr>
        </p:nvSpPr>
        <p:spPr/>
        <p:txBody>
          <a:bodyPr>
            <a:normAutofit/>
          </a:bodyPr>
          <a:lstStyle/>
          <a:p>
            <a:r>
              <a:rPr lang="zh-CN" altLang="en-US" dirty="0"/>
              <a:t>若某个属性值在训练集中没有与某个类同时出现过，则直接计算会出现问题。比如“</a:t>
            </a:r>
            <a:r>
              <a:rPr lang="zh-CN" altLang="en-US" dirty="0">
                <a:solidFill>
                  <a:srgbClr val="C00000"/>
                </a:solidFill>
              </a:rPr>
              <a:t>敲声</a:t>
            </a:r>
            <a:r>
              <a:rPr lang="en-US" altLang="zh-CN" dirty="0">
                <a:solidFill>
                  <a:srgbClr val="C00000"/>
                </a:solidFill>
              </a:rPr>
              <a:t>=</a:t>
            </a:r>
            <a:r>
              <a:rPr lang="zh-CN" altLang="en-US" dirty="0">
                <a:solidFill>
                  <a:srgbClr val="C00000"/>
                </a:solidFill>
              </a:rPr>
              <a:t>清脆</a:t>
            </a:r>
            <a:r>
              <a:rPr lang="zh-CN" altLang="en-US" dirty="0"/>
              <a:t>”测试例，训练集中</a:t>
            </a:r>
            <a:r>
              <a:rPr lang="zh-CN" altLang="en-US" dirty="0">
                <a:solidFill>
                  <a:srgbClr val="C00000"/>
                </a:solidFill>
              </a:rPr>
              <a:t>好瓜</a:t>
            </a:r>
            <a:r>
              <a:rPr lang="zh-CN" altLang="en-US" dirty="0"/>
              <a:t>没有该样例，因此连乘式计算的概率值为</a:t>
            </a:r>
            <a:r>
              <a:rPr lang="en-US" altLang="zh-CN" dirty="0"/>
              <a:t>0</a:t>
            </a:r>
            <a:r>
              <a:rPr lang="zh-CN" altLang="en-US" dirty="0"/>
              <a:t>，</a:t>
            </a:r>
            <a:r>
              <a:rPr lang="zh-CN" altLang="en-US" dirty="0">
                <a:solidFill>
                  <a:srgbClr val="C00000"/>
                </a:solidFill>
              </a:rPr>
              <a:t>无论其他属性上明显像好瓜</a:t>
            </a:r>
            <a:r>
              <a:rPr lang="zh-CN" altLang="en-US" dirty="0"/>
              <a:t>，分类结果都是“</a:t>
            </a:r>
            <a:r>
              <a:rPr lang="zh-CN" altLang="en-US" dirty="0">
                <a:solidFill>
                  <a:srgbClr val="C00000"/>
                </a:solidFill>
              </a:rPr>
              <a:t>好瓜</a:t>
            </a:r>
            <a:r>
              <a:rPr lang="en-US" altLang="zh-CN" dirty="0">
                <a:solidFill>
                  <a:srgbClr val="C00000"/>
                </a:solidFill>
              </a:rPr>
              <a:t>=</a:t>
            </a:r>
            <a:r>
              <a:rPr lang="zh-CN" altLang="en-US" dirty="0">
                <a:solidFill>
                  <a:srgbClr val="C00000"/>
                </a:solidFill>
              </a:rPr>
              <a:t>否</a:t>
            </a:r>
            <a:r>
              <a:rPr lang="zh-CN" altLang="en-US" dirty="0"/>
              <a:t>”，这显然不合理。</a:t>
            </a:r>
            <a:endParaRPr lang="en-US" altLang="zh-CN" dirty="0"/>
          </a:p>
          <a:p>
            <a:pPr lvl="1"/>
            <a:endParaRPr lang="zh-CN" altLang="en-US" dirty="0"/>
          </a:p>
          <a:p>
            <a:endParaRPr lang="en-US" altLang="zh-CN"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895600"/>
            <a:ext cx="4986798" cy="616704"/>
          </a:xfrm>
          <a:prstGeom prst="rect">
            <a:avLst/>
          </a:prstGeom>
        </p:spPr>
      </p:pic>
      <p:pic>
        <p:nvPicPr>
          <p:cNvPr id="14" name="内容占位符 3"/>
          <p:cNvPicPr>
            <a:picLocks noChangeAspect="1"/>
          </p:cNvPicPr>
          <p:nvPr/>
        </p:nvPicPr>
        <p:blipFill>
          <a:blip r:embed="rId4"/>
          <a:stretch>
            <a:fillRect/>
          </a:stretch>
        </p:blipFill>
        <p:spPr>
          <a:xfrm>
            <a:off x="5867400" y="2082522"/>
            <a:ext cx="5396325" cy="3399957"/>
          </a:xfrm>
          <a:prstGeom prst="rect">
            <a:avLst/>
          </a:prstGeom>
        </p:spPr>
      </p:pic>
      <p:pic>
        <p:nvPicPr>
          <p:cNvPr id="15" name="图片 14"/>
          <p:cNvPicPr>
            <a:picLocks noChangeAspect="1"/>
          </p:cNvPicPr>
          <p:nvPr/>
        </p:nvPicPr>
        <p:blipFill>
          <a:blip r:embed="rId5"/>
          <a:stretch>
            <a:fillRect/>
          </a:stretch>
        </p:blipFill>
        <p:spPr>
          <a:xfrm>
            <a:off x="5181600" y="5555664"/>
            <a:ext cx="6281973" cy="638366"/>
          </a:xfrm>
          <a:prstGeom prst="rect">
            <a:avLst/>
          </a:prstGeom>
        </p:spPr>
      </p:pic>
    </p:spTree>
    <p:extLst>
      <p:ext uri="{BB962C8B-B14F-4D97-AF65-F5344CB8AC3E}">
        <p14:creationId xmlns:p14="http://schemas.microsoft.com/office/powerpoint/2010/main" val="497648861"/>
      </p:ext>
    </p:extLst>
  </p:cSld>
  <p:clrMapOvr>
    <a:masterClrMapping/>
  </p:clrMapOvr>
  <p:extLst mod="1"/>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拉普拉斯修正</a:t>
            </a:r>
            <a:r>
              <a:rPr lang="en-US" altLang="zh-CN" dirty="0"/>
              <a:t>(Laplacian correction)</a:t>
            </a:r>
            <a:endParaRPr lang="zh-CN" altLang="en-US" dirty="0"/>
          </a:p>
        </p:txBody>
      </p:sp>
      <p:sp>
        <p:nvSpPr>
          <p:cNvPr id="2" name="内容占位符 1"/>
          <p:cNvSpPr>
            <a:spLocks noGrp="1"/>
          </p:cNvSpPr>
          <p:nvPr>
            <p:ph idx="1"/>
          </p:nvPr>
        </p:nvSpPr>
        <p:spPr/>
        <p:txBody>
          <a:bodyPr>
            <a:normAutofit/>
          </a:bodyPr>
          <a:lstStyle/>
          <a:p>
            <a:r>
              <a:rPr lang="zh-CN" altLang="en-US" dirty="0"/>
              <a:t>若某个属性值在训练集中没有与某个类同时出现过，则直接计算会出现问题。比如“</a:t>
            </a:r>
            <a:r>
              <a:rPr lang="zh-CN" altLang="en-US" dirty="0">
                <a:solidFill>
                  <a:srgbClr val="C00000"/>
                </a:solidFill>
              </a:rPr>
              <a:t>敲声</a:t>
            </a:r>
            <a:r>
              <a:rPr lang="en-US" altLang="zh-CN" dirty="0">
                <a:solidFill>
                  <a:srgbClr val="C00000"/>
                </a:solidFill>
              </a:rPr>
              <a:t>=</a:t>
            </a:r>
            <a:r>
              <a:rPr lang="zh-CN" altLang="en-US" dirty="0">
                <a:solidFill>
                  <a:srgbClr val="C00000"/>
                </a:solidFill>
              </a:rPr>
              <a:t>清脆</a:t>
            </a:r>
            <a:r>
              <a:rPr lang="zh-CN" altLang="en-US" dirty="0"/>
              <a:t>”测试例，训练集中</a:t>
            </a:r>
            <a:r>
              <a:rPr lang="zh-CN" altLang="en-US" dirty="0">
                <a:solidFill>
                  <a:srgbClr val="C00000"/>
                </a:solidFill>
              </a:rPr>
              <a:t>好瓜</a:t>
            </a:r>
            <a:r>
              <a:rPr lang="zh-CN" altLang="en-US" dirty="0"/>
              <a:t>没有该样例，因此连乘式计算的概率值为</a:t>
            </a:r>
            <a:r>
              <a:rPr lang="en-US" altLang="zh-CN" dirty="0"/>
              <a:t>0</a:t>
            </a:r>
            <a:r>
              <a:rPr lang="zh-CN" altLang="en-US" dirty="0"/>
              <a:t>，</a:t>
            </a:r>
            <a:r>
              <a:rPr lang="zh-CN" altLang="en-US" dirty="0">
                <a:solidFill>
                  <a:srgbClr val="C00000"/>
                </a:solidFill>
              </a:rPr>
              <a:t>无论其他属性上明显像好瓜</a:t>
            </a:r>
            <a:r>
              <a:rPr lang="zh-CN" altLang="en-US" dirty="0"/>
              <a:t>，分类结果都是“</a:t>
            </a:r>
            <a:r>
              <a:rPr lang="zh-CN" altLang="en-US" dirty="0">
                <a:solidFill>
                  <a:srgbClr val="C00000"/>
                </a:solidFill>
              </a:rPr>
              <a:t>好瓜</a:t>
            </a:r>
            <a:r>
              <a:rPr lang="en-US" altLang="zh-CN" dirty="0">
                <a:solidFill>
                  <a:srgbClr val="C00000"/>
                </a:solidFill>
              </a:rPr>
              <a:t>=</a:t>
            </a:r>
            <a:r>
              <a:rPr lang="zh-CN" altLang="en-US" dirty="0">
                <a:solidFill>
                  <a:srgbClr val="C00000"/>
                </a:solidFill>
              </a:rPr>
              <a:t>否</a:t>
            </a:r>
            <a:r>
              <a:rPr lang="zh-CN" altLang="en-US" dirty="0"/>
              <a:t>”，这显然不合理。</a:t>
            </a:r>
            <a:endParaRPr lang="en-US" altLang="zh-CN" dirty="0"/>
          </a:p>
          <a:p>
            <a:pPr lvl="1"/>
            <a:endParaRPr lang="zh-CN" altLang="en-US" dirty="0"/>
          </a:p>
          <a:p>
            <a:endParaRPr lang="en-US" altLang="zh-CN" dirty="0"/>
          </a:p>
          <a:p>
            <a:r>
              <a:rPr lang="zh-CN" altLang="en-US" dirty="0"/>
              <a:t>为了避免其他属性携带的信息被训练集中未出现的属性值“抹去”，在估计概率值时通常要进行“</a:t>
            </a:r>
            <a:r>
              <a:rPr lang="zh-CN" altLang="en-US" dirty="0">
                <a:solidFill>
                  <a:srgbClr val="151FFF"/>
                </a:solidFill>
              </a:rPr>
              <a:t>拉普拉斯修正</a:t>
            </a:r>
            <a:r>
              <a:rPr lang="zh-CN" altLang="en-US" dirty="0"/>
              <a:t>”（</a:t>
            </a:r>
            <a:r>
              <a:rPr lang="en-US" altLang="zh-CN" dirty="0" err="1"/>
              <a:t>Laplacian</a:t>
            </a:r>
            <a:r>
              <a:rPr lang="en-US" altLang="zh-CN" dirty="0"/>
              <a:t> correction</a:t>
            </a:r>
            <a:r>
              <a:rPr lang="zh-CN" altLang="en-US" dirty="0"/>
              <a:t>）</a:t>
            </a:r>
            <a:endParaRPr lang="en-US" altLang="zh-CN" dirty="0"/>
          </a:p>
          <a:p>
            <a:pPr lvl="1"/>
            <a:r>
              <a:rPr lang="zh-CN" altLang="en-US" dirty="0">
                <a:latin typeface="FangSong"/>
                <a:cs typeface="FangSong"/>
              </a:rPr>
              <a:t>令</a:t>
            </a:r>
            <a:r>
              <a:rPr lang="zh-CN" altLang="en-US" spc="-305" dirty="0">
                <a:latin typeface="FangSong"/>
                <a:cs typeface="FangSong"/>
              </a:rPr>
              <a:t> </a:t>
            </a:r>
            <a:r>
              <a:rPr lang="en-US" altLang="zh-CN" i="1" dirty="0">
                <a:solidFill>
                  <a:srgbClr val="C00000"/>
                </a:solidFill>
                <a:latin typeface="Palatino Linotype"/>
                <a:cs typeface="Palatino Linotype"/>
              </a:rPr>
              <a:t>N</a:t>
            </a:r>
            <a:r>
              <a:rPr lang="zh-CN" altLang="en-US" i="1" spc="-10" dirty="0">
                <a:solidFill>
                  <a:srgbClr val="C00000"/>
                </a:solidFill>
                <a:latin typeface="Palatino Linotype"/>
                <a:cs typeface="Palatino Linotype"/>
              </a:rPr>
              <a:t> </a:t>
            </a:r>
            <a:r>
              <a:rPr lang="zh-CN" altLang="en-US" spc="10" dirty="0">
                <a:solidFill>
                  <a:srgbClr val="C00000"/>
                </a:solidFill>
                <a:latin typeface="FangSong"/>
                <a:cs typeface="FangSong"/>
              </a:rPr>
              <a:t>表示</a:t>
            </a:r>
            <a:r>
              <a:rPr lang="zh-CN" altLang="en-US" dirty="0">
                <a:solidFill>
                  <a:srgbClr val="C00000"/>
                </a:solidFill>
                <a:latin typeface="FangSong"/>
                <a:cs typeface="FangSong"/>
              </a:rPr>
              <a:t>训练集</a:t>
            </a:r>
            <a:r>
              <a:rPr lang="zh-CN" altLang="en-US" spc="-340" dirty="0">
                <a:solidFill>
                  <a:srgbClr val="C00000"/>
                </a:solidFill>
                <a:latin typeface="FangSong"/>
                <a:cs typeface="FangSong"/>
              </a:rPr>
              <a:t> </a:t>
            </a:r>
            <a:r>
              <a:rPr lang="en-US" altLang="zh-CN" i="1" dirty="0">
                <a:solidFill>
                  <a:srgbClr val="C00000"/>
                </a:solidFill>
                <a:latin typeface="Palatino Linotype"/>
                <a:cs typeface="Palatino Linotype"/>
              </a:rPr>
              <a:t>D</a:t>
            </a:r>
            <a:r>
              <a:rPr lang="zh-CN" altLang="en-US" i="1" spc="185" dirty="0">
                <a:solidFill>
                  <a:srgbClr val="C00000"/>
                </a:solidFill>
                <a:latin typeface="Palatino Linotype"/>
                <a:cs typeface="Palatino Linotype"/>
              </a:rPr>
              <a:t> </a:t>
            </a:r>
            <a:r>
              <a:rPr lang="zh-CN" altLang="en-US" spc="10" dirty="0">
                <a:solidFill>
                  <a:srgbClr val="C00000"/>
                </a:solidFill>
                <a:latin typeface="FangSong"/>
                <a:cs typeface="FangSong"/>
              </a:rPr>
              <a:t>中可</a:t>
            </a:r>
            <a:r>
              <a:rPr lang="zh-CN" altLang="en-US" dirty="0">
                <a:solidFill>
                  <a:srgbClr val="C00000"/>
                </a:solidFill>
                <a:latin typeface="FangSong"/>
                <a:cs typeface="FangSong"/>
              </a:rPr>
              <a:t>能的</a:t>
            </a:r>
            <a:r>
              <a:rPr lang="zh-CN" altLang="en-US" spc="-15" dirty="0">
                <a:solidFill>
                  <a:srgbClr val="C00000"/>
                </a:solidFill>
                <a:latin typeface="FangSong"/>
                <a:cs typeface="FangSong"/>
              </a:rPr>
              <a:t>类</a:t>
            </a:r>
            <a:r>
              <a:rPr lang="zh-CN" altLang="en-US" dirty="0">
                <a:solidFill>
                  <a:srgbClr val="C00000"/>
                </a:solidFill>
                <a:latin typeface="FangSong"/>
                <a:cs typeface="FangSong"/>
              </a:rPr>
              <a:t>别数</a:t>
            </a:r>
            <a:r>
              <a:rPr lang="zh-CN" altLang="en-US" spc="-15" dirty="0">
                <a:latin typeface="FangSong"/>
                <a:cs typeface="FangSong"/>
              </a:rPr>
              <a:t>，</a:t>
            </a:r>
            <a:r>
              <a:rPr lang="en-US" altLang="zh-CN" i="1" dirty="0">
                <a:solidFill>
                  <a:srgbClr val="C00000"/>
                </a:solidFill>
                <a:latin typeface="Palatino Linotype"/>
                <a:cs typeface="Palatino Linotype"/>
              </a:rPr>
              <a:t>N</a:t>
            </a:r>
            <a:r>
              <a:rPr lang="en-US" altLang="zh-CN" sz="1950" i="1" spc="7" baseline="-21367" dirty="0">
                <a:solidFill>
                  <a:srgbClr val="C00000"/>
                </a:solidFill>
                <a:latin typeface="Palatino Linotype"/>
                <a:cs typeface="Palatino Linotype"/>
              </a:rPr>
              <a:t>i</a:t>
            </a:r>
            <a:r>
              <a:rPr lang="zh-CN" altLang="en-US" sz="1950" i="1" baseline="-21367" dirty="0">
                <a:solidFill>
                  <a:srgbClr val="C00000"/>
                </a:solidFill>
                <a:latin typeface="Palatino Linotype"/>
                <a:cs typeface="Palatino Linotype"/>
              </a:rPr>
              <a:t> </a:t>
            </a:r>
            <a:r>
              <a:rPr lang="zh-CN" altLang="en-US" sz="1950" i="1" spc="15" baseline="-21367" dirty="0">
                <a:solidFill>
                  <a:srgbClr val="C00000"/>
                </a:solidFill>
                <a:latin typeface="Palatino Linotype"/>
                <a:cs typeface="Palatino Linotype"/>
              </a:rPr>
              <a:t> </a:t>
            </a:r>
            <a:r>
              <a:rPr lang="zh-CN" altLang="en-US" spc="10" dirty="0">
                <a:solidFill>
                  <a:srgbClr val="C00000"/>
                </a:solidFill>
                <a:latin typeface="FangSong"/>
                <a:cs typeface="FangSong"/>
              </a:rPr>
              <a:t>表示</a:t>
            </a:r>
            <a:r>
              <a:rPr lang="zh-CN" altLang="en-US" dirty="0">
                <a:solidFill>
                  <a:srgbClr val="C00000"/>
                </a:solidFill>
                <a:latin typeface="FangSong"/>
                <a:cs typeface="FangSong"/>
              </a:rPr>
              <a:t>第</a:t>
            </a:r>
            <a:r>
              <a:rPr lang="zh-CN" altLang="en-US" spc="-340" dirty="0">
                <a:solidFill>
                  <a:srgbClr val="C00000"/>
                </a:solidFill>
                <a:latin typeface="FangSong"/>
                <a:cs typeface="FangSong"/>
              </a:rPr>
              <a:t> </a:t>
            </a:r>
            <a:r>
              <a:rPr lang="en-US" altLang="zh-CN" i="1" dirty="0">
                <a:solidFill>
                  <a:srgbClr val="C00000"/>
                </a:solidFill>
                <a:latin typeface="Palatino Linotype"/>
                <a:cs typeface="Palatino Linotype"/>
              </a:rPr>
              <a:t>i</a:t>
            </a:r>
            <a:r>
              <a:rPr lang="zh-CN" altLang="en-US" i="1" spc="200" dirty="0">
                <a:solidFill>
                  <a:srgbClr val="C00000"/>
                </a:solidFill>
                <a:latin typeface="Palatino Linotype"/>
                <a:cs typeface="Palatino Linotype"/>
              </a:rPr>
              <a:t> </a:t>
            </a:r>
            <a:r>
              <a:rPr lang="zh-CN" altLang="en-US" spc="10" dirty="0">
                <a:solidFill>
                  <a:srgbClr val="C00000"/>
                </a:solidFill>
                <a:latin typeface="FangSong"/>
                <a:cs typeface="FangSong"/>
              </a:rPr>
              <a:t>个属</a:t>
            </a:r>
            <a:r>
              <a:rPr lang="zh-CN" altLang="en-US" dirty="0">
                <a:solidFill>
                  <a:srgbClr val="C00000"/>
                </a:solidFill>
                <a:latin typeface="FangSong"/>
                <a:cs typeface="FangSong"/>
              </a:rPr>
              <a:t>性</a:t>
            </a:r>
            <a:r>
              <a:rPr lang="zh-CN" altLang="en-US" spc="-15" dirty="0">
                <a:solidFill>
                  <a:srgbClr val="C00000"/>
                </a:solidFill>
                <a:latin typeface="FangSong"/>
                <a:cs typeface="FangSong"/>
              </a:rPr>
              <a:t>可</a:t>
            </a:r>
            <a:r>
              <a:rPr lang="zh-CN" altLang="en-US" dirty="0">
                <a:solidFill>
                  <a:srgbClr val="C00000"/>
                </a:solidFill>
                <a:latin typeface="FangSong"/>
                <a:cs typeface="FangSong"/>
              </a:rPr>
              <a:t>能的</a:t>
            </a:r>
            <a:r>
              <a:rPr lang="zh-CN" altLang="en-US" spc="-15" dirty="0">
                <a:solidFill>
                  <a:srgbClr val="C00000"/>
                </a:solidFill>
                <a:latin typeface="FangSong"/>
                <a:cs typeface="FangSong"/>
              </a:rPr>
              <a:t>取</a:t>
            </a:r>
            <a:r>
              <a:rPr lang="zh-CN" altLang="en-US" dirty="0">
                <a:solidFill>
                  <a:srgbClr val="C00000"/>
                </a:solidFill>
                <a:latin typeface="FangSong"/>
                <a:cs typeface="FangSong"/>
              </a:rPr>
              <a:t>值数</a:t>
            </a:r>
          </a:p>
          <a:p>
            <a:pPr lvl="1"/>
            <a:r>
              <a:rPr lang="zh-CN" altLang="en-US" dirty="0"/>
              <a:t>则式</a:t>
            </a:r>
            <a:r>
              <a:rPr lang="en-US" altLang="zh-CN" dirty="0"/>
              <a:t> (</a:t>
            </a:r>
            <a:r>
              <a:rPr lang="en-US" altLang="zh-CN" dirty="0">
                <a:latin typeface="+mn-ea"/>
                <a:ea typeface="+mn-ea"/>
              </a:rPr>
              <a:t>7.16</a:t>
            </a:r>
            <a:r>
              <a:rPr lang="en-US" altLang="zh-CN" dirty="0"/>
              <a:t>)</a:t>
            </a:r>
            <a:r>
              <a:rPr lang="zh-CN" altLang="en-US" dirty="0"/>
              <a:t>和</a:t>
            </a:r>
            <a:r>
              <a:rPr lang="en-US" altLang="zh-CN" dirty="0"/>
              <a:t> (</a:t>
            </a:r>
            <a:r>
              <a:rPr lang="en-US" altLang="zh-CN" dirty="0">
                <a:latin typeface="+mj-ea"/>
                <a:ea typeface="+mj-ea"/>
              </a:rPr>
              <a:t>7.17</a:t>
            </a:r>
            <a:r>
              <a:rPr lang="en-US" altLang="zh-CN" dirty="0"/>
              <a:t>)</a:t>
            </a:r>
            <a:r>
              <a:rPr lang="zh-CN" altLang="en-US" dirty="0"/>
              <a:t>分别修正为：</a:t>
            </a:r>
          </a:p>
          <a:p>
            <a:pPr lvl="1"/>
            <a:endParaRPr lang="zh-CN" altLang="en-US" dirty="0"/>
          </a:p>
          <a:p>
            <a:pPr lvl="1"/>
            <a:endParaRPr lang="zh-CN" altLang="en-US" dirty="0"/>
          </a:p>
          <a:p>
            <a:pPr marL="325800" lvl="1" indent="0">
              <a:buNone/>
            </a:pPr>
            <a:endParaRPr lang="zh-CN" altLang="en-US" dirty="0"/>
          </a:p>
          <a:p>
            <a:pPr lvl="1"/>
            <a:r>
              <a:rPr lang="zh-CN" altLang="en-US" dirty="0"/>
              <a:t>上面的“</a:t>
            </a:r>
            <a:r>
              <a:rPr lang="zh-CN" altLang="en-US" dirty="0">
                <a:solidFill>
                  <a:srgbClr val="C00000"/>
                </a:solidFill>
              </a:rPr>
              <a:t>敲声</a:t>
            </a:r>
            <a:r>
              <a:rPr lang="en-US" altLang="zh-CN" dirty="0">
                <a:solidFill>
                  <a:srgbClr val="C00000"/>
                </a:solidFill>
              </a:rPr>
              <a:t>=</a:t>
            </a:r>
            <a:r>
              <a:rPr lang="zh-CN" altLang="en-US" dirty="0">
                <a:solidFill>
                  <a:srgbClr val="C00000"/>
                </a:solidFill>
              </a:rPr>
              <a:t>清脆</a:t>
            </a:r>
            <a:r>
              <a:rPr lang="zh-CN" altLang="en-US" dirty="0"/>
              <a:t>”测试例可以修正为</a:t>
            </a:r>
            <a:endParaRPr lang="en-US" altLang="zh-CN"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176" y="2171819"/>
            <a:ext cx="5443998" cy="673245"/>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401" y="5680916"/>
            <a:ext cx="6283203" cy="722339"/>
          </a:xfrm>
          <a:prstGeom prst="rect">
            <a:avLst/>
          </a:prstGeom>
        </p:spPr>
      </p:pic>
      <p:sp>
        <p:nvSpPr>
          <p:cNvPr id="17" name="object 4"/>
          <p:cNvSpPr/>
          <p:nvPr/>
        </p:nvSpPr>
        <p:spPr>
          <a:xfrm>
            <a:off x="3092569" y="4365984"/>
            <a:ext cx="2253995" cy="842771"/>
          </a:xfrm>
          <a:prstGeom prst="rect">
            <a:avLst/>
          </a:prstGeom>
          <a:blipFill>
            <a:blip r:embed="rId5" cstate="print"/>
            <a:stretch>
              <a:fillRect/>
            </a:stretch>
          </a:blipFill>
        </p:spPr>
        <p:txBody>
          <a:bodyPr wrap="square" lIns="0" tIns="0" rIns="0" bIns="0" rtlCol="0"/>
          <a:lstStyle/>
          <a:p>
            <a:endParaRPr/>
          </a:p>
        </p:txBody>
      </p:sp>
      <p:sp>
        <p:nvSpPr>
          <p:cNvPr id="18" name="object 5"/>
          <p:cNvSpPr/>
          <p:nvPr/>
        </p:nvSpPr>
        <p:spPr>
          <a:xfrm>
            <a:off x="5801376" y="4373613"/>
            <a:ext cx="2967228" cy="931163"/>
          </a:xfrm>
          <a:prstGeom prst="rect">
            <a:avLst/>
          </a:prstGeom>
          <a:blipFill>
            <a:blip r:embed="rId6" cstate="print"/>
            <a:stretch>
              <a:fillRect/>
            </a:stretch>
          </a:blipFill>
        </p:spPr>
        <p:txBody>
          <a:bodyPr wrap="square" lIns="0" tIns="0" rIns="0" bIns="0" rtlCol="0"/>
          <a:lstStyle/>
          <a:p>
            <a:endParaRPr/>
          </a:p>
        </p:txBody>
      </p:sp>
      <p:sp>
        <p:nvSpPr>
          <p:cNvPr id="19" name="object 3"/>
          <p:cNvSpPr/>
          <p:nvPr/>
        </p:nvSpPr>
        <p:spPr>
          <a:xfrm>
            <a:off x="3101518" y="4605889"/>
            <a:ext cx="652448" cy="391160"/>
          </a:xfrm>
          <a:custGeom>
            <a:avLst/>
            <a:gdLst/>
            <a:ahLst/>
            <a:cxnLst/>
            <a:rect l="l" t="t" r="r" b="b"/>
            <a:pathLst>
              <a:path w="1135379" h="417830">
                <a:moveTo>
                  <a:pt x="0" y="417575"/>
                </a:moveTo>
                <a:lnTo>
                  <a:pt x="1135380" y="417575"/>
                </a:lnTo>
                <a:lnTo>
                  <a:pt x="1135380" y="0"/>
                </a:lnTo>
                <a:lnTo>
                  <a:pt x="0" y="0"/>
                </a:lnTo>
                <a:lnTo>
                  <a:pt x="0" y="417575"/>
                </a:lnTo>
                <a:close/>
              </a:path>
            </a:pathLst>
          </a:custGeom>
          <a:ln w="28956">
            <a:solidFill>
              <a:srgbClr val="0000FF"/>
            </a:solidFill>
          </a:ln>
        </p:spPr>
        <p:txBody>
          <a:bodyPr wrap="square" lIns="0" tIns="0" rIns="0" bIns="0" rtlCol="0"/>
          <a:lstStyle/>
          <a:p>
            <a:endParaRPr/>
          </a:p>
        </p:txBody>
      </p:sp>
      <p:sp>
        <p:nvSpPr>
          <p:cNvPr id="20" name="object 3"/>
          <p:cNvSpPr/>
          <p:nvPr/>
        </p:nvSpPr>
        <p:spPr>
          <a:xfrm>
            <a:off x="5829968" y="4580891"/>
            <a:ext cx="1135380" cy="417830"/>
          </a:xfrm>
          <a:custGeom>
            <a:avLst/>
            <a:gdLst/>
            <a:ahLst/>
            <a:cxnLst/>
            <a:rect l="l" t="t" r="r" b="b"/>
            <a:pathLst>
              <a:path w="1135379" h="417830">
                <a:moveTo>
                  <a:pt x="0" y="417575"/>
                </a:moveTo>
                <a:lnTo>
                  <a:pt x="1135380" y="417575"/>
                </a:lnTo>
                <a:lnTo>
                  <a:pt x="1135380" y="0"/>
                </a:lnTo>
                <a:lnTo>
                  <a:pt x="0" y="0"/>
                </a:lnTo>
                <a:lnTo>
                  <a:pt x="0" y="417575"/>
                </a:lnTo>
                <a:close/>
              </a:path>
            </a:pathLst>
          </a:custGeom>
          <a:ln w="28956">
            <a:solidFill>
              <a:srgbClr val="0000FF"/>
            </a:solidFill>
          </a:ln>
        </p:spPr>
        <p:txBody>
          <a:bodyPr wrap="square" lIns="0" tIns="0" rIns="0" bIns="0" rtlCol="0"/>
          <a:lstStyle/>
          <a:p>
            <a:endParaRPr/>
          </a:p>
        </p:txBody>
      </p:sp>
      <p:sp>
        <p:nvSpPr>
          <p:cNvPr id="10" name="矩形 9"/>
          <p:cNvSpPr/>
          <p:nvPr/>
        </p:nvSpPr>
        <p:spPr>
          <a:xfrm>
            <a:off x="1861248" y="4845647"/>
            <a:ext cx="1107996" cy="369332"/>
          </a:xfrm>
          <a:prstGeom prst="rect">
            <a:avLst/>
          </a:prstGeom>
        </p:spPr>
        <p:txBody>
          <a:bodyPr wrap="none">
            <a:spAutoFit/>
          </a:bodyPr>
          <a:lstStyle/>
          <a:p>
            <a:r>
              <a:rPr lang="zh-CN" altLang="en-US" b="1" dirty="0">
                <a:solidFill>
                  <a:schemeClr val="accent6">
                    <a:lumMod val="75000"/>
                    <a:lumOff val="25000"/>
                  </a:schemeClr>
                </a:solidFill>
              </a:rPr>
              <a:t>先验概率</a:t>
            </a:r>
          </a:p>
        </p:txBody>
      </p:sp>
      <p:sp>
        <p:nvSpPr>
          <p:cNvPr id="21" name="矩形 20"/>
          <p:cNvSpPr/>
          <p:nvPr/>
        </p:nvSpPr>
        <p:spPr>
          <a:xfrm>
            <a:off x="5565712" y="5062864"/>
            <a:ext cx="1107996" cy="369332"/>
          </a:xfrm>
          <a:prstGeom prst="rect">
            <a:avLst/>
          </a:prstGeom>
        </p:spPr>
        <p:txBody>
          <a:bodyPr wrap="none">
            <a:spAutoFit/>
          </a:bodyPr>
          <a:lstStyle/>
          <a:p>
            <a:r>
              <a:rPr lang="zh-CN" altLang="en-US" b="1" dirty="0">
                <a:solidFill>
                  <a:schemeClr val="accent6">
                    <a:lumMod val="75000"/>
                    <a:lumOff val="25000"/>
                  </a:schemeClr>
                </a:solidFill>
              </a:rPr>
              <a:t>条件概率</a:t>
            </a:r>
          </a:p>
        </p:txBody>
      </p:sp>
      <p:sp>
        <p:nvSpPr>
          <p:cNvPr id="22" name="object 6"/>
          <p:cNvSpPr txBox="1"/>
          <p:nvPr/>
        </p:nvSpPr>
        <p:spPr>
          <a:xfrm>
            <a:off x="8340603" y="5384809"/>
            <a:ext cx="2235558" cy="923330"/>
          </a:xfrm>
          <a:prstGeom prst="rect">
            <a:avLst/>
          </a:prstGeom>
        </p:spPr>
        <p:txBody>
          <a:bodyPr vert="horz" wrap="square" lIns="0" tIns="0" rIns="0" bIns="0" rtlCol="0">
            <a:spAutoFit/>
          </a:bodyPr>
          <a:lstStyle/>
          <a:p>
            <a:pPr marL="12700"/>
            <a:r>
              <a:rPr sz="2000" b="1" spc="10" dirty="0">
                <a:solidFill>
                  <a:srgbClr val="0000FF"/>
                </a:solidFill>
                <a:latin typeface="FangSong"/>
                <a:cs typeface="FangSong"/>
              </a:rPr>
              <a:t>假设</a:t>
            </a:r>
            <a:r>
              <a:rPr sz="2000" b="1" dirty="0">
                <a:solidFill>
                  <a:srgbClr val="0000FF"/>
                </a:solidFill>
                <a:latin typeface="FangSong"/>
                <a:cs typeface="FangSong"/>
              </a:rPr>
              <a:t>了属</a:t>
            </a:r>
            <a:r>
              <a:rPr sz="2000" b="1" spc="-15" dirty="0">
                <a:solidFill>
                  <a:srgbClr val="0000FF"/>
                </a:solidFill>
                <a:latin typeface="FangSong"/>
                <a:cs typeface="FangSong"/>
              </a:rPr>
              <a:t>性</a:t>
            </a:r>
            <a:r>
              <a:rPr sz="2000" b="1" dirty="0">
                <a:solidFill>
                  <a:srgbClr val="0000FF"/>
                </a:solidFill>
                <a:latin typeface="FangSong"/>
                <a:cs typeface="FangSong"/>
              </a:rPr>
              <a:t>值与</a:t>
            </a:r>
            <a:r>
              <a:rPr sz="2000" b="1" spc="-15" dirty="0">
                <a:solidFill>
                  <a:srgbClr val="0000FF"/>
                </a:solidFill>
                <a:latin typeface="FangSong"/>
                <a:cs typeface="FangSong"/>
              </a:rPr>
              <a:t>类</a:t>
            </a:r>
            <a:r>
              <a:rPr sz="2000" b="1" dirty="0">
                <a:solidFill>
                  <a:srgbClr val="0000FF"/>
                </a:solidFill>
                <a:latin typeface="FangSong"/>
                <a:cs typeface="FangSong"/>
              </a:rPr>
              <a:t>别的</a:t>
            </a:r>
            <a:r>
              <a:rPr sz="2000" b="1" spc="-15" dirty="0">
                <a:solidFill>
                  <a:srgbClr val="0000FF"/>
                </a:solidFill>
                <a:latin typeface="FangSong"/>
                <a:cs typeface="FangSong"/>
              </a:rPr>
              <a:t>均</a:t>
            </a:r>
            <a:r>
              <a:rPr sz="2000" b="1" dirty="0">
                <a:solidFill>
                  <a:srgbClr val="0000FF"/>
                </a:solidFill>
                <a:latin typeface="FangSong"/>
                <a:cs typeface="FangSong"/>
              </a:rPr>
              <a:t>匀分</a:t>
            </a:r>
            <a:r>
              <a:rPr sz="2000" b="1" spc="-15" dirty="0">
                <a:solidFill>
                  <a:srgbClr val="0000FF"/>
                </a:solidFill>
                <a:latin typeface="FangSong"/>
                <a:cs typeface="FangSong"/>
              </a:rPr>
              <a:t>布</a:t>
            </a:r>
            <a:r>
              <a:rPr sz="2000" b="1" dirty="0">
                <a:solidFill>
                  <a:srgbClr val="0000FF"/>
                </a:solidFill>
                <a:latin typeface="FangSong"/>
                <a:cs typeface="FangSong"/>
              </a:rPr>
              <a:t>，这</a:t>
            </a:r>
            <a:r>
              <a:rPr sz="2000" b="1" spc="-15" dirty="0">
                <a:solidFill>
                  <a:srgbClr val="0000FF"/>
                </a:solidFill>
                <a:latin typeface="FangSong"/>
                <a:cs typeface="FangSong"/>
              </a:rPr>
              <a:t>是</a:t>
            </a:r>
            <a:r>
              <a:rPr sz="2000" b="1" dirty="0">
                <a:solidFill>
                  <a:srgbClr val="0000FF"/>
                </a:solidFill>
                <a:latin typeface="FangSong"/>
                <a:cs typeface="FangSong"/>
              </a:rPr>
              <a:t>额外</a:t>
            </a:r>
            <a:r>
              <a:rPr sz="2000" b="1" spc="-15" dirty="0">
                <a:solidFill>
                  <a:srgbClr val="0000FF"/>
                </a:solidFill>
                <a:latin typeface="FangSong"/>
                <a:cs typeface="FangSong"/>
              </a:rPr>
              <a:t>引</a:t>
            </a:r>
            <a:r>
              <a:rPr sz="2000" b="1" dirty="0">
                <a:solidFill>
                  <a:srgbClr val="0000FF"/>
                </a:solidFill>
                <a:latin typeface="FangSong"/>
                <a:cs typeface="FangSong"/>
              </a:rPr>
              <a:t>入的</a:t>
            </a:r>
            <a:r>
              <a:rPr sz="2000" b="1" spc="-330" dirty="0">
                <a:solidFill>
                  <a:srgbClr val="0000FF"/>
                </a:solidFill>
                <a:latin typeface="FangSong"/>
                <a:cs typeface="FangSong"/>
              </a:rPr>
              <a:t> </a:t>
            </a:r>
            <a:r>
              <a:rPr sz="2000" b="1" dirty="0">
                <a:solidFill>
                  <a:srgbClr val="0000FF"/>
                </a:solidFill>
                <a:latin typeface="Verdana"/>
                <a:cs typeface="Verdana"/>
              </a:rPr>
              <a:t>bi</a:t>
            </a:r>
            <a:r>
              <a:rPr sz="2000" b="1" spc="-15" dirty="0">
                <a:solidFill>
                  <a:srgbClr val="0000FF"/>
                </a:solidFill>
                <a:latin typeface="Verdana"/>
                <a:cs typeface="Verdana"/>
              </a:rPr>
              <a:t>a</a:t>
            </a:r>
            <a:r>
              <a:rPr sz="2000" b="1" dirty="0">
                <a:solidFill>
                  <a:srgbClr val="0000FF"/>
                </a:solidFill>
                <a:latin typeface="Verdana"/>
                <a:cs typeface="Verdana"/>
              </a:rPr>
              <a:t>s</a:t>
            </a:r>
            <a:endParaRPr sz="2000" b="1" dirty="0">
              <a:latin typeface="Verdana"/>
              <a:cs typeface="Verdana"/>
            </a:endParaRPr>
          </a:p>
        </p:txBody>
      </p:sp>
      <p:sp>
        <p:nvSpPr>
          <p:cNvPr id="13" name="矩形 12"/>
          <p:cNvSpPr/>
          <p:nvPr/>
        </p:nvSpPr>
        <p:spPr>
          <a:xfrm>
            <a:off x="8909452" y="4610843"/>
            <a:ext cx="1811714" cy="369332"/>
          </a:xfrm>
          <a:prstGeom prst="rect">
            <a:avLst/>
          </a:prstGeom>
          <a:solidFill>
            <a:srgbClr val="FFC000"/>
          </a:solidFill>
        </p:spPr>
        <p:txBody>
          <a:bodyPr wrap="none">
            <a:spAutoFit/>
          </a:bodyPr>
          <a:lstStyle/>
          <a:p>
            <a:r>
              <a:rPr lang="zh-CN" altLang="en-US" b="1" dirty="0">
                <a:solidFill>
                  <a:srgbClr val="C00000"/>
                </a:solidFill>
              </a:rPr>
              <a:t>“贝叶斯估计”</a:t>
            </a:r>
          </a:p>
        </p:txBody>
      </p:sp>
    </p:spTree>
    <p:extLst>
      <p:ext uri="{BB962C8B-B14F-4D97-AF65-F5344CB8AC3E}">
        <p14:creationId xmlns:p14="http://schemas.microsoft.com/office/powerpoint/2010/main" val="2401215042"/>
      </p:ext>
    </p:extLst>
  </p:cSld>
  <p:clrMapOvr>
    <a:masterClrMapping/>
  </p:clrMapOvr>
  <p:extLst mod="1"/>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本章内容</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2483539557"/>
              </p:ext>
            </p:extLst>
          </p:nvPr>
        </p:nvGraphicFramePr>
        <p:xfrm>
          <a:off x="347133" y="1158539"/>
          <a:ext cx="11489267" cy="4930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7386400"/>
      </p:ext>
    </p:extLst>
  </p:cSld>
  <p:clrMapOvr>
    <a:masterClrMapping/>
  </p:clrMapOvr>
  <p:extLst mod="1"/>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dirty="0"/>
              <a:t>朴素贝叶斯分类器的使用方式</a:t>
            </a:r>
          </a:p>
        </p:txBody>
      </p:sp>
      <p:sp>
        <p:nvSpPr>
          <p:cNvPr id="3" name="object 3"/>
          <p:cNvSpPr txBox="1"/>
          <p:nvPr/>
        </p:nvSpPr>
        <p:spPr>
          <a:xfrm>
            <a:off x="2115719" y="1354785"/>
            <a:ext cx="6978015" cy="4039567"/>
          </a:xfrm>
          <a:prstGeom prst="rect">
            <a:avLst/>
          </a:prstGeom>
        </p:spPr>
        <p:txBody>
          <a:bodyPr vert="horz" wrap="square" lIns="0" tIns="0" rIns="0" bIns="0" rtlCol="0">
            <a:spAutoFit/>
          </a:bodyPr>
          <a:lstStyle/>
          <a:p>
            <a:pPr marL="12700"/>
            <a:r>
              <a:rPr sz="2200" spc="-20" dirty="0">
                <a:latin typeface="Wingdings"/>
                <a:cs typeface="Wingdings"/>
              </a:rPr>
              <a:t></a:t>
            </a:r>
            <a:r>
              <a:rPr sz="2200" spc="-1460" dirty="0">
                <a:latin typeface="Wingdings"/>
                <a:cs typeface="Wingdings"/>
              </a:rPr>
              <a:t> </a:t>
            </a:r>
            <a:r>
              <a:rPr sz="2200" spc="-15" dirty="0">
                <a:latin typeface="FangSong"/>
                <a:cs typeface="FangSong"/>
              </a:rPr>
              <a:t>若</a:t>
            </a:r>
            <a:r>
              <a:rPr sz="2200" spc="-25" dirty="0">
                <a:latin typeface="FangSong"/>
                <a:cs typeface="FangSong"/>
              </a:rPr>
              <a:t>对预</a:t>
            </a:r>
            <a:r>
              <a:rPr sz="2200" spc="-20" dirty="0">
                <a:latin typeface="FangSong"/>
                <a:cs typeface="FangSong"/>
              </a:rPr>
              <a:t>测</a:t>
            </a:r>
            <a:r>
              <a:rPr sz="2200" spc="-25" dirty="0">
                <a:solidFill>
                  <a:srgbClr val="C00000"/>
                </a:solidFill>
                <a:latin typeface="FangSong"/>
                <a:cs typeface="FangSong"/>
              </a:rPr>
              <a:t>速</a:t>
            </a:r>
            <a:r>
              <a:rPr sz="2200" spc="-10" dirty="0">
                <a:solidFill>
                  <a:srgbClr val="C00000"/>
                </a:solidFill>
                <a:latin typeface="FangSong"/>
                <a:cs typeface="FangSong"/>
              </a:rPr>
              <a:t>度</a:t>
            </a:r>
            <a:r>
              <a:rPr sz="2200" spc="-25" dirty="0">
                <a:solidFill>
                  <a:srgbClr val="C00000"/>
                </a:solidFill>
                <a:latin typeface="FangSong"/>
                <a:cs typeface="FangSong"/>
              </a:rPr>
              <a:t>要求高</a:t>
            </a:r>
            <a:endParaRPr sz="2200" dirty="0">
              <a:solidFill>
                <a:srgbClr val="C00000"/>
              </a:solidFill>
              <a:latin typeface="FangSong"/>
              <a:cs typeface="FangSong"/>
            </a:endParaRPr>
          </a:p>
          <a:p>
            <a:pPr marL="469900">
              <a:spcBef>
                <a:spcPts val="1765"/>
              </a:spcBef>
            </a:pPr>
            <a:r>
              <a:rPr sz="2200" spc="-25" dirty="0">
                <a:latin typeface="Wingdings"/>
                <a:cs typeface="Wingdings"/>
              </a:rPr>
              <a:t></a:t>
            </a:r>
            <a:r>
              <a:rPr sz="2200" spc="-1425" dirty="0">
                <a:latin typeface="Wingdings"/>
                <a:cs typeface="Wingdings"/>
              </a:rPr>
              <a:t> </a:t>
            </a:r>
            <a:r>
              <a:rPr sz="2200" spc="-20" dirty="0">
                <a:solidFill>
                  <a:srgbClr val="C00000"/>
                </a:solidFill>
                <a:latin typeface="FangSong"/>
                <a:cs typeface="FangSong"/>
              </a:rPr>
              <a:t>预计算</a:t>
            </a:r>
            <a:r>
              <a:rPr sz="2200" spc="-20" dirty="0">
                <a:latin typeface="FangSong"/>
                <a:cs typeface="FangSong"/>
              </a:rPr>
              <a:t>所</a:t>
            </a:r>
            <a:r>
              <a:rPr sz="2200" spc="-25" dirty="0">
                <a:latin typeface="FangSong"/>
                <a:cs typeface="FangSong"/>
              </a:rPr>
              <a:t>有</a:t>
            </a:r>
            <a:r>
              <a:rPr sz="2200" spc="-20" dirty="0">
                <a:latin typeface="FangSong"/>
                <a:cs typeface="FangSong"/>
              </a:rPr>
              <a:t>概</a:t>
            </a:r>
            <a:r>
              <a:rPr sz="2200" spc="-25" dirty="0">
                <a:latin typeface="FangSong"/>
                <a:cs typeface="FangSong"/>
              </a:rPr>
              <a:t>率估</a:t>
            </a:r>
            <a:r>
              <a:rPr sz="2200" spc="-20" dirty="0">
                <a:latin typeface="FangSong"/>
                <a:cs typeface="FangSong"/>
              </a:rPr>
              <a:t>值</a:t>
            </a:r>
            <a:r>
              <a:rPr sz="2200" spc="-25" dirty="0">
                <a:latin typeface="FangSong"/>
                <a:cs typeface="FangSong"/>
              </a:rPr>
              <a:t>，使</a:t>
            </a:r>
            <a:r>
              <a:rPr sz="2200" spc="-20" dirty="0">
                <a:latin typeface="FangSong"/>
                <a:cs typeface="FangSong"/>
              </a:rPr>
              <a:t>用</a:t>
            </a:r>
            <a:r>
              <a:rPr sz="2200" spc="-25" dirty="0">
                <a:latin typeface="FangSong"/>
                <a:cs typeface="FangSong"/>
              </a:rPr>
              <a:t>时“</a:t>
            </a:r>
            <a:r>
              <a:rPr sz="2200" spc="-20" dirty="0">
                <a:latin typeface="FangSong"/>
                <a:cs typeface="FangSong"/>
              </a:rPr>
              <a:t>查</a:t>
            </a:r>
            <a:r>
              <a:rPr sz="2200" spc="-25" dirty="0">
                <a:latin typeface="FangSong"/>
                <a:cs typeface="FangSong"/>
              </a:rPr>
              <a:t>表”</a:t>
            </a:r>
            <a:endParaRPr sz="2200" dirty="0">
              <a:latin typeface="FangSong"/>
              <a:cs typeface="FangSong"/>
            </a:endParaRPr>
          </a:p>
          <a:p>
            <a:pPr>
              <a:spcBef>
                <a:spcPts val="33"/>
              </a:spcBef>
            </a:pPr>
            <a:endParaRPr sz="2300" dirty="0">
              <a:latin typeface="Times New Roman"/>
              <a:cs typeface="Times New Roman"/>
            </a:endParaRPr>
          </a:p>
          <a:p>
            <a:pPr marL="12700"/>
            <a:r>
              <a:rPr sz="2200" spc="-20" dirty="0">
                <a:latin typeface="Wingdings"/>
                <a:cs typeface="Wingdings"/>
              </a:rPr>
              <a:t></a:t>
            </a:r>
            <a:r>
              <a:rPr sz="2200" spc="-1460" dirty="0">
                <a:latin typeface="Wingdings"/>
                <a:cs typeface="Wingdings"/>
              </a:rPr>
              <a:t> </a:t>
            </a:r>
            <a:r>
              <a:rPr sz="2200" spc="-15" dirty="0">
                <a:latin typeface="FangSong"/>
                <a:cs typeface="FangSong"/>
              </a:rPr>
              <a:t>若数据</a:t>
            </a:r>
            <a:r>
              <a:rPr sz="2200" spc="-15" dirty="0">
                <a:solidFill>
                  <a:srgbClr val="C00000"/>
                </a:solidFill>
                <a:latin typeface="FangSong"/>
                <a:cs typeface="FangSong"/>
              </a:rPr>
              <a:t>更替</a:t>
            </a:r>
            <a:r>
              <a:rPr sz="2200" spc="-25" dirty="0">
                <a:solidFill>
                  <a:srgbClr val="C00000"/>
                </a:solidFill>
                <a:latin typeface="FangSong"/>
                <a:cs typeface="FangSong"/>
              </a:rPr>
              <a:t>频繁</a:t>
            </a:r>
            <a:endParaRPr sz="2200" dirty="0">
              <a:solidFill>
                <a:srgbClr val="C00000"/>
              </a:solidFill>
              <a:latin typeface="FangSong"/>
              <a:cs typeface="FangSong"/>
            </a:endParaRPr>
          </a:p>
          <a:p>
            <a:pPr marL="469900">
              <a:spcBef>
                <a:spcPts val="1200"/>
              </a:spcBef>
            </a:pPr>
            <a:r>
              <a:rPr sz="2200" spc="-25" dirty="0">
                <a:latin typeface="Wingdings"/>
                <a:cs typeface="Wingdings"/>
              </a:rPr>
              <a:t></a:t>
            </a:r>
            <a:r>
              <a:rPr sz="2200" spc="-1650" dirty="0">
                <a:latin typeface="Wingdings"/>
                <a:cs typeface="Wingdings"/>
              </a:rPr>
              <a:t> </a:t>
            </a:r>
            <a:r>
              <a:rPr sz="2200" spc="-15" dirty="0">
                <a:latin typeface="FangSong"/>
                <a:cs typeface="FangSong"/>
              </a:rPr>
              <a:t>不</a:t>
            </a:r>
            <a:r>
              <a:rPr sz="2200" spc="-25" dirty="0">
                <a:latin typeface="FangSong"/>
                <a:cs typeface="FangSong"/>
              </a:rPr>
              <a:t>进行</a:t>
            </a:r>
            <a:r>
              <a:rPr sz="2200" spc="-20" dirty="0">
                <a:latin typeface="FangSong"/>
                <a:cs typeface="FangSong"/>
              </a:rPr>
              <a:t>任</a:t>
            </a:r>
            <a:r>
              <a:rPr sz="2200" spc="-25" dirty="0">
                <a:latin typeface="FangSong"/>
                <a:cs typeface="FangSong"/>
              </a:rPr>
              <a:t>何</a:t>
            </a:r>
            <a:r>
              <a:rPr sz="2200" spc="-20" dirty="0">
                <a:latin typeface="FangSong"/>
                <a:cs typeface="FangSong"/>
              </a:rPr>
              <a:t>训</a:t>
            </a:r>
            <a:r>
              <a:rPr sz="2200" spc="-25" dirty="0">
                <a:latin typeface="FangSong"/>
                <a:cs typeface="FangSong"/>
              </a:rPr>
              <a:t>练，</a:t>
            </a:r>
            <a:r>
              <a:rPr sz="2200" spc="-20" dirty="0">
                <a:latin typeface="FangSong"/>
                <a:cs typeface="FangSong"/>
              </a:rPr>
              <a:t>收</a:t>
            </a:r>
            <a:r>
              <a:rPr sz="2200" spc="-25" dirty="0">
                <a:latin typeface="FangSong"/>
                <a:cs typeface="FangSong"/>
              </a:rPr>
              <a:t>到</a:t>
            </a:r>
            <a:r>
              <a:rPr sz="2200" spc="-20" dirty="0">
                <a:latin typeface="FangSong"/>
                <a:cs typeface="FangSong"/>
              </a:rPr>
              <a:t>预</a:t>
            </a:r>
            <a:r>
              <a:rPr sz="2200" spc="-25" dirty="0">
                <a:latin typeface="FangSong"/>
                <a:cs typeface="FangSong"/>
              </a:rPr>
              <a:t>测请</a:t>
            </a:r>
            <a:r>
              <a:rPr sz="2200" spc="-20" dirty="0">
                <a:latin typeface="FangSong"/>
                <a:cs typeface="FangSong"/>
              </a:rPr>
              <a:t>求</a:t>
            </a:r>
            <a:r>
              <a:rPr sz="2200" spc="-25" dirty="0">
                <a:latin typeface="FangSong"/>
                <a:cs typeface="FangSong"/>
              </a:rPr>
              <a:t>时</a:t>
            </a:r>
            <a:r>
              <a:rPr sz="2200" spc="5" dirty="0">
                <a:latin typeface="FangSong"/>
                <a:cs typeface="FangSong"/>
              </a:rPr>
              <a:t>再</a:t>
            </a:r>
            <a:r>
              <a:rPr sz="2200" spc="-25" dirty="0">
                <a:latin typeface="FangSong"/>
                <a:cs typeface="FangSong"/>
              </a:rPr>
              <a:t>估值</a:t>
            </a:r>
            <a:endParaRPr sz="2200" dirty="0">
              <a:latin typeface="FangSong"/>
              <a:cs typeface="FangSong"/>
            </a:endParaRPr>
          </a:p>
          <a:p>
            <a:pPr marL="927100">
              <a:spcBef>
                <a:spcPts val="1205"/>
              </a:spcBef>
            </a:pPr>
            <a:r>
              <a:rPr sz="2000" dirty="0">
                <a:latin typeface="Verdana"/>
                <a:cs typeface="Verdana"/>
              </a:rPr>
              <a:t>(</a:t>
            </a:r>
            <a:r>
              <a:rPr sz="2000" spc="10" dirty="0">
                <a:latin typeface="FangSong"/>
                <a:cs typeface="FangSong"/>
              </a:rPr>
              <a:t>懒惰</a:t>
            </a:r>
            <a:r>
              <a:rPr sz="2000" dirty="0">
                <a:latin typeface="FangSong"/>
                <a:cs typeface="FangSong"/>
              </a:rPr>
              <a:t>学习</a:t>
            </a:r>
            <a:r>
              <a:rPr sz="2000" dirty="0">
                <a:latin typeface="Verdana"/>
                <a:cs typeface="Verdana"/>
              </a:rPr>
              <a:t>,</a:t>
            </a:r>
            <a:r>
              <a:rPr sz="2000" spc="-55" dirty="0">
                <a:latin typeface="Verdana"/>
                <a:cs typeface="Verdana"/>
              </a:rPr>
              <a:t> </a:t>
            </a:r>
            <a:r>
              <a:rPr sz="2000" spc="-5" dirty="0">
                <a:latin typeface="Verdana"/>
                <a:cs typeface="Verdana"/>
              </a:rPr>
              <a:t>l</a:t>
            </a:r>
            <a:r>
              <a:rPr sz="2000" spc="-10" dirty="0">
                <a:latin typeface="Verdana"/>
                <a:cs typeface="Verdana"/>
              </a:rPr>
              <a:t>a</a:t>
            </a:r>
            <a:r>
              <a:rPr sz="2000" spc="-5" dirty="0">
                <a:latin typeface="Verdana"/>
                <a:cs typeface="Verdana"/>
              </a:rPr>
              <a:t>z</a:t>
            </a:r>
            <a:r>
              <a:rPr sz="2000" dirty="0">
                <a:latin typeface="Verdana"/>
                <a:cs typeface="Verdana"/>
              </a:rPr>
              <a:t>y</a:t>
            </a:r>
            <a:r>
              <a:rPr sz="2000" spc="5" dirty="0">
                <a:latin typeface="Verdana"/>
                <a:cs typeface="Verdana"/>
              </a:rPr>
              <a:t> </a:t>
            </a:r>
            <a:r>
              <a:rPr sz="2000" spc="-5" dirty="0">
                <a:latin typeface="Verdana"/>
                <a:cs typeface="Verdana"/>
              </a:rPr>
              <a:t>l</a:t>
            </a:r>
            <a:r>
              <a:rPr sz="2000" spc="-15" dirty="0">
                <a:latin typeface="Verdana"/>
                <a:cs typeface="Verdana"/>
              </a:rPr>
              <a:t>e</a:t>
            </a:r>
            <a:r>
              <a:rPr sz="2000" dirty="0">
                <a:latin typeface="Verdana"/>
                <a:cs typeface="Verdana"/>
              </a:rPr>
              <a:t>a</a:t>
            </a:r>
            <a:r>
              <a:rPr sz="2000" spc="-10" dirty="0">
                <a:latin typeface="Verdana"/>
                <a:cs typeface="Verdana"/>
              </a:rPr>
              <a:t>r</a:t>
            </a:r>
            <a:r>
              <a:rPr sz="2000" dirty="0">
                <a:latin typeface="Verdana"/>
                <a:cs typeface="Verdana"/>
              </a:rPr>
              <a:t>ning)</a:t>
            </a:r>
          </a:p>
          <a:p>
            <a:pPr>
              <a:spcBef>
                <a:spcPts val="47"/>
              </a:spcBef>
            </a:pPr>
            <a:endParaRPr sz="2250" dirty="0">
              <a:latin typeface="Times New Roman"/>
              <a:cs typeface="Times New Roman"/>
            </a:endParaRPr>
          </a:p>
          <a:p>
            <a:pPr marL="12700"/>
            <a:r>
              <a:rPr sz="2200" spc="-20" dirty="0">
                <a:latin typeface="Wingdings"/>
                <a:cs typeface="Wingdings"/>
              </a:rPr>
              <a:t></a:t>
            </a:r>
            <a:r>
              <a:rPr sz="2200" spc="-1460" dirty="0">
                <a:latin typeface="Wingdings"/>
                <a:cs typeface="Wingdings"/>
              </a:rPr>
              <a:t> </a:t>
            </a:r>
            <a:r>
              <a:rPr sz="2200" spc="-15" dirty="0" err="1">
                <a:latin typeface="FangSong"/>
                <a:cs typeface="FangSong"/>
              </a:rPr>
              <a:t>若</a:t>
            </a:r>
            <a:r>
              <a:rPr sz="2200" spc="-25" dirty="0" err="1">
                <a:latin typeface="FangSong"/>
                <a:cs typeface="FangSong"/>
              </a:rPr>
              <a:t>数据</a:t>
            </a:r>
            <a:r>
              <a:rPr sz="2200" spc="-15" dirty="0" err="1">
                <a:solidFill>
                  <a:srgbClr val="C00000"/>
                </a:solidFill>
                <a:latin typeface="FangSong"/>
                <a:cs typeface="FangSong"/>
              </a:rPr>
              <a:t>不</a:t>
            </a:r>
            <a:r>
              <a:rPr sz="2200" spc="-25" dirty="0" err="1">
                <a:solidFill>
                  <a:srgbClr val="C00000"/>
                </a:solidFill>
                <a:latin typeface="FangSong"/>
                <a:cs typeface="FangSong"/>
              </a:rPr>
              <a:t>断</a:t>
            </a:r>
            <a:r>
              <a:rPr sz="2200" spc="-15" dirty="0" err="1">
                <a:solidFill>
                  <a:srgbClr val="C00000"/>
                </a:solidFill>
                <a:latin typeface="FangSong"/>
                <a:cs typeface="FangSong"/>
              </a:rPr>
              <a:t>增加</a:t>
            </a:r>
            <a:endParaRPr sz="2200" dirty="0">
              <a:solidFill>
                <a:srgbClr val="C00000"/>
              </a:solidFill>
              <a:latin typeface="FangSong"/>
              <a:cs typeface="FangSong"/>
            </a:endParaRPr>
          </a:p>
          <a:p>
            <a:pPr marL="469900">
              <a:spcBef>
                <a:spcPts val="600"/>
              </a:spcBef>
            </a:pPr>
            <a:r>
              <a:rPr sz="2200" spc="-25" dirty="0">
                <a:latin typeface="Wingdings"/>
                <a:cs typeface="Wingdings"/>
              </a:rPr>
              <a:t></a:t>
            </a:r>
            <a:r>
              <a:rPr sz="2200" spc="-1650" dirty="0">
                <a:latin typeface="Wingdings"/>
                <a:cs typeface="Wingdings"/>
              </a:rPr>
              <a:t> </a:t>
            </a:r>
            <a:r>
              <a:rPr sz="2200" spc="-20" dirty="0" err="1">
                <a:latin typeface="FangSong"/>
                <a:cs typeface="FangSong"/>
              </a:rPr>
              <a:t>基于现有估</a:t>
            </a:r>
            <a:r>
              <a:rPr sz="2200" spc="-25" dirty="0" err="1">
                <a:latin typeface="FangSong"/>
                <a:cs typeface="FangSong"/>
              </a:rPr>
              <a:t>值</a:t>
            </a:r>
            <a:r>
              <a:rPr sz="2200" spc="-10" dirty="0" err="1">
                <a:latin typeface="FangSong"/>
                <a:cs typeface="FangSong"/>
              </a:rPr>
              <a:t>，</a:t>
            </a:r>
            <a:r>
              <a:rPr sz="2200" spc="-15" dirty="0" err="1">
                <a:latin typeface="FangSong"/>
                <a:cs typeface="FangSong"/>
              </a:rPr>
              <a:t>对</a:t>
            </a:r>
            <a:r>
              <a:rPr sz="2200" spc="-25" dirty="0" err="1">
                <a:latin typeface="FangSong"/>
                <a:cs typeface="FangSong"/>
              </a:rPr>
              <a:t>新样</a:t>
            </a:r>
            <a:r>
              <a:rPr sz="2200" spc="-20" dirty="0" err="1">
                <a:latin typeface="FangSong"/>
                <a:cs typeface="FangSong"/>
              </a:rPr>
              <a:t>本</a:t>
            </a:r>
            <a:r>
              <a:rPr sz="2200" spc="-25" dirty="0" err="1">
                <a:latin typeface="FangSong"/>
                <a:cs typeface="FangSong"/>
              </a:rPr>
              <a:t>涉</a:t>
            </a:r>
            <a:r>
              <a:rPr sz="2200" spc="-20" dirty="0" err="1">
                <a:latin typeface="FangSong"/>
                <a:cs typeface="FangSong"/>
              </a:rPr>
              <a:t>及的</a:t>
            </a:r>
            <a:r>
              <a:rPr sz="2200" spc="-25" dirty="0" err="1">
                <a:latin typeface="FangSong"/>
                <a:cs typeface="FangSong"/>
              </a:rPr>
              <a:t>概率</a:t>
            </a:r>
            <a:r>
              <a:rPr sz="2200" spc="-20" dirty="0" err="1">
                <a:latin typeface="FangSong"/>
                <a:cs typeface="FangSong"/>
              </a:rPr>
              <a:t>估值</a:t>
            </a:r>
            <a:r>
              <a:rPr sz="2200" spc="-25" dirty="0" err="1">
                <a:latin typeface="FangSong"/>
                <a:cs typeface="FangSong"/>
              </a:rPr>
              <a:t>进</a:t>
            </a:r>
            <a:r>
              <a:rPr sz="2200" spc="-10" dirty="0" err="1">
                <a:latin typeface="FangSong"/>
                <a:cs typeface="FangSong"/>
              </a:rPr>
              <a:t>行</a:t>
            </a:r>
            <a:r>
              <a:rPr sz="2200" spc="-25" dirty="0" err="1">
                <a:latin typeface="FangSong"/>
                <a:cs typeface="FangSong"/>
              </a:rPr>
              <a:t>修正</a:t>
            </a:r>
            <a:endParaRPr sz="2200" dirty="0">
              <a:latin typeface="FangSong"/>
              <a:cs typeface="FangSong"/>
            </a:endParaRPr>
          </a:p>
          <a:p>
            <a:pPr marL="927100">
              <a:spcBef>
                <a:spcPts val="605"/>
              </a:spcBef>
            </a:pPr>
            <a:r>
              <a:rPr sz="2000" dirty="0">
                <a:latin typeface="Verdana"/>
                <a:cs typeface="Verdana"/>
              </a:rPr>
              <a:t>(</a:t>
            </a:r>
            <a:r>
              <a:rPr sz="2000" spc="10" dirty="0">
                <a:latin typeface="FangSong"/>
                <a:cs typeface="FangSong"/>
              </a:rPr>
              <a:t>增量</a:t>
            </a:r>
            <a:r>
              <a:rPr sz="2000" dirty="0">
                <a:latin typeface="FangSong"/>
                <a:cs typeface="FangSong"/>
              </a:rPr>
              <a:t>学习</a:t>
            </a:r>
            <a:r>
              <a:rPr sz="2000" dirty="0">
                <a:latin typeface="Verdana"/>
                <a:cs typeface="Verdana"/>
              </a:rPr>
              <a:t>,</a:t>
            </a:r>
            <a:r>
              <a:rPr sz="2000" spc="-55" dirty="0">
                <a:latin typeface="Verdana"/>
                <a:cs typeface="Verdana"/>
              </a:rPr>
              <a:t> </a:t>
            </a:r>
            <a:r>
              <a:rPr sz="2000" spc="-5" dirty="0">
                <a:latin typeface="Verdana"/>
                <a:cs typeface="Verdana"/>
              </a:rPr>
              <a:t>incr</a:t>
            </a:r>
            <a:r>
              <a:rPr sz="2000" dirty="0">
                <a:latin typeface="Verdana"/>
                <a:cs typeface="Verdana"/>
              </a:rPr>
              <a:t>em</a:t>
            </a:r>
            <a:r>
              <a:rPr sz="2000" spc="-10" dirty="0">
                <a:latin typeface="Verdana"/>
                <a:cs typeface="Verdana"/>
              </a:rPr>
              <a:t>e</a:t>
            </a:r>
            <a:r>
              <a:rPr sz="2000" dirty="0">
                <a:latin typeface="Verdana"/>
                <a:cs typeface="Verdana"/>
              </a:rPr>
              <a:t>ntal</a:t>
            </a:r>
            <a:r>
              <a:rPr sz="2000" spc="-20" dirty="0">
                <a:latin typeface="Verdana"/>
                <a:cs typeface="Verdana"/>
              </a:rPr>
              <a:t> </a:t>
            </a:r>
            <a:r>
              <a:rPr sz="2000" spc="-5" dirty="0">
                <a:latin typeface="Verdana"/>
                <a:cs typeface="Verdana"/>
              </a:rPr>
              <a:t>l</a:t>
            </a:r>
            <a:r>
              <a:rPr sz="2000" spc="-15" dirty="0">
                <a:latin typeface="Verdana"/>
                <a:cs typeface="Verdana"/>
              </a:rPr>
              <a:t>e</a:t>
            </a:r>
            <a:r>
              <a:rPr sz="2000" dirty="0">
                <a:latin typeface="Verdana"/>
                <a:cs typeface="Verdana"/>
              </a:rPr>
              <a:t>a</a:t>
            </a:r>
            <a:r>
              <a:rPr sz="2000" spc="-10" dirty="0">
                <a:latin typeface="Verdana"/>
                <a:cs typeface="Verdana"/>
              </a:rPr>
              <a:t>r</a:t>
            </a:r>
            <a:r>
              <a:rPr sz="2000" dirty="0">
                <a:latin typeface="Verdana"/>
                <a:cs typeface="Verdana"/>
              </a:rPr>
              <a:t>ning)</a:t>
            </a:r>
          </a:p>
        </p:txBody>
      </p:sp>
    </p:spTree>
    <p:custDataLst>
      <p:tags r:id="rId1"/>
    </p:custDataLst>
    <p:extLst>
      <p:ext uri="{BB962C8B-B14F-4D97-AF65-F5344CB8AC3E}">
        <p14:creationId xmlns:p14="http://schemas.microsoft.com/office/powerpoint/2010/main" val="238814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object 8"/>
          <p:cNvSpPr txBox="1"/>
          <p:nvPr/>
        </p:nvSpPr>
        <p:spPr>
          <a:xfrm>
            <a:off x="1905000" y="1066800"/>
            <a:ext cx="7467600" cy="4875181"/>
          </a:xfrm>
          <a:prstGeom prst="rect">
            <a:avLst/>
          </a:prstGeom>
        </p:spPr>
        <p:txBody>
          <a:bodyPr vert="horz" wrap="square" lIns="0" tIns="0" rIns="0" bIns="0" rtlCol="0">
            <a:spAutoFit/>
          </a:bodyPr>
          <a:lstStyle/>
          <a:p>
            <a:pPr marL="355600" indent="-342900">
              <a:lnSpc>
                <a:spcPct val="120000"/>
              </a:lnSpc>
              <a:buClr>
                <a:srgbClr val="151FFF"/>
              </a:buClr>
              <a:buFont typeface="Wingdings" charset="2"/>
              <a:buChar char="p"/>
              <a:tabLst>
                <a:tab pos="481965" algn="l"/>
              </a:tabLst>
            </a:pPr>
            <a:r>
              <a:rPr sz="2400" dirty="0">
                <a:latin typeface="微软雅黑 Light" panose="020B0502040204020203" pitchFamily="34" charset="-122"/>
                <a:ea typeface="微软雅黑 Light" panose="020B0502040204020203" pitchFamily="34" charset="-122"/>
                <a:cs typeface="华文新魏"/>
              </a:rPr>
              <a:t>可以胜任许多文</a:t>
            </a:r>
            <a:r>
              <a:rPr sz="2400" spc="-25" dirty="0">
                <a:latin typeface="微软雅黑 Light" panose="020B0502040204020203" pitchFamily="34" charset="-122"/>
                <a:ea typeface="微软雅黑 Light" panose="020B0502040204020203" pitchFamily="34" charset="-122"/>
                <a:cs typeface="华文新魏"/>
              </a:rPr>
              <a:t>本</a:t>
            </a:r>
            <a:r>
              <a:rPr sz="2400" dirty="0">
                <a:latin typeface="微软雅黑 Light" panose="020B0502040204020203" pitchFamily="34" charset="-122"/>
                <a:ea typeface="微软雅黑 Light" panose="020B0502040204020203" pitchFamily="34" charset="-122"/>
                <a:cs typeface="华文新魏"/>
              </a:rPr>
              <a:t>分类问</a:t>
            </a:r>
            <a:r>
              <a:rPr sz="2400" spc="-15" dirty="0">
                <a:latin typeface="微软雅黑 Light" panose="020B0502040204020203" pitchFamily="34" charset="-122"/>
                <a:ea typeface="微软雅黑 Light" panose="020B0502040204020203" pitchFamily="34" charset="-122"/>
                <a:cs typeface="华文新魏"/>
              </a:rPr>
              <a:t>题</a:t>
            </a:r>
            <a:r>
              <a:rPr sz="2400" dirty="0">
                <a:latin typeface="微软雅黑 Light" panose="020B0502040204020203" pitchFamily="34" charset="-122"/>
                <a:ea typeface="微软雅黑 Light" panose="020B0502040204020203" pitchFamily="34" charset="-122"/>
                <a:cs typeface="华文新魏"/>
              </a:rPr>
              <a:t>。</a:t>
            </a:r>
            <a:endParaRPr lang="en-US" sz="2400" dirty="0">
              <a:latin typeface="微软雅黑 Light" panose="020B0502040204020203" pitchFamily="34" charset="-122"/>
              <a:ea typeface="微软雅黑 Light" panose="020B0502040204020203" pitchFamily="34" charset="-122"/>
              <a:cs typeface="华文新魏"/>
            </a:endParaRPr>
          </a:p>
          <a:p>
            <a:pPr marL="355600" indent="-342900">
              <a:lnSpc>
                <a:spcPct val="120000"/>
              </a:lnSpc>
              <a:buClr>
                <a:srgbClr val="151FFF"/>
              </a:buClr>
              <a:buFont typeface="Wingdings" charset="2"/>
              <a:buChar char="p"/>
              <a:tabLst>
                <a:tab pos="481965" algn="l"/>
              </a:tabLst>
            </a:pPr>
            <a:r>
              <a:rPr sz="2400" dirty="0">
                <a:latin typeface="微软雅黑 Light" panose="020B0502040204020203" pitchFamily="34" charset="-122"/>
                <a:ea typeface="微软雅黑 Light" panose="020B0502040204020203" pitchFamily="34" charset="-122"/>
                <a:cs typeface="华文新魏"/>
              </a:rPr>
              <a:t>无法解决语料</a:t>
            </a:r>
            <a:r>
              <a:rPr sz="2400" spc="-15" dirty="0">
                <a:latin typeface="微软雅黑 Light" panose="020B0502040204020203" pitchFamily="34" charset="-122"/>
                <a:ea typeface="微软雅黑 Light" panose="020B0502040204020203" pitchFamily="34" charset="-122"/>
                <a:cs typeface="华文新魏"/>
              </a:rPr>
              <a:t>中</a:t>
            </a:r>
            <a:r>
              <a:rPr sz="2400" dirty="0">
                <a:solidFill>
                  <a:srgbClr val="0000FF"/>
                </a:solidFill>
                <a:latin typeface="微软雅黑 Light" panose="020B0502040204020203" pitchFamily="34" charset="-122"/>
                <a:ea typeface="微软雅黑 Light" panose="020B0502040204020203" pitchFamily="34" charset="-122"/>
                <a:cs typeface="华文新魏"/>
              </a:rPr>
              <a:t>一词多</a:t>
            </a:r>
            <a:r>
              <a:rPr sz="2400" spc="-15" dirty="0">
                <a:solidFill>
                  <a:srgbClr val="0000FF"/>
                </a:solidFill>
                <a:latin typeface="微软雅黑 Light" panose="020B0502040204020203" pitchFamily="34" charset="-122"/>
                <a:ea typeface="微软雅黑 Light" panose="020B0502040204020203" pitchFamily="34" charset="-122"/>
                <a:cs typeface="华文新魏"/>
              </a:rPr>
              <a:t>义</a:t>
            </a:r>
            <a:r>
              <a:rPr sz="2400" spc="-15" dirty="0">
                <a:latin typeface="微软雅黑 Light" panose="020B0502040204020203" pitchFamily="34" charset="-122"/>
                <a:ea typeface="微软雅黑 Light" panose="020B0502040204020203" pitchFamily="34" charset="-122"/>
                <a:cs typeface="华文新魏"/>
              </a:rPr>
              <a:t>和</a:t>
            </a:r>
            <a:r>
              <a:rPr sz="2400" dirty="0">
                <a:solidFill>
                  <a:srgbClr val="FF0000"/>
                </a:solidFill>
                <a:latin typeface="微软雅黑 Light" panose="020B0502040204020203" pitchFamily="34" charset="-122"/>
                <a:ea typeface="微软雅黑 Light" panose="020B0502040204020203" pitchFamily="34" charset="-122"/>
                <a:cs typeface="华文新魏"/>
              </a:rPr>
              <a:t>多词一</a:t>
            </a:r>
            <a:r>
              <a:rPr sz="2400" spc="-15" dirty="0">
                <a:solidFill>
                  <a:srgbClr val="FF0000"/>
                </a:solidFill>
                <a:latin typeface="微软雅黑 Light" panose="020B0502040204020203" pitchFamily="34" charset="-122"/>
                <a:ea typeface="微软雅黑 Light" panose="020B0502040204020203" pitchFamily="34" charset="-122"/>
                <a:cs typeface="华文新魏"/>
              </a:rPr>
              <a:t>义</a:t>
            </a:r>
            <a:r>
              <a:rPr sz="2400" dirty="0">
                <a:latin typeface="微软雅黑 Light" panose="020B0502040204020203" pitchFamily="34" charset="-122"/>
                <a:ea typeface="微软雅黑 Light" panose="020B0502040204020203" pitchFamily="34" charset="-122"/>
                <a:cs typeface="华文新魏"/>
              </a:rPr>
              <a:t>的问题</a:t>
            </a:r>
            <a:r>
              <a:rPr sz="2400" dirty="0">
                <a:latin typeface="微软雅黑 Light" panose="020B0502040204020203" pitchFamily="34" charset="-122"/>
                <a:ea typeface="微软雅黑 Light" panose="020B0502040204020203" pitchFamily="34" charset="-122"/>
                <a:cs typeface="Times New Roman"/>
              </a:rPr>
              <a:t>—</a:t>
            </a:r>
            <a:r>
              <a:rPr sz="2400" spc="-15" dirty="0">
                <a:latin typeface="微软雅黑 Light" panose="020B0502040204020203" pitchFamily="34" charset="-122"/>
                <a:ea typeface="微软雅黑 Light" panose="020B0502040204020203" pitchFamily="34" charset="-122"/>
                <a:cs typeface="Times New Roman"/>
              </a:rPr>
              <a:t>—</a:t>
            </a:r>
            <a:r>
              <a:rPr sz="2400" dirty="0">
                <a:latin typeface="微软雅黑 Light" panose="020B0502040204020203" pitchFamily="34" charset="-122"/>
                <a:ea typeface="微软雅黑 Light" panose="020B0502040204020203" pitchFamily="34" charset="-122"/>
                <a:cs typeface="华文新魏"/>
              </a:rPr>
              <a:t>它 更像是词法分</a:t>
            </a:r>
            <a:r>
              <a:rPr sz="2400" spc="-15" dirty="0">
                <a:latin typeface="微软雅黑 Light" panose="020B0502040204020203" pitchFamily="34" charset="-122"/>
                <a:ea typeface="微软雅黑 Light" panose="020B0502040204020203" pitchFamily="34" charset="-122"/>
                <a:cs typeface="华文新魏"/>
              </a:rPr>
              <a:t>析，</a:t>
            </a:r>
            <a:r>
              <a:rPr sz="2400" dirty="0">
                <a:latin typeface="微软雅黑 Light" panose="020B0502040204020203" pitchFamily="34" charset="-122"/>
                <a:ea typeface="微软雅黑 Light" panose="020B0502040204020203" pitchFamily="34" charset="-122"/>
                <a:cs typeface="华文新魏"/>
              </a:rPr>
              <a:t>而非语义分</a:t>
            </a:r>
            <a:r>
              <a:rPr sz="2400" spc="-15" dirty="0">
                <a:latin typeface="微软雅黑 Light" panose="020B0502040204020203" pitchFamily="34" charset="-122"/>
                <a:ea typeface="微软雅黑 Light" panose="020B0502040204020203" pitchFamily="34" charset="-122"/>
                <a:cs typeface="华文新魏"/>
              </a:rPr>
              <a:t>析</a:t>
            </a:r>
            <a:r>
              <a:rPr sz="2400" dirty="0">
                <a:latin typeface="微软雅黑 Light" panose="020B0502040204020203" pitchFamily="34" charset="-122"/>
                <a:ea typeface="微软雅黑 Light" panose="020B0502040204020203" pitchFamily="34" charset="-122"/>
                <a:cs typeface="华文新魏"/>
              </a:rPr>
              <a:t>。</a:t>
            </a:r>
            <a:endParaRPr lang="en-US" sz="2400" dirty="0">
              <a:latin typeface="微软雅黑 Light" panose="020B0502040204020203" pitchFamily="34" charset="-122"/>
              <a:ea typeface="微软雅黑 Light" panose="020B0502040204020203" pitchFamily="34" charset="-122"/>
              <a:cs typeface="华文新魏"/>
            </a:endParaRPr>
          </a:p>
          <a:p>
            <a:pPr marL="355600" indent="-342900">
              <a:lnSpc>
                <a:spcPct val="120000"/>
              </a:lnSpc>
              <a:buClr>
                <a:srgbClr val="151FFF"/>
              </a:buClr>
              <a:buFont typeface="Wingdings" charset="2"/>
              <a:buChar char="p"/>
              <a:tabLst>
                <a:tab pos="481965" algn="l"/>
              </a:tabLst>
            </a:pPr>
            <a:r>
              <a:rPr sz="2400" dirty="0" err="1">
                <a:latin typeface="微软雅黑 Light" panose="020B0502040204020203" pitchFamily="34" charset="-122"/>
                <a:ea typeface="微软雅黑 Light" panose="020B0502040204020203" pitchFamily="34" charset="-122"/>
                <a:cs typeface="华文新魏"/>
              </a:rPr>
              <a:t>如果使用词向量</a:t>
            </a:r>
            <a:r>
              <a:rPr sz="2400" spc="-25" dirty="0" err="1">
                <a:latin typeface="微软雅黑 Light" panose="020B0502040204020203" pitchFamily="34" charset="-122"/>
                <a:ea typeface="微软雅黑 Light" panose="020B0502040204020203" pitchFamily="34" charset="-122"/>
                <a:cs typeface="华文新魏"/>
              </a:rPr>
              <a:t>作</a:t>
            </a:r>
            <a:r>
              <a:rPr sz="2400" dirty="0" err="1">
                <a:latin typeface="微软雅黑 Light" panose="020B0502040204020203" pitchFamily="34" charset="-122"/>
                <a:ea typeface="微软雅黑 Light" panose="020B0502040204020203" pitchFamily="34" charset="-122"/>
                <a:cs typeface="华文新魏"/>
              </a:rPr>
              <a:t>为文档的特</a:t>
            </a:r>
            <a:r>
              <a:rPr sz="2400" spc="-15" dirty="0" err="1">
                <a:latin typeface="微软雅黑 Light" panose="020B0502040204020203" pitchFamily="34" charset="-122"/>
                <a:ea typeface="微软雅黑 Light" panose="020B0502040204020203" pitchFamily="34" charset="-122"/>
                <a:cs typeface="华文新魏"/>
              </a:rPr>
              <a:t>征</a:t>
            </a:r>
            <a:r>
              <a:rPr sz="2400" dirty="0" err="1">
                <a:latin typeface="微软雅黑 Light" panose="020B0502040204020203" pitchFamily="34" charset="-122"/>
                <a:ea typeface="微软雅黑 Light" panose="020B0502040204020203" pitchFamily="34" charset="-122"/>
                <a:cs typeface="华文新魏"/>
              </a:rPr>
              <a:t>，</a:t>
            </a:r>
            <a:r>
              <a:rPr sz="2400" dirty="0" err="1">
                <a:solidFill>
                  <a:srgbClr val="0000FF"/>
                </a:solidFill>
                <a:latin typeface="微软雅黑 Light" panose="020B0502040204020203" pitchFamily="34" charset="-122"/>
                <a:ea typeface="微软雅黑 Light" panose="020B0502040204020203" pitchFamily="34" charset="-122"/>
                <a:cs typeface="华文新魏"/>
              </a:rPr>
              <a:t>一词多</a:t>
            </a:r>
            <a:r>
              <a:rPr sz="2400" spc="-15" dirty="0" err="1">
                <a:solidFill>
                  <a:srgbClr val="0000FF"/>
                </a:solidFill>
                <a:latin typeface="微软雅黑 Light" panose="020B0502040204020203" pitchFamily="34" charset="-122"/>
                <a:ea typeface="微软雅黑 Light" panose="020B0502040204020203" pitchFamily="34" charset="-122"/>
                <a:cs typeface="华文新魏"/>
              </a:rPr>
              <a:t>义</a:t>
            </a:r>
            <a:r>
              <a:rPr sz="2400" spc="-15" dirty="0" err="1">
                <a:latin typeface="微软雅黑 Light" panose="020B0502040204020203" pitchFamily="34" charset="-122"/>
                <a:ea typeface="微软雅黑 Light" panose="020B0502040204020203" pitchFamily="34" charset="-122"/>
                <a:cs typeface="华文新魏"/>
              </a:rPr>
              <a:t>和</a:t>
            </a:r>
            <a:r>
              <a:rPr sz="2400" dirty="0" err="1">
                <a:solidFill>
                  <a:srgbClr val="FF0000"/>
                </a:solidFill>
                <a:latin typeface="微软雅黑 Light" panose="020B0502040204020203" pitchFamily="34" charset="-122"/>
                <a:ea typeface="微软雅黑 Light" panose="020B0502040204020203" pitchFamily="34" charset="-122"/>
                <a:cs typeface="华文新魏"/>
              </a:rPr>
              <a:t>多词一义</a:t>
            </a:r>
            <a:r>
              <a:rPr sz="2400" dirty="0" err="1">
                <a:latin typeface="微软雅黑 Light" panose="020B0502040204020203" pitchFamily="34" charset="-122"/>
                <a:ea typeface="微软雅黑 Light" panose="020B0502040204020203" pitchFamily="34" charset="-122"/>
                <a:cs typeface="华文新魏"/>
              </a:rPr>
              <a:t>会造成计算</a:t>
            </a:r>
            <a:r>
              <a:rPr sz="2400" spc="-25" dirty="0" err="1">
                <a:latin typeface="微软雅黑 Light" panose="020B0502040204020203" pitchFamily="34" charset="-122"/>
                <a:ea typeface="微软雅黑 Light" panose="020B0502040204020203" pitchFamily="34" charset="-122"/>
                <a:cs typeface="华文新魏"/>
              </a:rPr>
              <a:t>文</a:t>
            </a:r>
            <a:r>
              <a:rPr sz="2400" dirty="0" err="1">
                <a:latin typeface="微软雅黑 Light" panose="020B0502040204020203" pitchFamily="34" charset="-122"/>
                <a:ea typeface="微软雅黑 Light" panose="020B0502040204020203" pitchFamily="34" charset="-122"/>
                <a:cs typeface="华文新魏"/>
              </a:rPr>
              <a:t>档间相似度的不</a:t>
            </a:r>
            <a:r>
              <a:rPr sz="2400" spc="-25" dirty="0" err="1">
                <a:latin typeface="微软雅黑 Light" panose="020B0502040204020203" pitchFamily="34" charset="-122"/>
                <a:ea typeface="微软雅黑 Light" panose="020B0502040204020203" pitchFamily="34" charset="-122"/>
                <a:cs typeface="华文新魏"/>
              </a:rPr>
              <a:t>准</a:t>
            </a:r>
            <a:r>
              <a:rPr sz="2400" dirty="0" err="1">
                <a:latin typeface="微软雅黑 Light" panose="020B0502040204020203" pitchFamily="34" charset="-122"/>
                <a:ea typeface="微软雅黑 Light" panose="020B0502040204020203" pitchFamily="34" charset="-122"/>
                <a:cs typeface="华文新魏"/>
              </a:rPr>
              <a:t>确</a:t>
            </a:r>
            <a:r>
              <a:rPr sz="2400" spc="-5" dirty="0" err="1">
                <a:latin typeface="微软雅黑 Light" panose="020B0502040204020203" pitchFamily="34" charset="-122"/>
                <a:ea typeface="微软雅黑 Light" panose="020B0502040204020203" pitchFamily="34" charset="-122"/>
                <a:cs typeface="华文新魏"/>
              </a:rPr>
              <a:t>性</a:t>
            </a:r>
            <a:r>
              <a:rPr sz="2400" dirty="0">
                <a:latin typeface="微软雅黑 Light" panose="020B0502040204020203" pitchFamily="34" charset="-122"/>
                <a:ea typeface="微软雅黑 Light" panose="020B0502040204020203" pitchFamily="34" charset="-122"/>
                <a:cs typeface="华文新魏"/>
              </a:rPr>
              <a:t>。</a:t>
            </a:r>
            <a:endParaRPr lang="en-US" sz="2400" dirty="0">
              <a:latin typeface="微软雅黑 Light" panose="020B0502040204020203" pitchFamily="34" charset="-122"/>
              <a:ea typeface="微软雅黑 Light" panose="020B0502040204020203" pitchFamily="34" charset="-122"/>
              <a:cs typeface="华文新魏"/>
            </a:endParaRPr>
          </a:p>
          <a:p>
            <a:pPr marL="355600" indent="-342900">
              <a:lnSpc>
                <a:spcPct val="120000"/>
              </a:lnSpc>
              <a:buClr>
                <a:srgbClr val="151FFF"/>
              </a:buClr>
              <a:buFont typeface="Wingdings" charset="2"/>
              <a:buChar char="p"/>
              <a:tabLst>
                <a:tab pos="481965" algn="l"/>
              </a:tabLst>
            </a:pPr>
            <a:r>
              <a:rPr sz="2400" dirty="0" err="1">
                <a:latin typeface="微软雅黑 Light" panose="020B0502040204020203" pitchFamily="34" charset="-122"/>
                <a:ea typeface="微软雅黑 Light" panose="020B0502040204020203" pitchFamily="34" charset="-122"/>
                <a:cs typeface="华文新魏"/>
              </a:rPr>
              <a:t>可以通过增</a:t>
            </a:r>
            <a:r>
              <a:rPr sz="2400" spc="-15" dirty="0" err="1">
                <a:latin typeface="微软雅黑 Light" panose="020B0502040204020203" pitchFamily="34" charset="-122"/>
                <a:ea typeface="微软雅黑 Light" panose="020B0502040204020203" pitchFamily="34" charset="-122"/>
                <a:cs typeface="华文新魏"/>
              </a:rPr>
              <a:t>加</a:t>
            </a:r>
            <a:r>
              <a:rPr sz="2400" spc="-10" dirty="0" err="1">
                <a:latin typeface="微软雅黑 Light" panose="020B0502040204020203" pitchFamily="34" charset="-122"/>
                <a:ea typeface="微软雅黑 Light" panose="020B0502040204020203" pitchFamily="34" charset="-122"/>
                <a:cs typeface="Times New Roman"/>
              </a:rPr>
              <a:t>“</a:t>
            </a:r>
            <a:r>
              <a:rPr sz="2400" dirty="0" err="1">
                <a:latin typeface="微软雅黑 Light" panose="020B0502040204020203" pitchFamily="34" charset="-122"/>
                <a:ea typeface="微软雅黑 Light" panose="020B0502040204020203" pitchFamily="34" charset="-122"/>
                <a:cs typeface="华文新魏"/>
              </a:rPr>
              <a:t>主</a:t>
            </a:r>
            <a:r>
              <a:rPr sz="2400" spc="-25" dirty="0" err="1">
                <a:latin typeface="微软雅黑 Light" panose="020B0502040204020203" pitchFamily="34" charset="-122"/>
                <a:ea typeface="微软雅黑 Light" panose="020B0502040204020203" pitchFamily="34" charset="-122"/>
                <a:cs typeface="华文新魏"/>
              </a:rPr>
              <a:t>题</a:t>
            </a:r>
            <a:r>
              <a:rPr sz="2400" spc="-5" dirty="0" err="1">
                <a:latin typeface="微软雅黑 Light" panose="020B0502040204020203" pitchFamily="34" charset="-122"/>
                <a:ea typeface="微软雅黑 Light" panose="020B0502040204020203" pitchFamily="34" charset="-122"/>
                <a:cs typeface="Times New Roman"/>
              </a:rPr>
              <a:t>”</a:t>
            </a:r>
            <a:r>
              <a:rPr sz="2400" dirty="0" err="1">
                <a:latin typeface="微软雅黑 Light" panose="020B0502040204020203" pitchFamily="34" charset="-122"/>
                <a:ea typeface="微软雅黑 Light" panose="020B0502040204020203" pitchFamily="34" charset="-122"/>
                <a:cs typeface="华文新魏"/>
              </a:rPr>
              <a:t>的方</a:t>
            </a:r>
            <a:r>
              <a:rPr sz="2400" spc="-15" dirty="0" err="1">
                <a:latin typeface="微软雅黑 Light" panose="020B0502040204020203" pitchFamily="34" charset="-122"/>
                <a:ea typeface="微软雅黑 Light" panose="020B0502040204020203" pitchFamily="34" charset="-122"/>
                <a:cs typeface="华文新魏"/>
              </a:rPr>
              <a:t>式，</a:t>
            </a:r>
            <a:r>
              <a:rPr sz="2400" dirty="0" err="1">
                <a:latin typeface="微软雅黑 Light" panose="020B0502040204020203" pitchFamily="34" charset="-122"/>
                <a:ea typeface="微软雅黑 Light" panose="020B0502040204020203" pitchFamily="34" charset="-122"/>
                <a:cs typeface="华文新魏"/>
              </a:rPr>
              <a:t>一定程度的解决</a:t>
            </a:r>
            <a:r>
              <a:rPr sz="2400" spc="-25" dirty="0" err="1">
                <a:latin typeface="微软雅黑 Light" panose="020B0502040204020203" pitchFamily="34" charset="-122"/>
                <a:ea typeface="微软雅黑 Light" panose="020B0502040204020203" pitchFamily="34" charset="-122"/>
                <a:cs typeface="华文新魏"/>
              </a:rPr>
              <a:t>上</a:t>
            </a:r>
            <a:r>
              <a:rPr sz="2400" dirty="0" err="1">
                <a:latin typeface="微软雅黑 Light" panose="020B0502040204020203" pitchFamily="34" charset="-122"/>
                <a:ea typeface="微软雅黑 Light" panose="020B0502040204020203" pitchFamily="34" charset="-122"/>
                <a:cs typeface="华文新魏"/>
              </a:rPr>
              <a:t>述问题</a:t>
            </a:r>
            <a:r>
              <a:rPr sz="2400" dirty="0">
                <a:latin typeface="微软雅黑 Light" panose="020B0502040204020203" pitchFamily="34" charset="-122"/>
                <a:ea typeface="微软雅黑 Light" panose="020B0502040204020203" pitchFamily="34" charset="-122"/>
                <a:cs typeface="华文新魏"/>
              </a:rPr>
              <a:t>：</a:t>
            </a:r>
          </a:p>
          <a:p>
            <a:pPr marL="483234">
              <a:lnSpc>
                <a:spcPct val="120000"/>
              </a:lnSpc>
              <a:tabLst>
                <a:tab pos="920750" algn="l"/>
              </a:tabLst>
            </a:pPr>
            <a:r>
              <a:rPr sz="2400" spc="-5" dirty="0">
                <a:solidFill>
                  <a:srgbClr val="CC0000"/>
                </a:solidFill>
                <a:latin typeface="微软雅黑 Light" panose="020B0502040204020203" pitchFamily="34" charset="-122"/>
                <a:ea typeface="微软雅黑 Light" panose="020B0502040204020203" pitchFamily="34" charset="-122"/>
                <a:cs typeface="Wingdings"/>
              </a:rPr>
              <a:t></a:t>
            </a:r>
            <a:r>
              <a:rPr sz="2400" spc="-5" dirty="0">
                <a:solidFill>
                  <a:srgbClr val="CC0000"/>
                </a:solidFill>
                <a:latin typeface="微软雅黑 Light" panose="020B0502040204020203" pitchFamily="34" charset="-122"/>
                <a:ea typeface="微软雅黑 Light" panose="020B0502040204020203" pitchFamily="34" charset="-122"/>
                <a:cs typeface="Times New Roman"/>
              </a:rPr>
              <a:t>	</a:t>
            </a:r>
            <a:r>
              <a:rPr sz="2400" spc="-5" dirty="0">
                <a:latin typeface="微软雅黑 Light" panose="020B0502040204020203" pitchFamily="34" charset="-122"/>
                <a:ea typeface="微软雅黑 Light" panose="020B0502040204020203" pitchFamily="34" charset="-122"/>
                <a:cs typeface="华文新魏"/>
              </a:rPr>
              <a:t>一个词</a:t>
            </a:r>
            <a:r>
              <a:rPr sz="2400" dirty="0">
                <a:latin typeface="微软雅黑 Light" panose="020B0502040204020203" pitchFamily="34" charset="-122"/>
                <a:ea typeface="微软雅黑 Light" panose="020B0502040204020203" pitchFamily="34" charset="-122"/>
                <a:cs typeface="华文新魏"/>
              </a:rPr>
              <a:t>可能</a:t>
            </a:r>
            <a:r>
              <a:rPr sz="2400" spc="-5" dirty="0">
                <a:latin typeface="微软雅黑 Light" panose="020B0502040204020203" pitchFamily="34" charset="-122"/>
                <a:ea typeface="微软雅黑 Light" panose="020B0502040204020203" pitchFamily="34" charset="-122"/>
                <a:cs typeface="华文新魏"/>
              </a:rPr>
              <a:t>被映射</a:t>
            </a:r>
            <a:r>
              <a:rPr sz="2400" dirty="0">
                <a:latin typeface="微软雅黑 Light" panose="020B0502040204020203" pitchFamily="34" charset="-122"/>
                <a:ea typeface="微软雅黑 Light" panose="020B0502040204020203" pitchFamily="34" charset="-122"/>
                <a:cs typeface="华文新魏"/>
              </a:rPr>
              <a:t>到多</a:t>
            </a:r>
            <a:r>
              <a:rPr sz="2400" spc="-5" dirty="0">
                <a:latin typeface="微软雅黑 Light" panose="020B0502040204020203" pitchFamily="34" charset="-122"/>
                <a:ea typeface="微软雅黑 Light" panose="020B0502040204020203" pitchFamily="34" charset="-122"/>
                <a:cs typeface="华文新魏"/>
              </a:rPr>
              <a:t>个主题中</a:t>
            </a:r>
            <a:endParaRPr sz="2400" dirty="0">
              <a:latin typeface="微软雅黑 Light" panose="020B0502040204020203" pitchFamily="34" charset="-122"/>
              <a:ea typeface="微软雅黑 Light" panose="020B0502040204020203" pitchFamily="34" charset="-122"/>
              <a:cs typeface="华文新魏"/>
            </a:endParaRPr>
          </a:p>
          <a:p>
            <a:pPr marL="1264919" indent="-342900">
              <a:lnSpc>
                <a:spcPct val="120000"/>
              </a:lnSpc>
              <a:spcBef>
                <a:spcPts val="40"/>
              </a:spcBef>
              <a:buFont typeface="Wingdings" charset="2"/>
              <a:buChar char="Ø"/>
              <a:tabLst>
                <a:tab pos="1316990" algn="l"/>
              </a:tabLst>
            </a:pPr>
            <a:r>
              <a:rPr sz="2400" dirty="0">
                <a:latin typeface="微软雅黑 Light" panose="020B0502040204020203" pitchFamily="34" charset="-122"/>
                <a:ea typeface="微软雅黑 Light" panose="020B0502040204020203" pitchFamily="34" charset="-122"/>
                <a:cs typeface="Times New Roman"/>
              </a:rPr>
              <a:t>——</a:t>
            </a:r>
            <a:r>
              <a:rPr sz="2400" dirty="0">
                <a:solidFill>
                  <a:srgbClr val="0000FF"/>
                </a:solidFill>
                <a:latin typeface="微软雅黑 Light" panose="020B0502040204020203" pitchFamily="34" charset="-122"/>
                <a:ea typeface="微软雅黑 Light" panose="020B0502040204020203" pitchFamily="34" charset="-122"/>
                <a:cs typeface="华文新魏"/>
              </a:rPr>
              <a:t>一词多义</a:t>
            </a:r>
            <a:endParaRPr sz="2400" dirty="0">
              <a:latin typeface="微软雅黑 Light" panose="020B0502040204020203" pitchFamily="34" charset="-122"/>
              <a:ea typeface="微软雅黑 Light" panose="020B0502040204020203" pitchFamily="34" charset="-122"/>
              <a:cs typeface="华文新魏"/>
            </a:endParaRPr>
          </a:p>
          <a:p>
            <a:pPr marL="483234">
              <a:lnSpc>
                <a:spcPct val="120000"/>
              </a:lnSpc>
              <a:tabLst>
                <a:tab pos="920750" algn="l"/>
              </a:tabLst>
            </a:pPr>
            <a:r>
              <a:rPr sz="2400" spc="-5" dirty="0">
                <a:solidFill>
                  <a:srgbClr val="CC0000"/>
                </a:solidFill>
                <a:latin typeface="微软雅黑 Light" panose="020B0502040204020203" pitchFamily="34" charset="-122"/>
                <a:ea typeface="微软雅黑 Light" panose="020B0502040204020203" pitchFamily="34" charset="-122"/>
                <a:cs typeface="Wingdings"/>
              </a:rPr>
              <a:t></a:t>
            </a:r>
            <a:r>
              <a:rPr sz="2400" spc="-5" dirty="0">
                <a:solidFill>
                  <a:srgbClr val="CC0000"/>
                </a:solidFill>
                <a:latin typeface="微软雅黑 Light" panose="020B0502040204020203" pitchFamily="34" charset="-122"/>
                <a:ea typeface="微软雅黑 Light" panose="020B0502040204020203" pitchFamily="34" charset="-122"/>
                <a:cs typeface="Times New Roman"/>
              </a:rPr>
              <a:t>	</a:t>
            </a:r>
            <a:r>
              <a:rPr sz="2400" spc="-5" dirty="0">
                <a:latin typeface="微软雅黑 Light" panose="020B0502040204020203" pitchFamily="34" charset="-122"/>
                <a:ea typeface="微软雅黑 Light" panose="020B0502040204020203" pitchFamily="34" charset="-122"/>
                <a:cs typeface="华文新魏"/>
              </a:rPr>
              <a:t>多个词</a:t>
            </a:r>
            <a:r>
              <a:rPr sz="2400" dirty="0">
                <a:latin typeface="微软雅黑 Light" panose="020B0502040204020203" pitchFamily="34" charset="-122"/>
                <a:ea typeface="微软雅黑 Light" panose="020B0502040204020203" pitchFamily="34" charset="-122"/>
                <a:cs typeface="华文新魏"/>
              </a:rPr>
              <a:t>可能</a:t>
            </a:r>
            <a:r>
              <a:rPr sz="2400" spc="-5" dirty="0">
                <a:latin typeface="微软雅黑 Light" panose="020B0502040204020203" pitchFamily="34" charset="-122"/>
                <a:ea typeface="微软雅黑 Light" panose="020B0502040204020203" pitchFamily="34" charset="-122"/>
                <a:cs typeface="华文新魏"/>
              </a:rPr>
              <a:t>被映射</a:t>
            </a:r>
            <a:r>
              <a:rPr sz="2400" dirty="0">
                <a:latin typeface="微软雅黑 Light" panose="020B0502040204020203" pitchFamily="34" charset="-122"/>
                <a:ea typeface="微软雅黑 Light" panose="020B0502040204020203" pitchFamily="34" charset="-122"/>
                <a:cs typeface="华文新魏"/>
              </a:rPr>
              <a:t>到某</a:t>
            </a:r>
            <a:r>
              <a:rPr sz="2400" spc="-5" dirty="0">
                <a:latin typeface="微软雅黑 Light" panose="020B0502040204020203" pitchFamily="34" charset="-122"/>
                <a:ea typeface="微软雅黑 Light" panose="020B0502040204020203" pitchFamily="34" charset="-122"/>
                <a:cs typeface="华文新魏"/>
              </a:rPr>
              <a:t>个主题</a:t>
            </a:r>
            <a:r>
              <a:rPr sz="2400" dirty="0">
                <a:latin typeface="微软雅黑 Light" panose="020B0502040204020203" pitchFamily="34" charset="-122"/>
                <a:ea typeface="微软雅黑 Light" panose="020B0502040204020203" pitchFamily="34" charset="-122"/>
                <a:cs typeface="华文新魏"/>
              </a:rPr>
              <a:t>的概</a:t>
            </a:r>
            <a:r>
              <a:rPr sz="2400" spc="-5" dirty="0">
                <a:latin typeface="微软雅黑 Light" panose="020B0502040204020203" pitchFamily="34" charset="-122"/>
                <a:ea typeface="微软雅黑 Light" panose="020B0502040204020203" pitchFamily="34" charset="-122"/>
                <a:cs typeface="华文新魏"/>
              </a:rPr>
              <a:t>率很高</a:t>
            </a:r>
            <a:endParaRPr sz="2400" dirty="0">
              <a:latin typeface="微软雅黑 Light" panose="020B0502040204020203" pitchFamily="34" charset="-122"/>
              <a:ea typeface="微软雅黑 Light" panose="020B0502040204020203" pitchFamily="34" charset="-122"/>
              <a:cs typeface="华文新魏"/>
            </a:endParaRPr>
          </a:p>
          <a:p>
            <a:pPr marL="1264919" indent="-342900">
              <a:lnSpc>
                <a:spcPct val="120000"/>
              </a:lnSpc>
              <a:spcBef>
                <a:spcPts val="40"/>
              </a:spcBef>
              <a:buClr>
                <a:schemeClr val="tx1"/>
              </a:buClr>
              <a:buFont typeface="Wingdings" charset="2"/>
              <a:buChar char="Ø"/>
              <a:tabLst>
                <a:tab pos="1316990" algn="l"/>
              </a:tabLst>
            </a:pPr>
            <a:r>
              <a:rPr sz="2400" dirty="0">
                <a:solidFill>
                  <a:srgbClr val="CC0000"/>
                </a:solidFill>
                <a:latin typeface="微软雅黑 Light" panose="020B0502040204020203" pitchFamily="34" charset="-122"/>
                <a:ea typeface="微软雅黑 Light" panose="020B0502040204020203" pitchFamily="34" charset="-122"/>
                <a:cs typeface="Times New Roman"/>
              </a:rPr>
              <a:t>	</a:t>
            </a:r>
            <a:r>
              <a:rPr sz="2400" dirty="0">
                <a:latin typeface="微软雅黑 Light" panose="020B0502040204020203" pitchFamily="34" charset="-122"/>
                <a:ea typeface="微软雅黑 Light" panose="020B0502040204020203" pitchFamily="34" charset="-122"/>
                <a:cs typeface="Times New Roman"/>
              </a:rPr>
              <a:t>——</a:t>
            </a:r>
            <a:r>
              <a:rPr sz="2400" dirty="0">
                <a:solidFill>
                  <a:srgbClr val="FF0000"/>
                </a:solidFill>
                <a:latin typeface="微软雅黑 Light" panose="020B0502040204020203" pitchFamily="34" charset="-122"/>
                <a:ea typeface="微软雅黑 Light" panose="020B0502040204020203" pitchFamily="34" charset="-122"/>
                <a:cs typeface="华文新魏"/>
              </a:rPr>
              <a:t>多词一义</a:t>
            </a:r>
            <a:endParaRPr sz="2400" dirty="0">
              <a:latin typeface="微软雅黑 Light" panose="020B0502040204020203" pitchFamily="34" charset="-122"/>
              <a:ea typeface="微软雅黑 Light" panose="020B0502040204020203" pitchFamily="34" charset="-122"/>
              <a:cs typeface="华文新魏"/>
            </a:endParaRPr>
          </a:p>
        </p:txBody>
      </p:sp>
      <p:sp>
        <p:nvSpPr>
          <p:cNvPr id="4" name="标题 3">
            <a:extLst>
              <a:ext uri="{FF2B5EF4-FFF2-40B4-BE49-F238E27FC236}">
                <a16:creationId xmlns:a16="http://schemas.microsoft.com/office/drawing/2014/main" id="{B51E4774-F7C8-E345-93F1-58D30548B559}"/>
              </a:ext>
            </a:extLst>
          </p:cNvPr>
          <p:cNvSpPr>
            <a:spLocks noGrp="1"/>
          </p:cNvSpPr>
          <p:nvPr>
            <p:ph type="title"/>
          </p:nvPr>
        </p:nvSpPr>
        <p:spPr/>
        <p:txBody>
          <a:bodyPr/>
          <a:lstStyle/>
          <a:p>
            <a:r>
              <a:rPr lang="zh-CN" altLang="en-US" dirty="0"/>
              <a:t>朴素贝叶斯分类器分析</a:t>
            </a:r>
          </a:p>
        </p:txBody>
      </p:sp>
    </p:spTree>
    <p:extLst>
      <p:ext uri="{BB962C8B-B14F-4D97-AF65-F5344CB8AC3E}">
        <p14:creationId xmlns:p14="http://schemas.microsoft.com/office/powerpoint/2010/main" val="2111796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四、半朴素贝叶斯分类器</a:t>
            </a:r>
          </a:p>
        </p:txBody>
      </p:sp>
    </p:spTree>
    <p:extLst>
      <p:ext uri="{BB962C8B-B14F-4D97-AF65-F5344CB8AC3E}">
        <p14:creationId xmlns:p14="http://schemas.microsoft.com/office/powerpoint/2010/main" val="957019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半朴素贝叶斯分类器</a:t>
            </a:r>
          </a:p>
        </p:txBody>
      </p:sp>
      <p:sp>
        <p:nvSpPr>
          <p:cNvPr id="3" name="object 3"/>
          <p:cNvSpPr txBox="1"/>
          <p:nvPr/>
        </p:nvSpPr>
        <p:spPr>
          <a:xfrm>
            <a:off x="1993189" y="1343482"/>
            <a:ext cx="7846695" cy="3023905"/>
          </a:xfrm>
          <a:prstGeom prst="rect">
            <a:avLst/>
          </a:prstGeom>
        </p:spPr>
        <p:txBody>
          <a:bodyPr vert="horz" wrap="square" lIns="0" tIns="0" rIns="0" bIns="0" rtlCol="0">
            <a:spAutoFit/>
          </a:bodyPr>
          <a:lstStyle/>
          <a:p>
            <a:pPr marL="12700"/>
            <a:r>
              <a:rPr sz="2200" spc="-20" dirty="0">
                <a:latin typeface="FangSong"/>
                <a:cs typeface="FangSong"/>
              </a:rPr>
              <a:t>朴</a:t>
            </a:r>
            <a:r>
              <a:rPr sz="2200" spc="-25" dirty="0">
                <a:latin typeface="FangSong"/>
                <a:cs typeface="FangSong"/>
              </a:rPr>
              <a:t>素贝</a:t>
            </a:r>
            <a:r>
              <a:rPr sz="2200" spc="-20" dirty="0">
                <a:latin typeface="FangSong"/>
                <a:cs typeface="FangSong"/>
              </a:rPr>
              <a:t>叶</a:t>
            </a:r>
            <a:r>
              <a:rPr sz="2200" spc="-25" dirty="0">
                <a:latin typeface="FangSong"/>
                <a:cs typeface="FangSong"/>
              </a:rPr>
              <a:t>斯</a:t>
            </a:r>
            <a:r>
              <a:rPr sz="2200" spc="-20" dirty="0">
                <a:latin typeface="FangSong"/>
                <a:cs typeface="FangSong"/>
              </a:rPr>
              <a:t>分</a:t>
            </a:r>
            <a:r>
              <a:rPr sz="2200" spc="-25" dirty="0">
                <a:latin typeface="FangSong"/>
                <a:cs typeface="FangSong"/>
              </a:rPr>
              <a:t>类器</a:t>
            </a:r>
            <a:r>
              <a:rPr sz="2200" spc="-20" dirty="0">
                <a:latin typeface="FangSong"/>
                <a:cs typeface="FangSong"/>
              </a:rPr>
              <a:t>的</a:t>
            </a:r>
            <a:r>
              <a:rPr sz="2200" spc="-25" dirty="0">
                <a:latin typeface="FangSong"/>
                <a:cs typeface="FangSong"/>
              </a:rPr>
              <a:t>“</a:t>
            </a:r>
            <a:r>
              <a:rPr sz="2200" spc="-20" dirty="0">
                <a:solidFill>
                  <a:srgbClr val="C00000"/>
                </a:solidFill>
                <a:latin typeface="FangSong"/>
                <a:cs typeface="FangSong"/>
              </a:rPr>
              <a:t>属</a:t>
            </a:r>
            <a:r>
              <a:rPr sz="2200" spc="-25" dirty="0">
                <a:solidFill>
                  <a:srgbClr val="C00000"/>
                </a:solidFill>
                <a:latin typeface="FangSong"/>
                <a:cs typeface="FangSong"/>
              </a:rPr>
              <a:t>性独</a:t>
            </a:r>
            <a:r>
              <a:rPr sz="2200" spc="-20" dirty="0">
                <a:solidFill>
                  <a:srgbClr val="C00000"/>
                </a:solidFill>
                <a:latin typeface="FangSong"/>
                <a:cs typeface="FangSong"/>
              </a:rPr>
              <a:t>立</a:t>
            </a:r>
            <a:r>
              <a:rPr sz="2200" spc="-25" dirty="0">
                <a:solidFill>
                  <a:srgbClr val="C00000"/>
                </a:solidFill>
                <a:latin typeface="FangSong"/>
                <a:cs typeface="FangSong"/>
              </a:rPr>
              <a:t>性</a:t>
            </a:r>
            <a:r>
              <a:rPr sz="2200" spc="-20" dirty="0">
                <a:solidFill>
                  <a:srgbClr val="C00000"/>
                </a:solidFill>
                <a:latin typeface="FangSong"/>
                <a:cs typeface="FangSong"/>
              </a:rPr>
              <a:t>假</a:t>
            </a:r>
            <a:r>
              <a:rPr sz="2200" spc="-25" dirty="0">
                <a:solidFill>
                  <a:srgbClr val="C00000"/>
                </a:solidFill>
                <a:latin typeface="FangSong"/>
                <a:cs typeface="FangSong"/>
              </a:rPr>
              <a:t>设</a:t>
            </a:r>
            <a:r>
              <a:rPr sz="2200" spc="-25" dirty="0">
                <a:latin typeface="FangSong"/>
                <a:cs typeface="FangSong"/>
              </a:rPr>
              <a:t>”</a:t>
            </a:r>
            <a:r>
              <a:rPr sz="2200" spc="-20" dirty="0">
                <a:latin typeface="FangSong"/>
                <a:cs typeface="FangSong"/>
              </a:rPr>
              <a:t>在</a:t>
            </a:r>
            <a:r>
              <a:rPr sz="2200" spc="-25" dirty="0">
                <a:latin typeface="FangSong"/>
                <a:cs typeface="FangSong"/>
              </a:rPr>
              <a:t>现</a:t>
            </a:r>
            <a:r>
              <a:rPr sz="2200" spc="-20" dirty="0">
                <a:latin typeface="FangSong"/>
                <a:cs typeface="FangSong"/>
              </a:rPr>
              <a:t>实</a:t>
            </a:r>
            <a:r>
              <a:rPr sz="2200" spc="-25" dirty="0">
                <a:latin typeface="FangSong"/>
                <a:cs typeface="FangSong"/>
              </a:rPr>
              <a:t>中往</a:t>
            </a:r>
            <a:r>
              <a:rPr sz="2200" spc="-20" dirty="0">
                <a:latin typeface="FangSong"/>
                <a:cs typeface="FangSong"/>
              </a:rPr>
              <a:t>往</a:t>
            </a:r>
            <a:r>
              <a:rPr sz="2200" spc="-25" dirty="0">
                <a:latin typeface="FangSong"/>
                <a:cs typeface="FangSong"/>
              </a:rPr>
              <a:t>难</a:t>
            </a:r>
            <a:r>
              <a:rPr sz="2200" spc="-20" dirty="0">
                <a:latin typeface="FangSong"/>
                <a:cs typeface="FangSong"/>
              </a:rPr>
              <a:t>以</a:t>
            </a:r>
            <a:r>
              <a:rPr sz="2200" spc="-25" dirty="0">
                <a:latin typeface="FangSong"/>
                <a:cs typeface="FangSong"/>
              </a:rPr>
              <a:t>成立</a:t>
            </a:r>
            <a:endParaRPr sz="2200" dirty="0">
              <a:latin typeface="FangSong"/>
              <a:cs typeface="FangSong"/>
            </a:endParaRPr>
          </a:p>
          <a:p>
            <a:pPr>
              <a:spcBef>
                <a:spcPts val="33"/>
              </a:spcBef>
            </a:pPr>
            <a:endParaRPr sz="2750" dirty="0">
              <a:latin typeface="Times New Roman"/>
              <a:cs typeface="Times New Roman"/>
            </a:endParaRPr>
          </a:p>
          <a:p>
            <a:pPr marL="12700"/>
            <a:r>
              <a:rPr sz="2400" dirty="0">
                <a:solidFill>
                  <a:srgbClr val="0000FF"/>
                </a:solidFill>
                <a:latin typeface="FangSong"/>
                <a:cs typeface="FangSong"/>
              </a:rPr>
              <a:t>半朴素贝叶斯分类器</a:t>
            </a:r>
            <a:r>
              <a:rPr sz="2400" spc="-350" dirty="0">
                <a:solidFill>
                  <a:srgbClr val="0000FF"/>
                </a:solidFill>
                <a:latin typeface="FangSong"/>
                <a:cs typeface="FangSong"/>
              </a:rPr>
              <a:t> </a:t>
            </a:r>
            <a:r>
              <a:rPr sz="2000" spc="-5" dirty="0">
                <a:solidFill>
                  <a:srgbClr val="0000FF"/>
                </a:solidFill>
                <a:latin typeface="Verdana"/>
                <a:cs typeface="Verdana"/>
              </a:rPr>
              <a:t>(se</a:t>
            </a:r>
            <a:r>
              <a:rPr sz="2000" spc="-10" dirty="0">
                <a:solidFill>
                  <a:srgbClr val="0000FF"/>
                </a:solidFill>
                <a:latin typeface="Verdana"/>
                <a:cs typeface="Verdana"/>
              </a:rPr>
              <a:t>mi</a:t>
            </a:r>
            <a:r>
              <a:rPr sz="2000" dirty="0">
                <a:solidFill>
                  <a:srgbClr val="0000FF"/>
                </a:solidFill>
                <a:latin typeface="Verdana"/>
                <a:cs typeface="Verdana"/>
              </a:rPr>
              <a:t>-na</a:t>
            </a:r>
            <a:r>
              <a:rPr sz="2000" spc="-15" dirty="0">
                <a:solidFill>
                  <a:srgbClr val="0000FF"/>
                </a:solidFill>
                <a:latin typeface="Verdana"/>
                <a:cs typeface="Verdana"/>
              </a:rPr>
              <a:t>ï</a:t>
            </a:r>
            <a:r>
              <a:rPr sz="2000" spc="-10" dirty="0">
                <a:solidFill>
                  <a:srgbClr val="0000FF"/>
                </a:solidFill>
                <a:latin typeface="Verdana"/>
                <a:cs typeface="Verdana"/>
              </a:rPr>
              <a:t>v</a:t>
            </a:r>
            <a:r>
              <a:rPr sz="2000" dirty="0">
                <a:solidFill>
                  <a:srgbClr val="0000FF"/>
                </a:solidFill>
                <a:latin typeface="Verdana"/>
                <a:cs typeface="Verdana"/>
              </a:rPr>
              <a:t>e</a:t>
            </a:r>
            <a:r>
              <a:rPr sz="2000" spc="-5" dirty="0">
                <a:solidFill>
                  <a:srgbClr val="0000FF"/>
                </a:solidFill>
                <a:latin typeface="Verdana"/>
                <a:cs typeface="Verdana"/>
              </a:rPr>
              <a:t> </a:t>
            </a:r>
            <a:r>
              <a:rPr sz="2000" dirty="0">
                <a:solidFill>
                  <a:srgbClr val="0000FF"/>
                </a:solidFill>
                <a:latin typeface="Verdana"/>
                <a:cs typeface="Verdana"/>
              </a:rPr>
              <a:t>B</a:t>
            </a:r>
            <a:r>
              <a:rPr sz="2000" spc="-20" dirty="0">
                <a:solidFill>
                  <a:srgbClr val="0000FF"/>
                </a:solidFill>
                <a:latin typeface="Verdana"/>
                <a:cs typeface="Verdana"/>
              </a:rPr>
              <a:t>a</a:t>
            </a:r>
            <a:r>
              <a:rPr sz="2000" spc="-10" dirty="0">
                <a:solidFill>
                  <a:srgbClr val="0000FF"/>
                </a:solidFill>
                <a:latin typeface="Verdana"/>
                <a:cs typeface="Verdana"/>
              </a:rPr>
              <a:t>ye</a:t>
            </a:r>
            <a:r>
              <a:rPr sz="2000" dirty="0">
                <a:solidFill>
                  <a:srgbClr val="0000FF"/>
                </a:solidFill>
                <a:latin typeface="Verdana"/>
                <a:cs typeface="Verdana"/>
              </a:rPr>
              <a:t>s</a:t>
            </a:r>
            <a:r>
              <a:rPr sz="2000" spc="-25" dirty="0">
                <a:solidFill>
                  <a:srgbClr val="0000FF"/>
                </a:solidFill>
                <a:latin typeface="Verdana"/>
                <a:cs typeface="Verdana"/>
              </a:rPr>
              <a:t> </a:t>
            </a:r>
            <a:r>
              <a:rPr sz="2000" dirty="0">
                <a:solidFill>
                  <a:srgbClr val="0000FF"/>
                </a:solidFill>
                <a:latin typeface="Verdana"/>
                <a:cs typeface="Verdana"/>
              </a:rPr>
              <a:t>cl</a:t>
            </a:r>
            <a:r>
              <a:rPr sz="2000" spc="-15" dirty="0">
                <a:solidFill>
                  <a:srgbClr val="0000FF"/>
                </a:solidFill>
                <a:latin typeface="Verdana"/>
                <a:cs typeface="Verdana"/>
              </a:rPr>
              <a:t>a</a:t>
            </a:r>
            <a:r>
              <a:rPr sz="2000" dirty="0">
                <a:solidFill>
                  <a:srgbClr val="0000FF"/>
                </a:solidFill>
                <a:latin typeface="Verdana"/>
                <a:cs typeface="Verdana"/>
              </a:rPr>
              <a:t>ssif</a:t>
            </a:r>
            <a:r>
              <a:rPr sz="2000" spc="-20" dirty="0">
                <a:solidFill>
                  <a:srgbClr val="0000FF"/>
                </a:solidFill>
                <a:latin typeface="Verdana"/>
                <a:cs typeface="Verdana"/>
              </a:rPr>
              <a:t>i</a:t>
            </a:r>
            <a:r>
              <a:rPr sz="2000" spc="-10" dirty="0">
                <a:solidFill>
                  <a:srgbClr val="0000FF"/>
                </a:solidFill>
                <a:latin typeface="Verdana"/>
                <a:cs typeface="Verdana"/>
              </a:rPr>
              <a:t>e</a:t>
            </a:r>
            <a:r>
              <a:rPr sz="2000" dirty="0">
                <a:solidFill>
                  <a:srgbClr val="0000FF"/>
                </a:solidFill>
                <a:latin typeface="Verdana"/>
                <a:cs typeface="Verdana"/>
              </a:rPr>
              <a:t>r)</a:t>
            </a:r>
            <a:endParaRPr sz="2000" dirty="0">
              <a:latin typeface="Verdana"/>
              <a:cs typeface="Verdana"/>
            </a:endParaRPr>
          </a:p>
          <a:p>
            <a:pPr marL="12700" indent="718820">
              <a:spcBef>
                <a:spcPts val="1490"/>
              </a:spcBef>
            </a:pPr>
            <a:r>
              <a:rPr sz="2200" spc="-20" dirty="0">
                <a:latin typeface="FangSong"/>
                <a:cs typeface="FangSong"/>
              </a:rPr>
              <a:t>基</a:t>
            </a:r>
            <a:r>
              <a:rPr sz="2200" spc="-25" dirty="0">
                <a:latin typeface="FangSong"/>
                <a:cs typeface="FangSong"/>
              </a:rPr>
              <a:t>本思</a:t>
            </a:r>
            <a:r>
              <a:rPr sz="2200" spc="-20" dirty="0">
                <a:latin typeface="FangSong"/>
                <a:cs typeface="FangSong"/>
              </a:rPr>
              <a:t>路</a:t>
            </a:r>
            <a:r>
              <a:rPr sz="2200" spc="-25" dirty="0">
                <a:latin typeface="FangSong"/>
                <a:cs typeface="FangSong"/>
              </a:rPr>
              <a:t>：</a:t>
            </a:r>
            <a:r>
              <a:rPr sz="2200" spc="-20" dirty="0">
                <a:solidFill>
                  <a:srgbClr val="C00000"/>
                </a:solidFill>
                <a:latin typeface="FangSong"/>
                <a:cs typeface="FangSong"/>
              </a:rPr>
              <a:t>适</a:t>
            </a:r>
            <a:r>
              <a:rPr sz="2200" spc="-25" dirty="0">
                <a:solidFill>
                  <a:srgbClr val="C00000"/>
                </a:solidFill>
                <a:latin typeface="FangSong"/>
                <a:cs typeface="FangSong"/>
              </a:rPr>
              <a:t>当</a:t>
            </a:r>
            <a:r>
              <a:rPr sz="2200" spc="-25" dirty="0">
                <a:latin typeface="FangSong"/>
                <a:cs typeface="FangSong"/>
              </a:rPr>
              <a:t>考</a:t>
            </a:r>
            <a:r>
              <a:rPr sz="2200" spc="-20" dirty="0">
                <a:latin typeface="FangSong"/>
                <a:cs typeface="FangSong"/>
              </a:rPr>
              <a:t>虑</a:t>
            </a:r>
            <a:r>
              <a:rPr sz="2200" spc="-25" dirty="0">
                <a:latin typeface="FangSong"/>
                <a:cs typeface="FangSong"/>
              </a:rPr>
              <a:t>一</a:t>
            </a:r>
            <a:r>
              <a:rPr sz="2200" spc="-20" dirty="0">
                <a:latin typeface="FangSong"/>
                <a:cs typeface="FangSong"/>
              </a:rPr>
              <a:t>部</a:t>
            </a:r>
            <a:r>
              <a:rPr sz="2200" spc="-25" dirty="0">
                <a:latin typeface="FangSong"/>
                <a:cs typeface="FangSong"/>
              </a:rPr>
              <a:t>分</a:t>
            </a:r>
            <a:r>
              <a:rPr sz="2200" spc="-25" dirty="0">
                <a:solidFill>
                  <a:srgbClr val="C00000"/>
                </a:solidFill>
                <a:latin typeface="FangSong"/>
                <a:cs typeface="FangSong"/>
              </a:rPr>
              <a:t>属</a:t>
            </a:r>
            <a:r>
              <a:rPr sz="2200" spc="-20" dirty="0">
                <a:solidFill>
                  <a:srgbClr val="C00000"/>
                </a:solidFill>
                <a:latin typeface="FangSong"/>
                <a:cs typeface="FangSong"/>
              </a:rPr>
              <a:t>性</a:t>
            </a:r>
            <a:r>
              <a:rPr sz="2200" spc="-25" dirty="0">
                <a:solidFill>
                  <a:srgbClr val="C00000"/>
                </a:solidFill>
                <a:latin typeface="FangSong"/>
                <a:cs typeface="FangSong"/>
              </a:rPr>
              <a:t>间</a:t>
            </a:r>
            <a:r>
              <a:rPr sz="2200" spc="-20" dirty="0">
                <a:solidFill>
                  <a:srgbClr val="C00000"/>
                </a:solidFill>
                <a:latin typeface="FangSong"/>
                <a:cs typeface="FangSong"/>
              </a:rPr>
              <a:t>的</a:t>
            </a:r>
            <a:r>
              <a:rPr sz="2200" spc="-25" dirty="0">
                <a:solidFill>
                  <a:srgbClr val="C00000"/>
                </a:solidFill>
                <a:latin typeface="FangSong"/>
                <a:cs typeface="FangSong"/>
              </a:rPr>
              <a:t>相互</a:t>
            </a:r>
            <a:r>
              <a:rPr sz="2200" spc="-20" dirty="0">
                <a:solidFill>
                  <a:srgbClr val="C00000"/>
                </a:solidFill>
                <a:latin typeface="FangSong"/>
                <a:cs typeface="FangSong"/>
              </a:rPr>
              <a:t>依</a:t>
            </a:r>
            <a:r>
              <a:rPr sz="2200" spc="-25" dirty="0">
                <a:solidFill>
                  <a:srgbClr val="C00000"/>
                </a:solidFill>
                <a:latin typeface="FangSong"/>
                <a:cs typeface="FangSong"/>
              </a:rPr>
              <a:t>赖</a:t>
            </a:r>
            <a:r>
              <a:rPr sz="2200" spc="-20" dirty="0">
                <a:solidFill>
                  <a:srgbClr val="C00000"/>
                </a:solidFill>
                <a:latin typeface="FangSong"/>
                <a:cs typeface="FangSong"/>
              </a:rPr>
              <a:t>信</a:t>
            </a:r>
            <a:r>
              <a:rPr sz="2200" spc="-25" dirty="0">
                <a:solidFill>
                  <a:srgbClr val="C00000"/>
                </a:solidFill>
                <a:latin typeface="FangSong"/>
                <a:cs typeface="FangSong"/>
              </a:rPr>
              <a:t>息</a:t>
            </a:r>
            <a:endParaRPr sz="2200" dirty="0">
              <a:solidFill>
                <a:srgbClr val="C00000"/>
              </a:solidFill>
              <a:latin typeface="FangSong"/>
              <a:cs typeface="FangSong"/>
            </a:endParaRPr>
          </a:p>
          <a:p>
            <a:pPr>
              <a:lnSpc>
                <a:spcPct val="100000"/>
              </a:lnSpc>
            </a:pPr>
            <a:endParaRPr sz="2200" dirty="0">
              <a:latin typeface="Times New Roman"/>
              <a:cs typeface="Times New Roman"/>
            </a:endParaRPr>
          </a:p>
          <a:p>
            <a:pPr marL="12700">
              <a:spcBef>
                <a:spcPts val="1405"/>
              </a:spcBef>
            </a:pPr>
            <a:r>
              <a:rPr sz="2400" spc="-5" dirty="0">
                <a:latin typeface="FangSong"/>
                <a:cs typeface="FangSong"/>
              </a:rPr>
              <a:t>最常用策略</a:t>
            </a:r>
            <a:r>
              <a:rPr sz="2400" dirty="0">
                <a:latin typeface="FangSong"/>
                <a:cs typeface="FangSong"/>
              </a:rPr>
              <a:t>：</a:t>
            </a:r>
            <a:r>
              <a:rPr sz="2400" spc="-5" dirty="0">
                <a:solidFill>
                  <a:srgbClr val="FF0000"/>
                </a:solidFill>
                <a:latin typeface="FangSong"/>
                <a:cs typeface="FangSong"/>
              </a:rPr>
              <a:t>独依赖估</a:t>
            </a:r>
            <a:r>
              <a:rPr sz="2400" dirty="0">
                <a:solidFill>
                  <a:srgbClr val="FF0000"/>
                </a:solidFill>
                <a:latin typeface="FangSong"/>
                <a:cs typeface="FangSong"/>
              </a:rPr>
              <a:t>计</a:t>
            </a:r>
            <a:r>
              <a:rPr sz="2400" spc="-350" dirty="0">
                <a:solidFill>
                  <a:srgbClr val="FF0000"/>
                </a:solidFill>
                <a:latin typeface="FangSong"/>
                <a:cs typeface="FangSong"/>
              </a:rPr>
              <a:t> </a:t>
            </a:r>
            <a:r>
              <a:rPr sz="1600" spc="-15" dirty="0">
                <a:latin typeface="Verdana"/>
                <a:cs typeface="Verdana"/>
              </a:rPr>
              <a:t>(On</a:t>
            </a:r>
            <a:r>
              <a:rPr sz="1600" spc="-20" dirty="0">
                <a:latin typeface="Verdana"/>
                <a:cs typeface="Verdana"/>
              </a:rPr>
              <a:t>e</a:t>
            </a:r>
            <a:r>
              <a:rPr sz="1600" spc="-15" dirty="0">
                <a:latin typeface="Verdana"/>
                <a:cs typeface="Verdana"/>
              </a:rPr>
              <a:t>-</a:t>
            </a:r>
            <a:r>
              <a:rPr sz="1600" spc="-25" dirty="0">
                <a:latin typeface="Verdana"/>
                <a:cs typeface="Verdana"/>
              </a:rPr>
              <a:t>D</a:t>
            </a:r>
            <a:r>
              <a:rPr sz="1600" spc="-10" dirty="0">
                <a:latin typeface="Verdana"/>
                <a:cs typeface="Verdana"/>
              </a:rPr>
              <a:t>epe</a:t>
            </a:r>
            <a:r>
              <a:rPr sz="1600" spc="-25" dirty="0">
                <a:latin typeface="Verdana"/>
                <a:cs typeface="Verdana"/>
              </a:rPr>
              <a:t>n</a:t>
            </a:r>
            <a:r>
              <a:rPr sz="1600" spc="-10" dirty="0">
                <a:latin typeface="Verdana"/>
                <a:cs typeface="Verdana"/>
              </a:rPr>
              <a:t>dent</a:t>
            </a:r>
            <a:r>
              <a:rPr sz="1600" spc="35" dirty="0">
                <a:latin typeface="Verdana"/>
                <a:cs typeface="Verdana"/>
              </a:rPr>
              <a:t> </a:t>
            </a:r>
            <a:r>
              <a:rPr sz="1600" spc="-15" dirty="0">
                <a:latin typeface="Verdana"/>
                <a:cs typeface="Verdana"/>
              </a:rPr>
              <a:t>Es</a:t>
            </a:r>
            <a:r>
              <a:rPr sz="1600" spc="-20" dirty="0">
                <a:latin typeface="Verdana"/>
                <a:cs typeface="Verdana"/>
              </a:rPr>
              <a:t>t</a:t>
            </a:r>
            <a:r>
              <a:rPr sz="1600" spc="-10" dirty="0">
                <a:latin typeface="Verdana"/>
                <a:cs typeface="Verdana"/>
              </a:rPr>
              <a:t>i</a:t>
            </a:r>
            <a:r>
              <a:rPr sz="1600" spc="-30" dirty="0">
                <a:latin typeface="Verdana"/>
                <a:cs typeface="Verdana"/>
              </a:rPr>
              <a:t>m</a:t>
            </a:r>
            <a:r>
              <a:rPr sz="1600" spc="-10" dirty="0">
                <a:latin typeface="Verdana"/>
                <a:cs typeface="Verdana"/>
              </a:rPr>
              <a:t>ato</a:t>
            </a:r>
            <a:r>
              <a:rPr sz="1600" spc="-240" dirty="0">
                <a:latin typeface="Verdana"/>
                <a:cs typeface="Verdana"/>
              </a:rPr>
              <a:t>r</a:t>
            </a:r>
            <a:r>
              <a:rPr sz="1600" spc="-10" dirty="0">
                <a:latin typeface="Verdana"/>
                <a:cs typeface="Verdana"/>
              </a:rPr>
              <a:t>,</a:t>
            </a:r>
            <a:r>
              <a:rPr sz="1600" spc="60" dirty="0">
                <a:latin typeface="Verdana"/>
                <a:cs typeface="Verdana"/>
              </a:rPr>
              <a:t> </a:t>
            </a:r>
            <a:r>
              <a:rPr spc="-20" dirty="0">
                <a:solidFill>
                  <a:srgbClr val="FF0000"/>
                </a:solidFill>
                <a:latin typeface="Verdana"/>
                <a:cs typeface="Verdana"/>
              </a:rPr>
              <a:t>OD</a:t>
            </a:r>
            <a:r>
              <a:rPr spc="-10" dirty="0">
                <a:solidFill>
                  <a:srgbClr val="FF0000"/>
                </a:solidFill>
                <a:latin typeface="Verdana"/>
                <a:cs typeface="Verdana"/>
              </a:rPr>
              <a:t>E</a:t>
            </a:r>
            <a:r>
              <a:rPr sz="1600" spc="-10" dirty="0">
                <a:latin typeface="Verdana"/>
                <a:cs typeface="Verdana"/>
              </a:rPr>
              <a:t>)</a:t>
            </a:r>
            <a:endParaRPr sz="1600" dirty="0">
              <a:latin typeface="Verdana"/>
              <a:cs typeface="Verdana"/>
            </a:endParaRPr>
          </a:p>
          <a:p>
            <a:pPr marL="1863725">
              <a:spcBef>
                <a:spcPts val="1255"/>
              </a:spcBef>
            </a:pPr>
            <a:r>
              <a:rPr sz="2000" dirty="0">
                <a:latin typeface="FangSong"/>
                <a:cs typeface="FangSong"/>
              </a:rPr>
              <a:t>假设每</a:t>
            </a:r>
            <a:r>
              <a:rPr sz="2000" spc="-15" dirty="0">
                <a:latin typeface="FangSong"/>
                <a:cs typeface="FangSong"/>
              </a:rPr>
              <a:t>个</a:t>
            </a:r>
            <a:r>
              <a:rPr sz="2000" dirty="0">
                <a:latin typeface="FangSong"/>
                <a:cs typeface="FangSong"/>
              </a:rPr>
              <a:t>属</a:t>
            </a:r>
            <a:r>
              <a:rPr sz="2000" spc="-15" dirty="0">
                <a:latin typeface="FangSong"/>
                <a:cs typeface="FangSong"/>
              </a:rPr>
              <a:t>性</a:t>
            </a:r>
            <a:r>
              <a:rPr sz="2000" dirty="0">
                <a:latin typeface="FangSong"/>
                <a:cs typeface="FangSong"/>
              </a:rPr>
              <a:t>在</a:t>
            </a:r>
            <a:r>
              <a:rPr sz="2000" dirty="0">
                <a:solidFill>
                  <a:srgbClr val="FF0000"/>
                </a:solidFill>
                <a:latin typeface="FangSong"/>
                <a:cs typeface="FangSong"/>
              </a:rPr>
              <a:t>类别</a:t>
            </a:r>
            <a:r>
              <a:rPr sz="2000" spc="-15" dirty="0">
                <a:latin typeface="FangSong"/>
                <a:cs typeface="FangSong"/>
              </a:rPr>
              <a:t>之</a:t>
            </a:r>
            <a:r>
              <a:rPr sz="2000" dirty="0">
                <a:latin typeface="FangSong"/>
                <a:cs typeface="FangSong"/>
              </a:rPr>
              <a:t>外</a:t>
            </a:r>
            <a:r>
              <a:rPr sz="2000" spc="-15" dirty="0">
                <a:solidFill>
                  <a:srgbClr val="C00000"/>
                </a:solidFill>
                <a:latin typeface="FangSong"/>
                <a:cs typeface="FangSong"/>
              </a:rPr>
              <a:t>最</a:t>
            </a:r>
            <a:r>
              <a:rPr sz="2000" dirty="0">
                <a:solidFill>
                  <a:srgbClr val="C00000"/>
                </a:solidFill>
                <a:latin typeface="FangSong"/>
                <a:cs typeface="FangSong"/>
              </a:rPr>
              <a:t>多仅依</a:t>
            </a:r>
            <a:r>
              <a:rPr sz="2000" spc="-15" dirty="0">
                <a:solidFill>
                  <a:srgbClr val="C00000"/>
                </a:solidFill>
                <a:latin typeface="FangSong"/>
                <a:cs typeface="FangSong"/>
              </a:rPr>
              <a:t>赖</a:t>
            </a:r>
            <a:r>
              <a:rPr sz="2000" dirty="0">
                <a:solidFill>
                  <a:srgbClr val="C00000"/>
                </a:solidFill>
                <a:latin typeface="FangSong"/>
                <a:cs typeface="FangSong"/>
              </a:rPr>
              <a:t>一</a:t>
            </a:r>
            <a:r>
              <a:rPr sz="2000" spc="-15" dirty="0">
                <a:solidFill>
                  <a:srgbClr val="C00000"/>
                </a:solidFill>
                <a:latin typeface="FangSong"/>
                <a:cs typeface="FangSong"/>
              </a:rPr>
              <a:t>个</a:t>
            </a:r>
            <a:r>
              <a:rPr sz="2000" dirty="0">
                <a:solidFill>
                  <a:srgbClr val="C00000"/>
                </a:solidFill>
                <a:latin typeface="FangSong"/>
                <a:cs typeface="FangSong"/>
              </a:rPr>
              <a:t>其他属性</a:t>
            </a:r>
          </a:p>
        </p:txBody>
      </p:sp>
      <p:sp>
        <p:nvSpPr>
          <p:cNvPr id="4" name="object 4"/>
          <p:cNvSpPr/>
          <p:nvPr/>
        </p:nvSpPr>
        <p:spPr>
          <a:xfrm>
            <a:off x="3765804" y="4379976"/>
            <a:ext cx="4373880" cy="117195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7479029" y="4751070"/>
            <a:ext cx="447040" cy="424180"/>
          </a:xfrm>
          <a:custGeom>
            <a:avLst/>
            <a:gdLst/>
            <a:ahLst/>
            <a:cxnLst/>
            <a:rect l="l" t="t" r="r" b="b"/>
            <a:pathLst>
              <a:path w="447039" h="424179">
                <a:moveTo>
                  <a:pt x="0" y="423671"/>
                </a:moveTo>
                <a:lnTo>
                  <a:pt x="446531" y="423671"/>
                </a:lnTo>
                <a:lnTo>
                  <a:pt x="446531" y="0"/>
                </a:lnTo>
                <a:lnTo>
                  <a:pt x="0" y="0"/>
                </a:lnTo>
                <a:lnTo>
                  <a:pt x="0" y="423671"/>
                </a:lnTo>
                <a:close/>
              </a:path>
            </a:pathLst>
          </a:custGeom>
          <a:ln w="25908">
            <a:solidFill>
              <a:srgbClr val="FF0000"/>
            </a:solidFill>
          </a:ln>
        </p:spPr>
        <p:txBody>
          <a:bodyPr wrap="square" lIns="0" tIns="0" rIns="0" bIns="0" rtlCol="0"/>
          <a:lstStyle/>
          <a:p>
            <a:endParaRPr/>
          </a:p>
        </p:txBody>
      </p:sp>
      <p:sp>
        <p:nvSpPr>
          <p:cNvPr id="6" name="object 6"/>
          <p:cNvSpPr txBox="1"/>
          <p:nvPr/>
        </p:nvSpPr>
        <p:spPr>
          <a:xfrm>
            <a:off x="7056501" y="5310814"/>
            <a:ext cx="2567940" cy="802784"/>
          </a:xfrm>
          <a:prstGeom prst="rect">
            <a:avLst/>
          </a:prstGeom>
        </p:spPr>
        <p:txBody>
          <a:bodyPr vert="horz" wrap="square" lIns="0" tIns="0" rIns="0" bIns="0" rtlCol="0">
            <a:spAutoFit/>
          </a:bodyPr>
          <a:lstStyle/>
          <a:p>
            <a:pPr marL="598170"/>
            <a:r>
              <a:rPr i="1" dirty="0">
                <a:solidFill>
                  <a:srgbClr val="FF0000"/>
                </a:solidFill>
                <a:latin typeface="Palatino Linotype"/>
                <a:cs typeface="Palatino Linotype"/>
              </a:rPr>
              <a:t>x</a:t>
            </a:r>
            <a:r>
              <a:rPr i="1" spc="-7" baseline="-20833" dirty="0">
                <a:solidFill>
                  <a:srgbClr val="FF0000"/>
                </a:solidFill>
                <a:latin typeface="Palatino Linotype"/>
                <a:cs typeface="Palatino Linotype"/>
              </a:rPr>
              <a:t>i </a:t>
            </a:r>
            <a:r>
              <a:rPr i="1" spc="52" baseline="-20833" dirty="0">
                <a:solidFill>
                  <a:srgbClr val="FF0000"/>
                </a:solidFill>
                <a:latin typeface="Palatino Linotype"/>
                <a:cs typeface="Palatino Linotype"/>
              </a:rPr>
              <a:t> </a:t>
            </a:r>
            <a:r>
              <a:rPr dirty="0">
                <a:solidFill>
                  <a:srgbClr val="FF0000"/>
                </a:solidFill>
                <a:latin typeface="FangSong"/>
                <a:cs typeface="FangSong"/>
              </a:rPr>
              <a:t>的“父属性”</a:t>
            </a:r>
            <a:endParaRPr>
              <a:latin typeface="FangSong"/>
              <a:cs typeface="FangSong"/>
            </a:endParaRPr>
          </a:p>
          <a:p>
            <a:pPr marL="12700">
              <a:spcBef>
                <a:spcPts val="1685"/>
              </a:spcBef>
            </a:pPr>
            <a:r>
              <a:rPr sz="2000" dirty="0">
                <a:solidFill>
                  <a:srgbClr val="0000FF"/>
                </a:solidFill>
                <a:latin typeface="FangSong"/>
                <a:cs typeface="FangSong"/>
              </a:rPr>
              <a:t>关键是</a:t>
            </a:r>
            <a:r>
              <a:rPr sz="2000" spc="-15" dirty="0">
                <a:solidFill>
                  <a:srgbClr val="0000FF"/>
                </a:solidFill>
                <a:latin typeface="FangSong"/>
                <a:cs typeface="FangSong"/>
              </a:rPr>
              <a:t>如</a:t>
            </a:r>
            <a:r>
              <a:rPr sz="2000" dirty="0">
                <a:solidFill>
                  <a:srgbClr val="0000FF"/>
                </a:solidFill>
                <a:latin typeface="FangSong"/>
                <a:cs typeface="FangSong"/>
              </a:rPr>
              <a:t>何</a:t>
            </a:r>
            <a:r>
              <a:rPr sz="2000" spc="-15" dirty="0">
                <a:solidFill>
                  <a:srgbClr val="0000FF"/>
                </a:solidFill>
                <a:latin typeface="FangSong"/>
                <a:cs typeface="FangSong"/>
              </a:rPr>
              <a:t>确</a:t>
            </a:r>
            <a:r>
              <a:rPr sz="2000" dirty="0">
                <a:solidFill>
                  <a:srgbClr val="0000FF"/>
                </a:solidFill>
                <a:latin typeface="FangSong"/>
                <a:cs typeface="FangSong"/>
              </a:rPr>
              <a:t>定父属性</a:t>
            </a:r>
            <a:endParaRPr sz="2000">
              <a:latin typeface="FangSong"/>
              <a:cs typeface="FangSong"/>
            </a:endParaRPr>
          </a:p>
        </p:txBody>
      </p:sp>
    </p:spTree>
    <p:custDataLst>
      <p:tags r:id="rId1"/>
    </p:custDataLst>
    <p:extLst>
      <p:ext uri="{BB962C8B-B14F-4D97-AF65-F5344CB8AC3E}">
        <p14:creationId xmlns:p14="http://schemas.microsoft.com/office/powerpoint/2010/main" val="316862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extLst mod="1"/>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两种常见方法</a:t>
            </a:r>
          </a:p>
        </p:txBody>
      </p:sp>
      <p:sp>
        <p:nvSpPr>
          <p:cNvPr id="3" name="object 3"/>
          <p:cNvSpPr txBox="1">
            <a:spLocks noGrp="1"/>
          </p:cNvSpPr>
          <p:nvPr>
            <p:ph idx="1"/>
          </p:nvPr>
        </p:nvSpPr>
        <p:spPr>
          <a:xfrm>
            <a:off x="347133" y="1158539"/>
            <a:ext cx="11489267" cy="2568908"/>
          </a:xfrm>
          <a:prstGeom prst="rect">
            <a:avLst/>
          </a:prstGeom>
        </p:spPr>
        <p:txBody>
          <a:bodyPr vert="horz" wrap="square" lIns="0" tIns="0" rIns="0" bIns="0" rtlCol="0">
            <a:spAutoFit/>
          </a:bodyPr>
          <a:lstStyle/>
          <a:p>
            <a:pPr marL="355600" indent="-342900">
              <a:buFont typeface="Wingdings"/>
              <a:buChar char=""/>
              <a:tabLst>
                <a:tab pos="356235" algn="l"/>
              </a:tabLst>
            </a:pPr>
            <a:r>
              <a:rPr sz="2200" spc="-20" dirty="0"/>
              <a:t>SPO</a:t>
            </a:r>
            <a:r>
              <a:rPr sz="2200" spc="-30" dirty="0"/>
              <a:t>D</a:t>
            </a:r>
            <a:r>
              <a:rPr sz="2200" spc="-15" dirty="0"/>
              <a:t>E</a:t>
            </a:r>
            <a:r>
              <a:rPr sz="2200" spc="15" dirty="0"/>
              <a:t> </a:t>
            </a:r>
            <a:r>
              <a:rPr spc="-20" dirty="0"/>
              <a:t>(Supe</a:t>
            </a:r>
            <a:r>
              <a:rPr spc="-25" dirty="0"/>
              <a:t>r</a:t>
            </a:r>
            <a:r>
              <a:rPr dirty="0"/>
              <a:t>-</a:t>
            </a:r>
            <a:r>
              <a:rPr spc="-55" dirty="0"/>
              <a:t>P</a:t>
            </a:r>
            <a:r>
              <a:rPr spc="-10" dirty="0"/>
              <a:t>ar</a:t>
            </a:r>
            <a:r>
              <a:rPr spc="-25" dirty="0"/>
              <a:t>e</a:t>
            </a:r>
            <a:r>
              <a:rPr spc="-10" dirty="0"/>
              <a:t>nt</a:t>
            </a:r>
            <a:r>
              <a:rPr spc="-5" dirty="0"/>
              <a:t> </a:t>
            </a:r>
            <a:r>
              <a:rPr spc="-20" dirty="0"/>
              <a:t>O</a:t>
            </a:r>
            <a:r>
              <a:rPr spc="-15" dirty="0"/>
              <a:t>D</a:t>
            </a:r>
            <a:r>
              <a:rPr spc="-5" dirty="0"/>
              <a:t>E</a:t>
            </a:r>
            <a:r>
              <a:rPr dirty="0"/>
              <a:t>)</a:t>
            </a:r>
            <a:r>
              <a:rPr sz="2200" spc="-25" dirty="0">
                <a:latin typeface="FangSong"/>
                <a:cs typeface="FangSong"/>
              </a:rPr>
              <a:t>：</a:t>
            </a:r>
            <a:endParaRPr sz="2200" dirty="0">
              <a:latin typeface="FangSong"/>
              <a:cs typeface="FangSong"/>
            </a:endParaRPr>
          </a:p>
          <a:p>
            <a:pPr marL="469900" marR="138430">
              <a:spcBef>
                <a:spcPts val="1200"/>
              </a:spcBef>
            </a:pPr>
            <a:r>
              <a:rPr sz="2200" spc="-15" dirty="0">
                <a:latin typeface="FangSong"/>
                <a:cs typeface="FangSong"/>
              </a:rPr>
              <a:t>假设</a:t>
            </a:r>
            <a:r>
              <a:rPr sz="2200" spc="-20" dirty="0">
                <a:solidFill>
                  <a:srgbClr val="C00000"/>
                </a:solidFill>
                <a:latin typeface="FangSong"/>
                <a:cs typeface="FangSong"/>
              </a:rPr>
              <a:t>所有属</a:t>
            </a:r>
            <a:r>
              <a:rPr sz="2200" spc="-25" dirty="0">
                <a:solidFill>
                  <a:srgbClr val="C00000"/>
                </a:solidFill>
                <a:latin typeface="FangSong"/>
                <a:cs typeface="FangSong"/>
              </a:rPr>
              <a:t>性都</a:t>
            </a:r>
            <a:r>
              <a:rPr sz="2200" spc="-20" dirty="0">
                <a:solidFill>
                  <a:srgbClr val="C00000"/>
                </a:solidFill>
                <a:latin typeface="FangSong"/>
                <a:cs typeface="FangSong"/>
              </a:rPr>
              <a:t>依</a:t>
            </a:r>
            <a:r>
              <a:rPr sz="2200" spc="-25" dirty="0">
                <a:solidFill>
                  <a:srgbClr val="C00000"/>
                </a:solidFill>
                <a:latin typeface="FangSong"/>
                <a:cs typeface="FangSong"/>
              </a:rPr>
              <a:t>赖于</a:t>
            </a:r>
            <a:r>
              <a:rPr sz="2200" spc="-20" dirty="0">
                <a:solidFill>
                  <a:srgbClr val="C00000"/>
                </a:solidFill>
                <a:latin typeface="FangSong"/>
                <a:cs typeface="FangSong"/>
              </a:rPr>
              <a:t>同</a:t>
            </a:r>
            <a:r>
              <a:rPr sz="2200" spc="-25" dirty="0">
                <a:solidFill>
                  <a:srgbClr val="C00000"/>
                </a:solidFill>
                <a:latin typeface="FangSong"/>
                <a:cs typeface="FangSong"/>
              </a:rPr>
              <a:t>一属</a:t>
            </a:r>
            <a:r>
              <a:rPr sz="2200" spc="-20" dirty="0">
                <a:solidFill>
                  <a:srgbClr val="C00000"/>
                </a:solidFill>
                <a:latin typeface="FangSong"/>
                <a:cs typeface="FangSong"/>
              </a:rPr>
              <a:t>性</a:t>
            </a:r>
            <a:r>
              <a:rPr sz="2200" spc="-25" dirty="0">
                <a:latin typeface="FangSong"/>
                <a:cs typeface="FangSong"/>
              </a:rPr>
              <a:t>，称</a:t>
            </a:r>
            <a:r>
              <a:rPr sz="2200" spc="-20" dirty="0">
                <a:latin typeface="FangSong"/>
                <a:cs typeface="FangSong"/>
              </a:rPr>
              <a:t>为</a:t>
            </a:r>
            <a:r>
              <a:rPr sz="2200" spc="-25" dirty="0">
                <a:latin typeface="FangSong"/>
                <a:cs typeface="FangSong"/>
              </a:rPr>
              <a:t>“</a:t>
            </a:r>
            <a:r>
              <a:rPr sz="2200" spc="-25" dirty="0">
                <a:solidFill>
                  <a:srgbClr val="C00000"/>
                </a:solidFill>
                <a:latin typeface="FangSong"/>
                <a:cs typeface="FangSong"/>
              </a:rPr>
              <a:t>超</a:t>
            </a:r>
            <a:r>
              <a:rPr sz="2200" spc="-20" dirty="0">
                <a:solidFill>
                  <a:srgbClr val="C00000"/>
                </a:solidFill>
                <a:latin typeface="FangSong"/>
                <a:cs typeface="FangSong"/>
              </a:rPr>
              <a:t>父</a:t>
            </a:r>
            <a:r>
              <a:rPr sz="2200" spc="-25" dirty="0">
                <a:latin typeface="FangSong"/>
                <a:cs typeface="FangSong"/>
              </a:rPr>
              <a:t>”</a:t>
            </a:r>
            <a:r>
              <a:rPr sz="2200" spc="-300" dirty="0">
                <a:latin typeface="FangSong"/>
                <a:cs typeface="FangSong"/>
              </a:rPr>
              <a:t> </a:t>
            </a:r>
            <a:r>
              <a:rPr spc="-15" dirty="0"/>
              <a:t>(</a:t>
            </a:r>
            <a:r>
              <a:rPr spc="-25" dirty="0"/>
              <a:t>S</a:t>
            </a:r>
            <a:r>
              <a:rPr spc="-15" dirty="0"/>
              <a:t>up</a:t>
            </a:r>
            <a:r>
              <a:rPr spc="-25" dirty="0"/>
              <a:t>er</a:t>
            </a:r>
            <a:r>
              <a:rPr spc="-5" dirty="0"/>
              <a:t>-</a:t>
            </a:r>
            <a:r>
              <a:rPr spc="-55" dirty="0"/>
              <a:t>P</a:t>
            </a:r>
            <a:r>
              <a:rPr spc="-10" dirty="0"/>
              <a:t>ar</a:t>
            </a:r>
            <a:r>
              <a:rPr spc="-25" dirty="0"/>
              <a:t>e</a:t>
            </a:r>
            <a:r>
              <a:rPr spc="-10" dirty="0"/>
              <a:t>nt</a:t>
            </a:r>
            <a:r>
              <a:rPr spc="-5" dirty="0"/>
              <a:t>)</a:t>
            </a:r>
            <a:r>
              <a:rPr sz="2200" spc="-20" dirty="0">
                <a:latin typeface="FangSong"/>
                <a:cs typeface="FangSong"/>
              </a:rPr>
              <a:t>， 然</a:t>
            </a:r>
            <a:r>
              <a:rPr sz="2200" spc="-25" dirty="0">
                <a:latin typeface="FangSong"/>
                <a:cs typeface="FangSong"/>
              </a:rPr>
              <a:t>后通</a:t>
            </a:r>
            <a:r>
              <a:rPr sz="2200" spc="-20" dirty="0">
                <a:latin typeface="FangSong"/>
                <a:cs typeface="FangSong"/>
              </a:rPr>
              <a:t>过</a:t>
            </a:r>
            <a:r>
              <a:rPr sz="2200" spc="-25" dirty="0">
                <a:latin typeface="FangSong"/>
                <a:cs typeface="FangSong"/>
              </a:rPr>
              <a:t>交</a:t>
            </a:r>
            <a:r>
              <a:rPr sz="2200" spc="-20" dirty="0">
                <a:latin typeface="FangSong"/>
                <a:cs typeface="FangSong"/>
              </a:rPr>
              <a:t>叉</a:t>
            </a:r>
            <a:r>
              <a:rPr sz="2200" spc="-25" dirty="0">
                <a:latin typeface="FangSong"/>
                <a:cs typeface="FangSong"/>
              </a:rPr>
              <a:t>验证</a:t>
            </a:r>
            <a:r>
              <a:rPr sz="2200" spc="-20" dirty="0">
                <a:latin typeface="FangSong"/>
                <a:cs typeface="FangSong"/>
              </a:rPr>
              <a:t>等</a:t>
            </a:r>
            <a:r>
              <a:rPr sz="2200" spc="-25" dirty="0">
                <a:latin typeface="FangSong"/>
                <a:cs typeface="FangSong"/>
              </a:rPr>
              <a:t>模</a:t>
            </a:r>
            <a:r>
              <a:rPr sz="2200" spc="-20" dirty="0">
                <a:latin typeface="FangSong"/>
                <a:cs typeface="FangSong"/>
              </a:rPr>
              <a:t>型</a:t>
            </a:r>
            <a:r>
              <a:rPr sz="2200" spc="-25" dirty="0">
                <a:latin typeface="FangSong"/>
                <a:cs typeface="FangSong"/>
              </a:rPr>
              <a:t>选择</a:t>
            </a:r>
            <a:r>
              <a:rPr sz="2200" spc="-20" dirty="0">
                <a:latin typeface="FangSong"/>
                <a:cs typeface="FangSong"/>
              </a:rPr>
              <a:t>方</a:t>
            </a:r>
            <a:r>
              <a:rPr sz="2200" spc="-25" dirty="0">
                <a:latin typeface="FangSong"/>
                <a:cs typeface="FangSong"/>
              </a:rPr>
              <a:t>法</a:t>
            </a:r>
            <a:r>
              <a:rPr sz="2200" spc="-20" dirty="0">
                <a:latin typeface="FangSong"/>
                <a:cs typeface="FangSong"/>
              </a:rPr>
              <a:t>来</a:t>
            </a:r>
            <a:r>
              <a:rPr sz="2200" spc="-25" dirty="0">
                <a:latin typeface="FangSong"/>
                <a:cs typeface="FangSong"/>
              </a:rPr>
              <a:t>确定</a:t>
            </a:r>
            <a:r>
              <a:rPr sz="2200" spc="-20" dirty="0">
                <a:latin typeface="FangSong"/>
                <a:cs typeface="FangSong"/>
              </a:rPr>
              <a:t>超</a:t>
            </a:r>
            <a:r>
              <a:rPr sz="2200" spc="5" dirty="0">
                <a:latin typeface="FangSong"/>
                <a:cs typeface="FangSong"/>
              </a:rPr>
              <a:t>父</a:t>
            </a:r>
            <a:r>
              <a:rPr sz="2200" spc="-15" dirty="0">
                <a:latin typeface="FangSong"/>
                <a:cs typeface="FangSong"/>
              </a:rPr>
              <a:t>属性</a:t>
            </a:r>
            <a:endParaRPr sz="2200" dirty="0">
              <a:latin typeface="FangSong"/>
              <a:cs typeface="FangSong"/>
            </a:endParaRPr>
          </a:p>
          <a:p>
            <a:pPr>
              <a:spcBef>
                <a:spcPts val="11"/>
              </a:spcBef>
            </a:pPr>
            <a:endParaRPr sz="2200" dirty="0">
              <a:latin typeface="FangSong"/>
              <a:cs typeface="FangSong"/>
            </a:endParaRPr>
          </a:p>
          <a:p>
            <a:pPr marL="358775" indent="-343535">
              <a:buFont typeface="Wingdings"/>
              <a:buChar char=""/>
              <a:tabLst>
                <a:tab pos="359410" algn="l"/>
              </a:tabLst>
            </a:pPr>
            <a:r>
              <a:rPr sz="2200" spc="-145" dirty="0"/>
              <a:t>T</a:t>
            </a:r>
            <a:r>
              <a:rPr sz="2200" spc="-20" dirty="0"/>
              <a:t>AN</a:t>
            </a:r>
            <a:r>
              <a:rPr sz="2200" dirty="0"/>
              <a:t> </a:t>
            </a:r>
            <a:r>
              <a:rPr spc="-5" dirty="0"/>
              <a:t>(</a:t>
            </a:r>
            <a:r>
              <a:rPr spc="-190" dirty="0"/>
              <a:t>T</a:t>
            </a:r>
            <a:r>
              <a:rPr spc="-10" dirty="0"/>
              <a:t>r</a:t>
            </a:r>
            <a:r>
              <a:rPr spc="-20" dirty="0"/>
              <a:t>e</a:t>
            </a:r>
            <a:r>
              <a:rPr spc="-15" dirty="0"/>
              <a:t>e</a:t>
            </a:r>
            <a:r>
              <a:rPr spc="5" dirty="0"/>
              <a:t> </a:t>
            </a:r>
            <a:r>
              <a:rPr spc="-25" dirty="0"/>
              <a:t>A</a:t>
            </a:r>
            <a:r>
              <a:rPr spc="-15" dirty="0"/>
              <a:t>ugm</a:t>
            </a:r>
            <a:r>
              <a:rPr spc="-25" dirty="0"/>
              <a:t>e</a:t>
            </a:r>
            <a:r>
              <a:rPr spc="-10" dirty="0"/>
              <a:t>nt</a:t>
            </a:r>
            <a:r>
              <a:rPr spc="-25" dirty="0"/>
              <a:t>e</a:t>
            </a:r>
            <a:r>
              <a:rPr dirty="0"/>
              <a:t>d</a:t>
            </a:r>
            <a:r>
              <a:rPr spc="15" dirty="0"/>
              <a:t> </a:t>
            </a:r>
            <a:r>
              <a:rPr spc="-15" dirty="0"/>
              <a:t>na</a:t>
            </a:r>
            <a:r>
              <a:rPr spc="5" dirty="0"/>
              <a:t>ï</a:t>
            </a:r>
            <a:r>
              <a:rPr spc="-25" dirty="0"/>
              <a:t>v</a:t>
            </a:r>
            <a:r>
              <a:rPr spc="-15" dirty="0"/>
              <a:t>e B</a:t>
            </a:r>
            <a:r>
              <a:rPr spc="-30" dirty="0"/>
              <a:t>a</a:t>
            </a:r>
            <a:r>
              <a:rPr spc="-25" dirty="0"/>
              <a:t>y</a:t>
            </a:r>
            <a:r>
              <a:rPr spc="-15" dirty="0"/>
              <a:t>e</a:t>
            </a:r>
            <a:r>
              <a:rPr spc="-20" dirty="0"/>
              <a:t>s</a:t>
            </a:r>
            <a:r>
              <a:rPr spc="5" dirty="0"/>
              <a:t>)</a:t>
            </a:r>
            <a:r>
              <a:rPr sz="2200" spc="-25" dirty="0">
                <a:latin typeface="FangSong"/>
                <a:cs typeface="FangSong"/>
              </a:rPr>
              <a:t>：</a:t>
            </a:r>
            <a:endParaRPr sz="2200" dirty="0">
              <a:latin typeface="FangSong"/>
              <a:cs typeface="FangSong"/>
            </a:endParaRPr>
          </a:p>
          <a:p>
            <a:pPr marL="473075" marR="5080">
              <a:spcBef>
                <a:spcPts val="1200"/>
              </a:spcBef>
            </a:pPr>
            <a:r>
              <a:rPr sz="2200" spc="-15" dirty="0">
                <a:latin typeface="FangSong"/>
                <a:cs typeface="FangSong"/>
              </a:rPr>
              <a:t>以</a:t>
            </a:r>
            <a:r>
              <a:rPr sz="2200" spc="-20" dirty="0">
                <a:latin typeface="FangSong"/>
                <a:cs typeface="FangSong"/>
              </a:rPr>
              <a:t>属性间的</a:t>
            </a:r>
            <a:r>
              <a:rPr sz="2200" spc="-25" dirty="0">
                <a:latin typeface="FangSong"/>
                <a:cs typeface="FangSong"/>
              </a:rPr>
              <a:t>条</a:t>
            </a:r>
            <a:r>
              <a:rPr sz="2200" spc="-10" dirty="0">
                <a:latin typeface="FangSong"/>
                <a:cs typeface="FangSong"/>
              </a:rPr>
              <a:t>件</a:t>
            </a:r>
            <a:r>
              <a:rPr sz="2200" i="1" spc="-10" dirty="0"/>
              <a:t>”</a:t>
            </a:r>
            <a:r>
              <a:rPr sz="2200" spc="-20" dirty="0">
                <a:solidFill>
                  <a:srgbClr val="C00000"/>
                </a:solidFill>
                <a:latin typeface="FangSong"/>
                <a:cs typeface="FangSong"/>
              </a:rPr>
              <a:t>互</a:t>
            </a:r>
            <a:r>
              <a:rPr sz="2200" spc="-25" dirty="0">
                <a:solidFill>
                  <a:srgbClr val="C00000"/>
                </a:solidFill>
                <a:latin typeface="FangSong"/>
                <a:cs typeface="FangSong"/>
              </a:rPr>
              <a:t>信</a:t>
            </a:r>
            <a:r>
              <a:rPr sz="2200" spc="-10" dirty="0">
                <a:solidFill>
                  <a:srgbClr val="C00000"/>
                </a:solidFill>
                <a:latin typeface="FangSong"/>
                <a:cs typeface="FangSong"/>
              </a:rPr>
              <a:t>息</a:t>
            </a:r>
            <a:r>
              <a:rPr sz="2200" i="1" spc="-10" dirty="0"/>
              <a:t>”</a:t>
            </a:r>
            <a:r>
              <a:rPr spc="-20" dirty="0"/>
              <a:t>(m</a:t>
            </a:r>
            <a:r>
              <a:rPr spc="-30" dirty="0"/>
              <a:t>u</a:t>
            </a:r>
            <a:r>
              <a:rPr spc="-10" dirty="0"/>
              <a:t>tual</a:t>
            </a:r>
            <a:r>
              <a:rPr spc="-30" dirty="0"/>
              <a:t> </a:t>
            </a:r>
            <a:r>
              <a:rPr spc="5" dirty="0"/>
              <a:t>i</a:t>
            </a:r>
            <a:r>
              <a:rPr spc="-15" dirty="0"/>
              <a:t>nformat</a:t>
            </a:r>
            <a:r>
              <a:rPr dirty="0"/>
              <a:t>i</a:t>
            </a:r>
            <a:r>
              <a:rPr spc="-15" dirty="0"/>
              <a:t>on</a:t>
            </a:r>
            <a:r>
              <a:rPr spc="-5" dirty="0"/>
              <a:t>)</a:t>
            </a:r>
            <a:r>
              <a:rPr sz="2200" spc="-20" dirty="0">
                <a:latin typeface="FangSong"/>
                <a:cs typeface="FangSong"/>
              </a:rPr>
              <a:t>为</a:t>
            </a:r>
            <a:r>
              <a:rPr sz="2200" spc="-25" dirty="0">
                <a:latin typeface="FangSong"/>
                <a:cs typeface="FangSong"/>
              </a:rPr>
              <a:t>边的</a:t>
            </a:r>
            <a:r>
              <a:rPr sz="2200" spc="-20" dirty="0">
                <a:latin typeface="FangSong"/>
                <a:cs typeface="FangSong"/>
              </a:rPr>
              <a:t>权</a:t>
            </a:r>
            <a:r>
              <a:rPr sz="2200" spc="-25" dirty="0">
                <a:latin typeface="FangSong"/>
                <a:cs typeface="FangSong"/>
              </a:rPr>
              <a:t>重，</a:t>
            </a:r>
            <a:r>
              <a:rPr sz="2200" spc="-20" dirty="0">
                <a:latin typeface="FangSong"/>
                <a:cs typeface="FangSong"/>
              </a:rPr>
              <a:t>构</a:t>
            </a:r>
            <a:r>
              <a:rPr sz="2200" spc="-25" dirty="0">
                <a:latin typeface="FangSong"/>
                <a:cs typeface="FangSong"/>
              </a:rPr>
              <a:t>建完</a:t>
            </a:r>
            <a:r>
              <a:rPr sz="2200" spc="-20" dirty="0">
                <a:latin typeface="FangSong"/>
                <a:cs typeface="FangSong"/>
              </a:rPr>
              <a:t>全</a:t>
            </a:r>
            <a:r>
              <a:rPr sz="2200" spc="-25" dirty="0">
                <a:latin typeface="FangSong"/>
                <a:cs typeface="FangSong"/>
              </a:rPr>
              <a:t>图，</a:t>
            </a:r>
            <a:r>
              <a:rPr sz="2200" spc="-15" dirty="0">
                <a:latin typeface="FangSong"/>
                <a:cs typeface="FangSong"/>
              </a:rPr>
              <a:t>再</a:t>
            </a:r>
            <a:r>
              <a:rPr sz="2200" spc="-25" dirty="0">
                <a:latin typeface="FangSong"/>
                <a:cs typeface="FangSong"/>
              </a:rPr>
              <a:t>利</a:t>
            </a:r>
            <a:r>
              <a:rPr sz="2200" spc="-20" dirty="0">
                <a:latin typeface="FangSong"/>
                <a:cs typeface="FangSong"/>
              </a:rPr>
              <a:t>用</a:t>
            </a:r>
            <a:r>
              <a:rPr sz="2200" spc="-25" dirty="0">
                <a:latin typeface="FangSong"/>
                <a:cs typeface="FangSong"/>
              </a:rPr>
              <a:t>最大</a:t>
            </a:r>
            <a:r>
              <a:rPr sz="2200" spc="-20" dirty="0">
                <a:latin typeface="FangSong"/>
                <a:cs typeface="FangSong"/>
              </a:rPr>
              <a:t>带</a:t>
            </a:r>
            <a:r>
              <a:rPr sz="2200" spc="-25" dirty="0">
                <a:latin typeface="FangSong"/>
                <a:cs typeface="FangSong"/>
              </a:rPr>
              <a:t>权</a:t>
            </a:r>
            <a:r>
              <a:rPr sz="2200" spc="-20" dirty="0">
                <a:latin typeface="FangSong"/>
                <a:cs typeface="FangSong"/>
              </a:rPr>
              <a:t>生</a:t>
            </a:r>
            <a:r>
              <a:rPr sz="2200" spc="-25" dirty="0">
                <a:latin typeface="FangSong"/>
                <a:cs typeface="FangSong"/>
              </a:rPr>
              <a:t>成树</a:t>
            </a:r>
            <a:r>
              <a:rPr sz="2200" spc="-20" dirty="0">
                <a:latin typeface="FangSong"/>
                <a:cs typeface="FangSong"/>
              </a:rPr>
              <a:t>算</a:t>
            </a:r>
            <a:r>
              <a:rPr sz="2200" spc="-25" dirty="0">
                <a:latin typeface="FangSong"/>
                <a:cs typeface="FangSong"/>
              </a:rPr>
              <a:t>法</a:t>
            </a:r>
            <a:r>
              <a:rPr sz="2200" spc="-20" dirty="0">
                <a:latin typeface="FangSong"/>
                <a:cs typeface="FangSong"/>
              </a:rPr>
              <a:t>，</a:t>
            </a:r>
            <a:r>
              <a:rPr sz="2200" spc="-25" dirty="0">
                <a:solidFill>
                  <a:srgbClr val="C00000"/>
                </a:solidFill>
                <a:latin typeface="FangSong"/>
                <a:cs typeface="FangSong"/>
              </a:rPr>
              <a:t>仅保</a:t>
            </a:r>
            <a:r>
              <a:rPr sz="2200" spc="-20" dirty="0">
                <a:solidFill>
                  <a:srgbClr val="C00000"/>
                </a:solidFill>
                <a:latin typeface="FangSong"/>
                <a:cs typeface="FangSong"/>
              </a:rPr>
              <a:t>留</a:t>
            </a:r>
            <a:r>
              <a:rPr sz="2200" spc="-25" dirty="0">
                <a:solidFill>
                  <a:srgbClr val="C00000"/>
                </a:solidFill>
                <a:latin typeface="FangSong"/>
                <a:cs typeface="FangSong"/>
              </a:rPr>
              <a:t>强</a:t>
            </a:r>
            <a:r>
              <a:rPr sz="2200" spc="-20" dirty="0">
                <a:solidFill>
                  <a:srgbClr val="C00000"/>
                </a:solidFill>
                <a:latin typeface="FangSong"/>
                <a:cs typeface="FangSong"/>
              </a:rPr>
              <a:t>相</a:t>
            </a:r>
            <a:r>
              <a:rPr sz="2200" spc="-25" dirty="0">
                <a:solidFill>
                  <a:srgbClr val="C00000"/>
                </a:solidFill>
                <a:latin typeface="FangSong"/>
                <a:cs typeface="FangSong"/>
              </a:rPr>
              <a:t>关属</a:t>
            </a:r>
            <a:r>
              <a:rPr sz="2200" spc="-20" dirty="0">
                <a:solidFill>
                  <a:srgbClr val="C00000"/>
                </a:solidFill>
                <a:latin typeface="FangSong"/>
                <a:cs typeface="FangSong"/>
              </a:rPr>
              <a:t>性</a:t>
            </a:r>
            <a:r>
              <a:rPr sz="2200" spc="-25" dirty="0">
                <a:solidFill>
                  <a:srgbClr val="C00000"/>
                </a:solidFill>
                <a:latin typeface="FangSong"/>
                <a:cs typeface="FangSong"/>
              </a:rPr>
              <a:t>间</a:t>
            </a:r>
            <a:r>
              <a:rPr sz="2200" spc="-20" dirty="0">
                <a:solidFill>
                  <a:srgbClr val="C00000"/>
                </a:solidFill>
                <a:latin typeface="FangSong"/>
                <a:cs typeface="FangSong"/>
              </a:rPr>
              <a:t>的</a:t>
            </a:r>
            <a:r>
              <a:rPr sz="2200" spc="-25" dirty="0">
                <a:solidFill>
                  <a:srgbClr val="C00000"/>
                </a:solidFill>
                <a:latin typeface="FangSong"/>
                <a:cs typeface="FangSong"/>
              </a:rPr>
              <a:t>依赖性</a:t>
            </a:r>
            <a:endParaRPr sz="2200" dirty="0">
              <a:solidFill>
                <a:srgbClr val="C00000"/>
              </a:solidFill>
              <a:latin typeface="FangSong"/>
              <a:cs typeface="FangSong"/>
            </a:endParaRPr>
          </a:p>
        </p:txBody>
      </p:sp>
      <p:sp>
        <p:nvSpPr>
          <p:cNvPr id="4" name="object 4"/>
          <p:cNvSpPr/>
          <p:nvPr/>
        </p:nvSpPr>
        <p:spPr>
          <a:xfrm>
            <a:off x="2653283" y="3817621"/>
            <a:ext cx="6966204" cy="2484119"/>
          </a:xfrm>
          <a:prstGeom prst="rect">
            <a:avLst/>
          </a:prstGeom>
          <a:blipFill>
            <a:blip r:embed="rId4" cstate="print"/>
            <a:stretch>
              <a:fillRect/>
            </a:stretch>
          </a:blipFill>
        </p:spPr>
        <p:txBody>
          <a:bodyPr wrap="square" lIns="0" tIns="0" rIns="0" bIns="0" rtlCol="0"/>
          <a:lstStyle/>
          <a:p>
            <a:endParaRPr/>
          </a:p>
        </p:txBody>
      </p:sp>
      <p:sp>
        <p:nvSpPr>
          <p:cNvPr id="6" name="object 4"/>
          <p:cNvSpPr/>
          <p:nvPr/>
        </p:nvSpPr>
        <p:spPr>
          <a:xfrm>
            <a:off x="4724400" y="910912"/>
            <a:ext cx="2667000" cy="704850"/>
          </a:xfrm>
          <a:prstGeom prst="rect">
            <a:avLst/>
          </a:prstGeom>
          <a:blipFill>
            <a:blip r:embed="rId5" cstate="print"/>
            <a:stretch>
              <a:fillRect/>
            </a:stretch>
          </a:blipFill>
        </p:spPr>
        <p:txBody>
          <a:bodyPr wrap="square" lIns="0" tIns="0" rIns="0" bIns="0" rtlCol="0"/>
          <a:lstStyle/>
          <a:p>
            <a:endParaRPr/>
          </a:p>
        </p:txBody>
      </p:sp>
      <p:pic>
        <p:nvPicPr>
          <p:cNvPr id="5" name="图片 4"/>
          <p:cNvPicPr>
            <a:picLocks noChangeAspect="1"/>
          </p:cNvPicPr>
          <p:nvPr/>
        </p:nvPicPr>
        <p:blipFill rotWithShape="1">
          <a:blip r:embed="rId6"/>
          <a:srcRect l="5464" r="5295"/>
          <a:stretch/>
        </p:blipFill>
        <p:spPr>
          <a:xfrm>
            <a:off x="6629400" y="2392977"/>
            <a:ext cx="3733800" cy="623917"/>
          </a:xfrm>
          <a:prstGeom prst="rect">
            <a:avLst/>
          </a:prstGeom>
        </p:spPr>
        <p:style>
          <a:lnRef idx="2">
            <a:schemeClr val="accent2"/>
          </a:lnRef>
          <a:fillRef idx="1">
            <a:schemeClr val="lt1"/>
          </a:fillRef>
          <a:effectRef idx="0">
            <a:schemeClr val="accent2"/>
          </a:effectRef>
          <a:fontRef idx="minor">
            <a:schemeClr val="dk1"/>
          </a:fontRef>
        </p:style>
      </p:pic>
      <p:cxnSp>
        <p:nvCxnSpPr>
          <p:cNvPr id="8" name="直接箭头连接符 7"/>
          <p:cNvCxnSpPr/>
          <p:nvPr/>
        </p:nvCxnSpPr>
        <p:spPr>
          <a:xfrm flipV="1">
            <a:off x="5486400" y="2895600"/>
            <a:ext cx="1143000" cy="1524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custDataLst>
      <p:tags r:id="rId1"/>
    </p:custDataLst>
    <p:extLst>
      <p:ext uri="{BB962C8B-B14F-4D97-AF65-F5344CB8AC3E}">
        <p14:creationId xmlns:p14="http://schemas.microsoft.com/office/powerpoint/2010/main" val="191054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2997200" y="2108200"/>
            <a:ext cx="5588000" cy="1384300"/>
          </a:xfrm>
          <a:prstGeom prst="rect">
            <a:avLst/>
          </a:prstGeom>
          <a:noFill/>
        </p:spPr>
      </p:pic>
      <p:pic>
        <p:nvPicPr>
          <p:cNvPr id="3" name="Picture 3"/>
          <p:cNvPicPr>
            <a:picLocks noChangeAspect="1" noChangeArrowheads="1"/>
          </p:cNvPicPr>
          <p:nvPr/>
        </p:nvPicPr>
        <p:blipFill>
          <a:blip r:embed="rId4"/>
          <a:srcRect/>
          <a:stretch>
            <a:fillRect/>
          </a:stretch>
        </p:blipFill>
        <p:spPr bwMode="auto">
          <a:xfrm>
            <a:off x="3060700" y="3670300"/>
            <a:ext cx="482600" cy="355600"/>
          </a:xfrm>
          <a:prstGeom prst="rect">
            <a:avLst/>
          </a:prstGeom>
          <a:noFill/>
        </p:spPr>
      </p:pic>
      <p:pic>
        <p:nvPicPr>
          <p:cNvPr id="4" name="Picture 3"/>
          <p:cNvPicPr>
            <a:picLocks noChangeAspect="1" noChangeArrowheads="1"/>
          </p:cNvPicPr>
          <p:nvPr/>
        </p:nvPicPr>
        <p:blipFill>
          <a:blip r:embed="rId5"/>
          <a:srcRect/>
          <a:stretch>
            <a:fillRect/>
          </a:stretch>
        </p:blipFill>
        <p:spPr bwMode="auto">
          <a:xfrm>
            <a:off x="2578100" y="4140200"/>
            <a:ext cx="2921000" cy="901700"/>
          </a:xfrm>
          <a:prstGeom prst="rect">
            <a:avLst/>
          </a:prstGeom>
          <a:noFill/>
        </p:spPr>
      </p:pic>
      <p:pic>
        <p:nvPicPr>
          <p:cNvPr id="5" name="Picture 3"/>
          <p:cNvPicPr>
            <a:picLocks noChangeAspect="1" noChangeArrowheads="1"/>
          </p:cNvPicPr>
          <p:nvPr/>
        </p:nvPicPr>
        <p:blipFill>
          <a:blip r:embed="rId6"/>
          <a:srcRect/>
          <a:stretch>
            <a:fillRect/>
          </a:stretch>
        </p:blipFill>
        <p:spPr bwMode="auto">
          <a:xfrm>
            <a:off x="5702300" y="4165600"/>
            <a:ext cx="3454400" cy="901700"/>
          </a:xfrm>
          <a:prstGeom prst="rect">
            <a:avLst/>
          </a:prstGeom>
          <a:noFill/>
        </p:spPr>
      </p:pic>
      <p:pic>
        <p:nvPicPr>
          <p:cNvPr id="6" name="Picture 3"/>
          <p:cNvPicPr>
            <a:picLocks noChangeAspect="1" noChangeArrowheads="1"/>
          </p:cNvPicPr>
          <p:nvPr/>
        </p:nvPicPr>
        <p:blipFill>
          <a:blip r:embed="rId7"/>
          <a:srcRect/>
          <a:stretch>
            <a:fillRect/>
          </a:stretch>
        </p:blipFill>
        <p:spPr bwMode="auto">
          <a:xfrm>
            <a:off x="2095500" y="5410200"/>
            <a:ext cx="762000" cy="368300"/>
          </a:xfrm>
          <a:prstGeom prst="rect">
            <a:avLst/>
          </a:prstGeom>
          <a:noFill/>
        </p:spPr>
      </p:pic>
      <p:pic>
        <p:nvPicPr>
          <p:cNvPr id="7" name="Picture 3"/>
          <p:cNvPicPr>
            <a:picLocks noChangeAspect="1" noChangeArrowheads="1"/>
          </p:cNvPicPr>
          <p:nvPr/>
        </p:nvPicPr>
        <p:blipFill>
          <a:blip r:embed="rId8"/>
          <a:srcRect/>
          <a:stretch>
            <a:fillRect/>
          </a:stretch>
        </p:blipFill>
        <p:spPr bwMode="auto">
          <a:xfrm>
            <a:off x="9296400" y="88900"/>
            <a:ext cx="1282700" cy="1917700"/>
          </a:xfrm>
          <a:prstGeom prst="rect">
            <a:avLst/>
          </a:prstGeom>
          <a:noFill/>
        </p:spPr>
      </p:pic>
      <p:sp>
        <p:nvSpPr>
          <p:cNvPr id="31" name="TextBox 1"/>
          <p:cNvSpPr txBox="1"/>
          <p:nvPr/>
        </p:nvSpPr>
        <p:spPr>
          <a:xfrm>
            <a:off x="2590801" y="3695701"/>
            <a:ext cx="461665" cy="264175"/>
          </a:xfrm>
          <a:prstGeom prst="rect">
            <a:avLst/>
          </a:prstGeom>
          <a:noFill/>
        </p:spPr>
        <p:txBody>
          <a:bodyPr wrap="none" lIns="0" tIns="0" rIns="0" rtlCol="0">
            <a:spAutoFit/>
          </a:bodyPr>
          <a:lstStyle/>
          <a:p>
            <a:pPr>
              <a:lnSpc>
                <a:spcPts val="1700"/>
              </a:lnSpc>
            </a:pPr>
            <a:r>
              <a:rPr lang="en-US" altLang="zh-CN" dirty="0">
                <a:solidFill>
                  <a:srgbClr val="000000"/>
                </a:solidFill>
                <a:latin typeface="幼圆" pitchFamily="18" charset="0"/>
                <a:cs typeface="幼圆" pitchFamily="18" charset="0"/>
              </a:rPr>
              <a:t>其中</a:t>
            </a:r>
          </a:p>
        </p:txBody>
      </p:sp>
      <p:sp>
        <p:nvSpPr>
          <p:cNvPr id="32" name="TextBox 1"/>
          <p:cNvSpPr txBox="1"/>
          <p:nvPr/>
        </p:nvSpPr>
        <p:spPr>
          <a:xfrm>
            <a:off x="3530600" y="3695701"/>
            <a:ext cx="5948744" cy="328295"/>
          </a:xfrm>
          <a:prstGeom prst="rect">
            <a:avLst/>
          </a:prstGeom>
          <a:noFill/>
        </p:spPr>
        <p:txBody>
          <a:bodyPr wrap="none" lIns="0" tIns="0" rIns="0" rtlCol="0">
            <a:spAutoFit/>
          </a:bodyPr>
          <a:lstStyle/>
          <a:p>
            <a:pPr>
              <a:lnSpc>
                <a:spcPts val="2200"/>
              </a:lnSpc>
            </a:pPr>
            <a:r>
              <a:rPr lang="en-US" altLang="zh-CN" dirty="0">
                <a:solidFill>
                  <a:srgbClr val="000000"/>
                </a:solidFill>
                <a:latin typeface="幼圆" pitchFamily="18" charset="0"/>
                <a:cs typeface="幼圆" pitchFamily="18" charset="0"/>
              </a:rPr>
              <a:t>是在第</a:t>
            </a:r>
            <a:r>
              <a:rPr lang="en-US" altLang="zh-CN" dirty="0">
                <a:latin typeface="Times New Roman" pitchFamily="18" charset="0"/>
                <a:cs typeface="Times New Roman" pitchFamily="18" charset="0"/>
              </a:rPr>
              <a:t>   </a:t>
            </a:r>
            <a:r>
              <a:rPr lang="en-US" altLang="zh-CN" i="1" dirty="0">
                <a:solidFill>
                  <a:srgbClr val="000000"/>
                </a:solidFill>
                <a:latin typeface="Palatino Linotype" pitchFamily="18" charset="0"/>
                <a:cs typeface="Palatino Linotype" pitchFamily="18" charset="0"/>
              </a:rPr>
              <a:t>i</a:t>
            </a:r>
            <a:r>
              <a:rPr lang="en-US" altLang="zh-CN" dirty="0">
                <a:latin typeface="Times New Roman" pitchFamily="18" charset="0"/>
                <a:cs typeface="Times New Roman" pitchFamily="18" charset="0"/>
              </a:rPr>
              <a:t> </a:t>
            </a:r>
            <a:r>
              <a:rPr lang="en-US" altLang="zh-CN" dirty="0">
                <a:solidFill>
                  <a:srgbClr val="000000"/>
                </a:solidFill>
                <a:latin typeface="幼圆" pitchFamily="18" charset="0"/>
                <a:cs typeface="幼圆" pitchFamily="18" charset="0"/>
              </a:rPr>
              <a:t>个属性上取值为</a:t>
            </a:r>
            <a:r>
              <a:rPr lang="en-US" altLang="zh-CN" dirty="0">
                <a:latin typeface="Times New Roman" pitchFamily="18" charset="0"/>
                <a:cs typeface="Times New Roman" pitchFamily="18" charset="0"/>
              </a:rPr>
              <a:t> </a:t>
            </a:r>
            <a:r>
              <a:rPr lang="en-US" altLang="zh-CN" i="1" dirty="0">
                <a:solidFill>
                  <a:srgbClr val="000000"/>
                </a:solidFill>
                <a:latin typeface="Palatino Linotype" pitchFamily="18" charset="0"/>
                <a:cs typeface="Palatino Linotype" pitchFamily="18" charset="0"/>
              </a:rPr>
              <a:t>x</a:t>
            </a:r>
            <a:r>
              <a:rPr lang="en-US" altLang="zh-CN" sz="1200" i="1" dirty="0">
                <a:solidFill>
                  <a:srgbClr val="000000"/>
                </a:solidFill>
                <a:latin typeface="Palatino Linotype" pitchFamily="18" charset="0"/>
                <a:cs typeface="Palatino Linotype" pitchFamily="18" charset="0"/>
              </a:rPr>
              <a:t>i</a:t>
            </a:r>
            <a:r>
              <a:rPr lang="en-US" altLang="zh-CN" dirty="0">
                <a:latin typeface="Times New Roman" pitchFamily="18" charset="0"/>
                <a:cs typeface="Times New Roman" pitchFamily="18" charset="0"/>
              </a:rPr>
              <a:t> </a:t>
            </a:r>
            <a:r>
              <a:rPr lang="en-US" altLang="zh-CN" dirty="0">
                <a:solidFill>
                  <a:srgbClr val="000000"/>
                </a:solidFill>
                <a:latin typeface="幼圆" pitchFamily="18" charset="0"/>
                <a:cs typeface="幼圆" pitchFamily="18" charset="0"/>
              </a:rPr>
              <a:t>的样本的集合，</a:t>
            </a:r>
            <a:r>
              <a:rPr lang="en-US" altLang="zh-CN" i="1" dirty="0">
                <a:solidFill>
                  <a:srgbClr val="000000"/>
                </a:solidFill>
                <a:latin typeface="Palatino Linotype" pitchFamily="18" charset="0"/>
                <a:cs typeface="Palatino Linotype" pitchFamily="18" charset="0"/>
              </a:rPr>
              <a:t>m’</a:t>
            </a:r>
            <a:r>
              <a:rPr lang="en-US" altLang="zh-CN" dirty="0">
                <a:latin typeface="Times New Roman" pitchFamily="18" charset="0"/>
                <a:cs typeface="Times New Roman" pitchFamily="18" charset="0"/>
              </a:rPr>
              <a:t> </a:t>
            </a:r>
            <a:r>
              <a:rPr lang="en-US" altLang="zh-CN" dirty="0">
                <a:solidFill>
                  <a:srgbClr val="000000"/>
                </a:solidFill>
                <a:latin typeface="幼圆" pitchFamily="18" charset="0"/>
                <a:cs typeface="幼圆" pitchFamily="18" charset="0"/>
              </a:rPr>
              <a:t>为阈值常数</a:t>
            </a:r>
          </a:p>
        </p:txBody>
      </p:sp>
      <p:sp>
        <p:nvSpPr>
          <p:cNvPr id="33" name="TextBox 1"/>
          <p:cNvSpPr txBox="1"/>
          <p:nvPr/>
        </p:nvSpPr>
        <p:spPr>
          <a:xfrm>
            <a:off x="2895600" y="5473701"/>
            <a:ext cx="6888104" cy="328295"/>
          </a:xfrm>
          <a:prstGeom prst="rect">
            <a:avLst/>
          </a:prstGeom>
          <a:noFill/>
        </p:spPr>
        <p:txBody>
          <a:bodyPr wrap="none" lIns="0" tIns="0" rIns="0" rtlCol="0">
            <a:spAutoFit/>
          </a:bodyPr>
          <a:lstStyle/>
          <a:p>
            <a:pPr>
              <a:lnSpc>
                <a:spcPts val="2200"/>
              </a:lnSpc>
            </a:pPr>
            <a:r>
              <a:rPr lang="en-US" altLang="zh-CN" dirty="0">
                <a:solidFill>
                  <a:srgbClr val="000000"/>
                </a:solidFill>
                <a:latin typeface="幼圆" pitchFamily="18" charset="0"/>
                <a:cs typeface="幼圆" pitchFamily="18" charset="0"/>
              </a:rPr>
              <a:t>表示类别为</a:t>
            </a:r>
            <a:r>
              <a:rPr lang="en-US" altLang="zh-CN" dirty="0">
                <a:latin typeface="Times New Roman" pitchFamily="18" charset="0"/>
                <a:cs typeface="Times New Roman" pitchFamily="18" charset="0"/>
              </a:rPr>
              <a:t> </a:t>
            </a:r>
            <a:r>
              <a:rPr lang="en-US" altLang="zh-CN" i="1" dirty="0">
                <a:solidFill>
                  <a:srgbClr val="000000"/>
                </a:solidFill>
                <a:latin typeface="Palatino Linotype" pitchFamily="18" charset="0"/>
                <a:cs typeface="Palatino Linotype" pitchFamily="18" charset="0"/>
              </a:rPr>
              <a:t>c</a:t>
            </a:r>
            <a:r>
              <a:rPr lang="en-US" altLang="zh-CN" dirty="0">
                <a:latin typeface="Times New Roman" pitchFamily="18" charset="0"/>
                <a:cs typeface="Times New Roman" pitchFamily="18" charset="0"/>
              </a:rPr>
              <a:t> </a:t>
            </a:r>
            <a:r>
              <a:rPr lang="en-US" altLang="zh-CN" dirty="0">
                <a:solidFill>
                  <a:srgbClr val="000000"/>
                </a:solidFill>
                <a:latin typeface="幼圆" pitchFamily="18" charset="0"/>
                <a:cs typeface="幼圆" pitchFamily="18" charset="0"/>
              </a:rPr>
              <a:t>且在第</a:t>
            </a:r>
            <a:r>
              <a:rPr lang="en-US" altLang="zh-CN" dirty="0">
                <a:latin typeface="Times New Roman" pitchFamily="18" charset="0"/>
                <a:cs typeface="Times New Roman" pitchFamily="18" charset="0"/>
              </a:rPr>
              <a:t> </a:t>
            </a:r>
            <a:r>
              <a:rPr lang="en-US" altLang="zh-CN" i="1" dirty="0">
                <a:solidFill>
                  <a:srgbClr val="000000"/>
                </a:solidFill>
                <a:latin typeface="Palatino Linotype" pitchFamily="18" charset="0"/>
                <a:cs typeface="Palatino Linotype" pitchFamily="18" charset="0"/>
              </a:rPr>
              <a:t>i</a:t>
            </a:r>
            <a:r>
              <a:rPr lang="en-US" altLang="zh-CN" dirty="0">
                <a:latin typeface="Times New Roman" pitchFamily="18" charset="0"/>
                <a:cs typeface="Times New Roman" pitchFamily="18" charset="0"/>
              </a:rPr>
              <a:t> </a:t>
            </a:r>
            <a:r>
              <a:rPr lang="en-US" altLang="zh-CN" dirty="0">
                <a:solidFill>
                  <a:srgbClr val="000000"/>
                </a:solidFill>
                <a:latin typeface="幼圆" pitchFamily="18" charset="0"/>
                <a:cs typeface="幼圆" pitchFamily="18" charset="0"/>
              </a:rPr>
              <a:t>和第</a:t>
            </a:r>
            <a:r>
              <a:rPr lang="en-US" altLang="zh-CN" dirty="0">
                <a:latin typeface="Times New Roman" pitchFamily="18" charset="0"/>
                <a:cs typeface="Times New Roman" pitchFamily="18" charset="0"/>
              </a:rPr>
              <a:t> </a:t>
            </a:r>
            <a:r>
              <a:rPr lang="en-US" altLang="zh-CN" i="1" dirty="0">
                <a:solidFill>
                  <a:srgbClr val="000000"/>
                </a:solidFill>
                <a:latin typeface="Palatino Linotype" pitchFamily="18" charset="0"/>
                <a:cs typeface="Palatino Linotype" pitchFamily="18" charset="0"/>
              </a:rPr>
              <a:t>j</a:t>
            </a:r>
            <a:r>
              <a:rPr lang="en-US" altLang="zh-CN" dirty="0">
                <a:latin typeface="Times New Roman" pitchFamily="18" charset="0"/>
                <a:cs typeface="Times New Roman" pitchFamily="18" charset="0"/>
              </a:rPr>
              <a:t> </a:t>
            </a:r>
            <a:r>
              <a:rPr lang="en-US" altLang="zh-CN" dirty="0">
                <a:solidFill>
                  <a:srgbClr val="000000"/>
                </a:solidFill>
                <a:latin typeface="幼圆" pitchFamily="18" charset="0"/>
                <a:cs typeface="幼圆" pitchFamily="18" charset="0"/>
              </a:rPr>
              <a:t>个属性上取值分别为</a:t>
            </a:r>
            <a:r>
              <a:rPr lang="en-US" altLang="zh-CN" dirty="0">
                <a:latin typeface="Times New Roman" pitchFamily="18" charset="0"/>
                <a:cs typeface="Times New Roman" pitchFamily="18" charset="0"/>
              </a:rPr>
              <a:t> </a:t>
            </a:r>
            <a:r>
              <a:rPr lang="en-US" altLang="zh-CN" i="1" dirty="0">
                <a:solidFill>
                  <a:srgbClr val="000000"/>
                </a:solidFill>
                <a:latin typeface="Palatino Linotype" pitchFamily="18" charset="0"/>
                <a:cs typeface="Palatino Linotype" pitchFamily="18" charset="0"/>
              </a:rPr>
              <a:t>x</a:t>
            </a:r>
            <a:r>
              <a:rPr lang="en-US" altLang="zh-CN" sz="1200" i="1" dirty="0">
                <a:solidFill>
                  <a:srgbClr val="000000"/>
                </a:solidFill>
                <a:latin typeface="Palatino Linotype" pitchFamily="18" charset="0"/>
                <a:cs typeface="Palatino Linotype" pitchFamily="18" charset="0"/>
              </a:rPr>
              <a:t>i</a:t>
            </a:r>
            <a:r>
              <a:rPr lang="en-US" altLang="zh-CN" dirty="0">
                <a:latin typeface="Times New Roman" pitchFamily="18" charset="0"/>
                <a:cs typeface="Times New Roman" pitchFamily="18" charset="0"/>
              </a:rPr>
              <a:t> </a:t>
            </a:r>
            <a:r>
              <a:rPr lang="en-US" altLang="zh-CN" dirty="0">
                <a:solidFill>
                  <a:srgbClr val="000000"/>
                </a:solidFill>
                <a:latin typeface="幼圆" pitchFamily="18" charset="0"/>
                <a:cs typeface="幼圆" pitchFamily="18" charset="0"/>
              </a:rPr>
              <a:t>和</a:t>
            </a:r>
            <a:r>
              <a:rPr lang="en-US" altLang="zh-CN" dirty="0">
                <a:latin typeface="Times New Roman" pitchFamily="18" charset="0"/>
                <a:cs typeface="Times New Roman" pitchFamily="18" charset="0"/>
              </a:rPr>
              <a:t> </a:t>
            </a:r>
            <a:r>
              <a:rPr lang="en-US" altLang="zh-CN" i="1" dirty="0">
                <a:solidFill>
                  <a:srgbClr val="000000"/>
                </a:solidFill>
                <a:latin typeface="Palatino Linotype" pitchFamily="18" charset="0"/>
                <a:cs typeface="Palatino Linotype" pitchFamily="18" charset="0"/>
              </a:rPr>
              <a:t>x</a:t>
            </a:r>
            <a:r>
              <a:rPr lang="en-US" altLang="zh-CN" sz="1200" i="1" dirty="0">
                <a:solidFill>
                  <a:srgbClr val="000000"/>
                </a:solidFill>
                <a:latin typeface="Palatino Linotype" pitchFamily="18" charset="0"/>
                <a:cs typeface="Palatino Linotype" pitchFamily="18" charset="0"/>
              </a:rPr>
              <a:t>j</a:t>
            </a:r>
            <a:r>
              <a:rPr lang="en-US" altLang="zh-CN" dirty="0">
                <a:latin typeface="Times New Roman" pitchFamily="18" charset="0"/>
                <a:cs typeface="Times New Roman" pitchFamily="18" charset="0"/>
              </a:rPr>
              <a:t> </a:t>
            </a:r>
            <a:r>
              <a:rPr lang="en-US" altLang="zh-CN" dirty="0">
                <a:solidFill>
                  <a:srgbClr val="000000"/>
                </a:solidFill>
                <a:latin typeface="幼圆" pitchFamily="18" charset="0"/>
                <a:cs typeface="幼圆" pitchFamily="18" charset="0"/>
              </a:rPr>
              <a:t>的样本集合</a:t>
            </a:r>
          </a:p>
        </p:txBody>
      </p:sp>
      <p:sp>
        <p:nvSpPr>
          <p:cNvPr id="34" name="TextBox 1"/>
          <p:cNvSpPr txBox="1"/>
          <p:nvPr/>
        </p:nvSpPr>
        <p:spPr>
          <a:xfrm>
            <a:off x="1866901" y="1231901"/>
            <a:ext cx="8587287" cy="1649169"/>
          </a:xfrm>
          <a:prstGeom prst="rect">
            <a:avLst/>
          </a:prstGeom>
          <a:noFill/>
        </p:spPr>
        <p:txBody>
          <a:bodyPr wrap="none" lIns="0" tIns="0" rIns="0" rtlCol="0">
            <a:spAutoFit/>
          </a:bodyPr>
          <a:lstStyle/>
          <a:p>
            <a:pPr>
              <a:lnSpc>
                <a:spcPts val="2200"/>
              </a:lnSpc>
              <a:tabLst>
                <a:tab pos="7442200" algn="l"/>
                <a:tab pos="7632700" algn="l"/>
              </a:tabLst>
            </a:pPr>
            <a:r>
              <a:rPr lang="en-US" altLang="zh-CN" sz="2006" dirty="0">
                <a:solidFill>
                  <a:srgbClr val="000000"/>
                </a:solidFill>
                <a:latin typeface="Times New Roman" pitchFamily="18" charset="0"/>
                <a:cs typeface="Times New Roman" pitchFamily="18" charset="0"/>
              </a:rPr>
              <a:t>•</a:t>
            </a:r>
            <a:r>
              <a:rPr lang="en-US" altLang="zh-CN" sz="2006" dirty="0">
                <a:latin typeface="Times New Roman" pitchFamily="18" charset="0"/>
                <a:cs typeface="Times New Roman" pitchFamily="18" charset="0"/>
              </a:rPr>
              <a:t>    </a:t>
            </a:r>
            <a:r>
              <a:rPr lang="en-US" altLang="zh-CN" sz="2006" dirty="0">
                <a:solidFill>
                  <a:srgbClr val="000000"/>
                </a:solidFill>
                <a:latin typeface="幼圆" pitchFamily="18" charset="0"/>
                <a:cs typeface="幼圆" pitchFamily="18" charset="0"/>
              </a:rPr>
              <a:t>尝试将每个属性作为超父构建</a:t>
            </a:r>
            <a:r>
              <a:rPr lang="en-US" altLang="zh-CN" sz="1802" dirty="0">
                <a:latin typeface="Times New Roman" pitchFamily="18" charset="0"/>
                <a:cs typeface="Times New Roman" pitchFamily="18" charset="0"/>
              </a:rPr>
              <a:t> </a:t>
            </a:r>
            <a:r>
              <a:rPr lang="en-US" altLang="zh-CN" sz="1802" dirty="0">
                <a:solidFill>
                  <a:srgbClr val="000000"/>
                </a:solidFill>
                <a:latin typeface="Times New Roman" pitchFamily="18" charset="0"/>
                <a:cs typeface="Times New Roman" pitchFamily="18" charset="0"/>
              </a:rPr>
              <a:t>SPODE</a:t>
            </a:r>
          </a:p>
          <a:p>
            <a:pPr>
              <a:lnSpc>
                <a:spcPts val="1000"/>
              </a:lnSpc>
            </a:pPr>
            <a:endParaRPr lang="en-US" altLang="zh-CN" dirty="0"/>
          </a:p>
          <a:p>
            <a:pPr>
              <a:lnSpc>
                <a:spcPts val="2600"/>
              </a:lnSpc>
              <a:tabLst>
                <a:tab pos="7442200" algn="l"/>
                <a:tab pos="7632700" algn="l"/>
              </a:tabLst>
            </a:pPr>
            <a:r>
              <a:rPr lang="en-US" altLang="zh-CN" sz="2004" dirty="0">
                <a:solidFill>
                  <a:srgbClr val="000000"/>
                </a:solidFill>
                <a:latin typeface="Times New Roman" pitchFamily="18" charset="0"/>
                <a:cs typeface="Times New Roman" pitchFamily="18" charset="0"/>
              </a:rPr>
              <a:t>•</a:t>
            </a:r>
            <a:r>
              <a:rPr lang="en-US" altLang="zh-CN" sz="2004" dirty="0">
                <a:latin typeface="Times New Roman" pitchFamily="18" charset="0"/>
                <a:cs typeface="Times New Roman" pitchFamily="18" charset="0"/>
              </a:rPr>
              <a:t>    </a:t>
            </a:r>
            <a:r>
              <a:rPr lang="en-US" altLang="zh-CN" sz="2004" dirty="0">
                <a:solidFill>
                  <a:srgbClr val="000000"/>
                </a:solidFill>
                <a:latin typeface="幼圆" pitchFamily="18" charset="0"/>
                <a:cs typeface="幼圆" pitchFamily="18" charset="0"/>
              </a:rPr>
              <a:t>将拥有足够训练数据支撑的</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SPODE</a:t>
            </a:r>
            <a:r>
              <a:rPr lang="en-US" altLang="zh-CN" sz="2004" dirty="0">
                <a:latin typeface="Times New Roman" pitchFamily="18" charset="0"/>
                <a:cs typeface="Times New Roman" pitchFamily="18" charset="0"/>
              </a:rPr>
              <a:t> </a:t>
            </a:r>
            <a:r>
              <a:rPr lang="en-US" altLang="zh-CN" sz="2004" dirty="0">
                <a:solidFill>
                  <a:srgbClr val="000000"/>
                </a:solidFill>
                <a:latin typeface="幼圆" pitchFamily="18" charset="0"/>
                <a:cs typeface="幼圆" pitchFamily="18" charset="0"/>
              </a:rPr>
              <a:t>集成起来作为最终结果</a:t>
            </a:r>
          </a:p>
          <a:p>
            <a:pPr>
              <a:lnSpc>
                <a:spcPts val="1000"/>
              </a:lnSpc>
            </a:pPr>
            <a:endParaRPr lang="en-US" altLang="zh-CN" dirty="0"/>
          </a:p>
          <a:p>
            <a:pPr>
              <a:lnSpc>
                <a:spcPts val="2000"/>
              </a:lnSpc>
              <a:tabLst>
                <a:tab pos="7442200" algn="l"/>
                <a:tab pos="7632700" algn="l"/>
              </a:tabLst>
            </a:pPr>
            <a:r>
              <a:rPr lang="en-US" altLang="zh-CN" dirty="0"/>
              <a:t>	</a:t>
            </a:r>
            <a:r>
              <a:rPr lang="en-US" altLang="zh-CN" sz="1596" dirty="0">
                <a:solidFill>
                  <a:srgbClr val="000000"/>
                </a:solidFill>
                <a:latin typeface="Times New Roman" pitchFamily="18" charset="0"/>
                <a:cs typeface="Times New Roman" pitchFamily="18" charset="0"/>
              </a:rPr>
              <a:t>Geoff</a:t>
            </a:r>
            <a:r>
              <a:rPr lang="en-US" altLang="zh-CN" sz="1596" dirty="0">
                <a:latin typeface="Times New Roman" pitchFamily="18" charset="0"/>
                <a:cs typeface="Times New Roman" pitchFamily="18" charset="0"/>
              </a:rPr>
              <a:t> </a:t>
            </a:r>
            <a:r>
              <a:rPr lang="en-US" altLang="zh-CN" sz="1596" dirty="0">
                <a:solidFill>
                  <a:srgbClr val="000000"/>
                </a:solidFill>
                <a:latin typeface="Times New Roman" pitchFamily="18" charset="0"/>
                <a:cs typeface="Times New Roman" pitchFamily="18" charset="0"/>
              </a:rPr>
              <a:t>Webb</a:t>
            </a:r>
          </a:p>
          <a:p>
            <a:pPr>
              <a:lnSpc>
                <a:spcPts val="1800"/>
              </a:lnSpc>
              <a:tabLst>
                <a:tab pos="7442200" algn="l"/>
                <a:tab pos="7632700" algn="l"/>
              </a:tabLst>
            </a:pPr>
            <a:r>
              <a:rPr lang="en-US" altLang="zh-CN" dirty="0"/>
              <a:t>		</a:t>
            </a:r>
            <a:r>
              <a:rPr lang="en-US" altLang="zh-CN" sz="1596" dirty="0">
                <a:solidFill>
                  <a:srgbClr val="000000"/>
                </a:solidFill>
                <a:latin typeface="幼圆" pitchFamily="18" charset="0"/>
                <a:cs typeface="幼圆" pitchFamily="18" charset="0"/>
              </a:rPr>
              <a:t>澳大利亚</a:t>
            </a:r>
          </a:p>
          <a:p>
            <a:pPr>
              <a:lnSpc>
                <a:spcPts val="1900"/>
              </a:lnSpc>
              <a:tabLst>
                <a:tab pos="7442200" algn="l"/>
                <a:tab pos="7632700" algn="l"/>
              </a:tabLst>
            </a:pPr>
            <a:r>
              <a:rPr lang="en-US" altLang="zh-CN" dirty="0"/>
              <a:t>	</a:t>
            </a:r>
            <a:r>
              <a:rPr lang="en-US" altLang="zh-CN" sz="1596" dirty="0">
                <a:solidFill>
                  <a:srgbClr val="000000"/>
                </a:solidFill>
                <a:latin typeface="Times New Roman" pitchFamily="18" charset="0"/>
                <a:cs typeface="Times New Roman" pitchFamily="18" charset="0"/>
              </a:rPr>
              <a:t>Monash</a:t>
            </a:r>
            <a:r>
              <a:rPr lang="en-US" altLang="zh-CN" sz="1596" dirty="0">
                <a:solidFill>
                  <a:srgbClr val="000000"/>
                </a:solidFill>
                <a:latin typeface="幼圆" pitchFamily="18" charset="0"/>
                <a:cs typeface="幼圆" pitchFamily="18" charset="0"/>
              </a:rPr>
              <a:t>大学</a:t>
            </a:r>
          </a:p>
        </p:txBody>
      </p:sp>
      <p:sp>
        <p:nvSpPr>
          <p:cNvPr id="9" name="标题 8">
            <a:extLst>
              <a:ext uri="{FF2B5EF4-FFF2-40B4-BE49-F238E27FC236}">
                <a16:creationId xmlns:a16="http://schemas.microsoft.com/office/drawing/2014/main" id="{15642437-62D3-CB45-AEE4-C043079B99DF}"/>
              </a:ext>
            </a:extLst>
          </p:cNvPr>
          <p:cNvSpPr>
            <a:spLocks noGrp="1"/>
          </p:cNvSpPr>
          <p:nvPr>
            <p:ph type="title"/>
          </p:nvPr>
        </p:nvSpPr>
        <p:spPr/>
        <p:txBody>
          <a:bodyPr>
            <a:normAutofit/>
          </a:bodyPr>
          <a:lstStyle/>
          <a:p>
            <a:r>
              <a:rPr lang="en-US" altLang="zh-CN" dirty="0">
                <a:solidFill>
                  <a:srgbClr val="000000"/>
                </a:solidFill>
                <a:latin typeface="Times New Roman" pitchFamily="18" charset="0"/>
                <a:cs typeface="Times New Roman" pitchFamily="18" charset="0"/>
              </a:rPr>
              <a:t>AODE(Averaged</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One-Dependent</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Estimator)</a:t>
            </a:r>
            <a:endParaRPr kumimoji="1" lang="zh-CN" altLang="en-US" dirty="0"/>
          </a:p>
        </p:txBody>
      </p:sp>
    </p:spTree>
    <p:extLst>
      <p:ext uri="{BB962C8B-B14F-4D97-AF65-F5344CB8AC3E}">
        <p14:creationId xmlns:p14="http://schemas.microsoft.com/office/powerpoint/2010/main" val="1445716658"/>
      </p:ext>
    </p:extLst>
  </p:cSld>
  <p:clrMapOvr>
    <a:masterClrMapping/>
  </p:clrMapOvr>
  <p:extLst mod="1"/>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dirty="0"/>
              <a:t>高阶依赖</a:t>
            </a:r>
          </a:p>
        </p:txBody>
      </p:sp>
      <p:sp>
        <p:nvSpPr>
          <p:cNvPr id="3" name="object 3"/>
          <p:cNvSpPr txBox="1"/>
          <p:nvPr/>
        </p:nvSpPr>
        <p:spPr>
          <a:xfrm>
            <a:off x="2286000" y="4274533"/>
            <a:ext cx="7924800" cy="1754326"/>
          </a:xfrm>
          <a:prstGeom prst="rect">
            <a:avLst/>
          </a:prstGeom>
        </p:spPr>
        <p:txBody>
          <a:bodyPr vert="horz" wrap="square" lIns="0" tIns="0" rIns="0" bIns="0" rtlCol="0">
            <a:spAutoFit/>
          </a:bodyPr>
          <a:lstStyle/>
          <a:p>
            <a:pPr marL="121285"/>
            <a:r>
              <a:rPr sz="2000" dirty="0">
                <a:latin typeface="Wingdings"/>
                <a:cs typeface="Wingdings"/>
              </a:rPr>
              <a:t></a:t>
            </a:r>
            <a:r>
              <a:rPr sz="2000" spc="-1530" dirty="0">
                <a:latin typeface="Wingdings"/>
                <a:cs typeface="Wingdings"/>
              </a:rPr>
              <a:t> </a:t>
            </a:r>
            <a:r>
              <a:rPr sz="2000" spc="10" dirty="0">
                <a:latin typeface="FangSong"/>
                <a:cs typeface="FangSong"/>
              </a:rPr>
              <a:t>训练</a:t>
            </a:r>
            <a:r>
              <a:rPr sz="2000" dirty="0">
                <a:latin typeface="FangSong"/>
                <a:cs typeface="FangSong"/>
              </a:rPr>
              <a:t>样本</a:t>
            </a:r>
            <a:r>
              <a:rPr sz="2000" spc="-15" dirty="0">
                <a:latin typeface="FangSong"/>
                <a:cs typeface="FangSong"/>
              </a:rPr>
              <a:t>非</a:t>
            </a:r>
            <a:r>
              <a:rPr sz="2000" dirty="0">
                <a:latin typeface="FangSong"/>
                <a:cs typeface="FangSong"/>
              </a:rPr>
              <a:t>常充分</a:t>
            </a:r>
            <a:r>
              <a:rPr sz="2000" spc="-340" dirty="0">
                <a:latin typeface="FangSong"/>
                <a:cs typeface="FangSong"/>
              </a:rPr>
              <a:t> </a:t>
            </a:r>
            <a:r>
              <a:rPr sz="2000" dirty="0">
                <a:latin typeface="Wingdings"/>
                <a:cs typeface="Wingdings"/>
              </a:rPr>
              <a:t></a:t>
            </a:r>
            <a:r>
              <a:rPr sz="2000" spc="-1300" dirty="0">
                <a:latin typeface="Wingdings"/>
                <a:cs typeface="Wingdings"/>
              </a:rPr>
              <a:t> </a:t>
            </a:r>
            <a:r>
              <a:rPr sz="2000" spc="10" dirty="0">
                <a:latin typeface="FangSong"/>
                <a:cs typeface="FangSong"/>
              </a:rPr>
              <a:t>性能</a:t>
            </a:r>
            <a:r>
              <a:rPr sz="2000" dirty="0">
                <a:latin typeface="FangSong"/>
                <a:cs typeface="FangSong"/>
              </a:rPr>
              <a:t>可</a:t>
            </a:r>
            <a:r>
              <a:rPr sz="2000" spc="-15" dirty="0">
                <a:latin typeface="FangSong"/>
                <a:cs typeface="FangSong"/>
              </a:rPr>
              <a:t>能</a:t>
            </a:r>
            <a:r>
              <a:rPr sz="2000" dirty="0">
                <a:latin typeface="FangSong"/>
                <a:cs typeface="FangSong"/>
              </a:rPr>
              <a:t>提升</a:t>
            </a:r>
          </a:p>
          <a:p>
            <a:pPr marL="12700" indent="108585">
              <a:spcBef>
                <a:spcPts val="1200"/>
              </a:spcBef>
            </a:pPr>
            <a:r>
              <a:rPr sz="2000" dirty="0">
                <a:latin typeface="Wingdings"/>
                <a:cs typeface="Wingdings"/>
              </a:rPr>
              <a:t></a:t>
            </a:r>
            <a:r>
              <a:rPr sz="2000" spc="-1530" dirty="0">
                <a:latin typeface="Wingdings"/>
                <a:cs typeface="Wingdings"/>
              </a:rPr>
              <a:t> </a:t>
            </a:r>
            <a:r>
              <a:rPr sz="2000" spc="10" dirty="0">
                <a:latin typeface="FangSong"/>
                <a:cs typeface="FangSong"/>
              </a:rPr>
              <a:t>有限</a:t>
            </a:r>
            <a:r>
              <a:rPr sz="2000" dirty="0">
                <a:latin typeface="FangSong"/>
                <a:cs typeface="FangSong"/>
              </a:rPr>
              <a:t>训练样本</a:t>
            </a:r>
            <a:r>
              <a:rPr sz="2000" spc="-350" dirty="0">
                <a:latin typeface="FangSong"/>
                <a:cs typeface="FangSong"/>
              </a:rPr>
              <a:t> </a:t>
            </a:r>
            <a:r>
              <a:rPr sz="2000" dirty="0">
                <a:latin typeface="Wingdings"/>
                <a:cs typeface="Wingdings"/>
              </a:rPr>
              <a:t></a:t>
            </a:r>
            <a:r>
              <a:rPr sz="2000" spc="-1300" dirty="0">
                <a:latin typeface="Wingdings"/>
                <a:cs typeface="Wingdings"/>
              </a:rPr>
              <a:t> </a:t>
            </a:r>
            <a:r>
              <a:rPr sz="2000" spc="10" dirty="0">
                <a:latin typeface="FangSong"/>
                <a:cs typeface="FangSong"/>
              </a:rPr>
              <a:t>高阶</a:t>
            </a:r>
            <a:r>
              <a:rPr sz="2000" dirty="0">
                <a:latin typeface="FangSong"/>
                <a:cs typeface="FangSong"/>
              </a:rPr>
              <a:t>联合</a:t>
            </a:r>
            <a:r>
              <a:rPr sz="2000" spc="5" dirty="0">
                <a:latin typeface="FangSong"/>
                <a:cs typeface="FangSong"/>
              </a:rPr>
              <a:t>概</a:t>
            </a:r>
            <a:r>
              <a:rPr sz="2000" spc="-10" dirty="0">
                <a:latin typeface="FangSong"/>
                <a:cs typeface="FangSong"/>
              </a:rPr>
              <a:t>率</a:t>
            </a:r>
            <a:r>
              <a:rPr sz="2000" dirty="0">
                <a:latin typeface="FangSong"/>
                <a:cs typeface="FangSong"/>
              </a:rPr>
              <a:t>估计困难</a:t>
            </a:r>
            <a:endParaRPr lang="en-US" sz="2000" dirty="0">
              <a:latin typeface="FangSong"/>
              <a:cs typeface="FangSong"/>
            </a:endParaRPr>
          </a:p>
          <a:p>
            <a:pPr marL="12700" indent="108585">
              <a:spcBef>
                <a:spcPts val="1200"/>
              </a:spcBef>
            </a:pPr>
            <a:endParaRPr lang="en-US" sz="2000" dirty="0">
              <a:solidFill>
                <a:srgbClr val="0000FF"/>
              </a:solidFill>
              <a:latin typeface="FangSong"/>
              <a:cs typeface="FangSong"/>
            </a:endParaRPr>
          </a:p>
          <a:p>
            <a:pPr marL="12700" indent="108585">
              <a:spcBef>
                <a:spcPts val="1200"/>
              </a:spcBef>
            </a:pPr>
            <a:r>
              <a:rPr sz="2400" dirty="0">
                <a:solidFill>
                  <a:srgbClr val="0000FF"/>
                </a:solidFill>
                <a:latin typeface="FangSong"/>
                <a:cs typeface="FangSong"/>
              </a:rPr>
              <a:t>考虑属性间的高阶依赖</a:t>
            </a:r>
            <a:r>
              <a:rPr sz="2400" spc="5" dirty="0">
                <a:solidFill>
                  <a:srgbClr val="0000FF"/>
                </a:solidFill>
                <a:latin typeface="FangSong"/>
                <a:cs typeface="FangSong"/>
              </a:rPr>
              <a:t>，</a:t>
            </a:r>
            <a:r>
              <a:rPr sz="2400" dirty="0">
                <a:solidFill>
                  <a:srgbClr val="0000FF"/>
                </a:solidFill>
                <a:latin typeface="FangSong"/>
                <a:cs typeface="FangSong"/>
              </a:rPr>
              <a:t>需要其他办法</a:t>
            </a:r>
            <a:r>
              <a:rPr lang="zh-CN" altLang="en-US" sz="2400" dirty="0">
                <a:solidFill>
                  <a:srgbClr val="0000FF"/>
                </a:solidFill>
                <a:latin typeface="FangSong"/>
                <a:cs typeface="FangSong"/>
              </a:rPr>
              <a:t> </a:t>
            </a:r>
            <a:r>
              <a:rPr lang="mr-IN" altLang="zh-CN" sz="2400" b="1" dirty="0">
                <a:solidFill>
                  <a:srgbClr val="C00000"/>
                </a:solidFill>
                <a:latin typeface="FangSong"/>
                <a:cs typeface="FangSong"/>
              </a:rPr>
              <a:t>–</a:t>
            </a:r>
            <a:r>
              <a:rPr lang="zh-CN" altLang="en-US" sz="2400" b="1" dirty="0">
                <a:solidFill>
                  <a:srgbClr val="C00000"/>
                </a:solidFill>
                <a:latin typeface="FangSong"/>
                <a:cs typeface="FangSong"/>
              </a:rPr>
              <a:t> 贝叶斯网</a:t>
            </a:r>
            <a:endParaRPr sz="2400" b="1" dirty="0">
              <a:solidFill>
                <a:srgbClr val="C00000"/>
              </a:solidFill>
              <a:latin typeface="FangSong"/>
              <a:cs typeface="FangSong"/>
            </a:endParaRPr>
          </a:p>
        </p:txBody>
      </p:sp>
      <p:sp>
        <p:nvSpPr>
          <p:cNvPr id="4" name="object 4"/>
          <p:cNvSpPr txBox="1"/>
          <p:nvPr/>
        </p:nvSpPr>
        <p:spPr>
          <a:xfrm>
            <a:off x="2065731" y="1143000"/>
            <a:ext cx="7758430" cy="1687641"/>
          </a:xfrm>
          <a:prstGeom prst="rect">
            <a:avLst/>
          </a:prstGeom>
        </p:spPr>
        <p:txBody>
          <a:bodyPr vert="horz" wrap="square" lIns="0" tIns="0" rIns="0" bIns="0" rtlCol="0">
            <a:spAutoFit/>
          </a:bodyPr>
          <a:lstStyle/>
          <a:p>
            <a:pPr marL="173990" indent="-161925"/>
            <a:r>
              <a:rPr sz="2400" dirty="0">
                <a:latin typeface="FangSong"/>
                <a:cs typeface="FangSong"/>
              </a:rPr>
              <a:t>能否通过考虑属性间的</a:t>
            </a:r>
            <a:r>
              <a:rPr sz="2400" dirty="0">
                <a:solidFill>
                  <a:srgbClr val="151FFF"/>
                </a:solidFill>
                <a:latin typeface="FangSong"/>
                <a:cs typeface="FangSong"/>
              </a:rPr>
              <a:t>高阶依赖</a:t>
            </a:r>
            <a:r>
              <a:rPr sz="2400" dirty="0">
                <a:latin typeface="FangSong"/>
                <a:cs typeface="FangSong"/>
              </a:rPr>
              <a:t>来进一步提升泛化性</a:t>
            </a:r>
            <a:r>
              <a:rPr sz="2400" spc="5" dirty="0">
                <a:latin typeface="FangSong"/>
                <a:cs typeface="FangSong"/>
              </a:rPr>
              <a:t>能</a:t>
            </a:r>
            <a:r>
              <a:rPr sz="2400" dirty="0">
                <a:latin typeface="FangSong"/>
                <a:cs typeface="FangSong"/>
              </a:rPr>
              <a:t>？</a:t>
            </a:r>
          </a:p>
          <a:p>
            <a:pPr>
              <a:spcBef>
                <a:spcPts val="57"/>
              </a:spcBef>
            </a:pPr>
            <a:endParaRPr sz="3200" dirty="0">
              <a:latin typeface="Times New Roman"/>
              <a:cs typeface="Times New Roman"/>
            </a:endParaRPr>
          </a:p>
          <a:p>
            <a:pPr marL="173990"/>
            <a:r>
              <a:rPr sz="2200" spc="-20" dirty="0">
                <a:latin typeface="FangSong"/>
                <a:cs typeface="FangSong"/>
              </a:rPr>
              <a:t>例如最简单</a:t>
            </a:r>
            <a:r>
              <a:rPr sz="2200" spc="-25" dirty="0">
                <a:latin typeface="FangSong"/>
                <a:cs typeface="FangSong"/>
              </a:rPr>
              <a:t>的做法</a:t>
            </a:r>
            <a:r>
              <a:rPr sz="2200" spc="-5" dirty="0">
                <a:latin typeface="FangSong"/>
                <a:cs typeface="FangSong"/>
              </a:rPr>
              <a:t>：</a:t>
            </a:r>
            <a:r>
              <a:rPr sz="2200" spc="-25" dirty="0">
                <a:latin typeface="Verdana"/>
                <a:cs typeface="Verdana"/>
              </a:rPr>
              <a:t>OD</a:t>
            </a:r>
            <a:r>
              <a:rPr sz="2200" spc="-15" dirty="0">
                <a:latin typeface="Verdana"/>
                <a:cs typeface="Verdana"/>
              </a:rPr>
              <a:t>E</a:t>
            </a:r>
            <a:r>
              <a:rPr sz="2200" spc="-20" dirty="0">
                <a:latin typeface="Verdana"/>
                <a:cs typeface="Verdana"/>
              </a:rPr>
              <a:t> </a:t>
            </a:r>
            <a:r>
              <a:rPr sz="2200" spc="-25" dirty="0">
                <a:latin typeface="Wingdings"/>
                <a:cs typeface="Wingdings"/>
              </a:rPr>
              <a:t></a:t>
            </a:r>
            <a:r>
              <a:rPr sz="2200" spc="-1440" dirty="0">
                <a:latin typeface="Wingdings"/>
                <a:cs typeface="Wingdings"/>
              </a:rPr>
              <a:t> </a:t>
            </a:r>
            <a:r>
              <a:rPr sz="2200" spc="-15" dirty="0">
                <a:latin typeface="Verdana"/>
                <a:cs typeface="Verdana"/>
              </a:rPr>
              <a:t>k</a:t>
            </a:r>
            <a:r>
              <a:rPr sz="2200" spc="-30" dirty="0">
                <a:latin typeface="Verdana"/>
                <a:cs typeface="Verdana"/>
              </a:rPr>
              <a:t>D</a:t>
            </a:r>
            <a:r>
              <a:rPr sz="2200" spc="-15" dirty="0">
                <a:latin typeface="Verdana"/>
                <a:cs typeface="Verdana"/>
              </a:rPr>
              <a:t>E</a:t>
            </a:r>
            <a:endParaRPr sz="2200" dirty="0">
              <a:latin typeface="Verdana"/>
              <a:cs typeface="Verdana"/>
            </a:endParaRPr>
          </a:p>
          <a:p>
            <a:pPr marL="2694940">
              <a:spcBef>
                <a:spcPts val="1250"/>
              </a:spcBef>
            </a:pPr>
            <a:r>
              <a:rPr sz="2000" spc="10" dirty="0">
                <a:latin typeface="FangSong"/>
                <a:cs typeface="FangSong"/>
              </a:rPr>
              <a:t>将父</a:t>
            </a:r>
            <a:r>
              <a:rPr sz="2000" dirty="0">
                <a:latin typeface="FangSong"/>
                <a:cs typeface="FangSong"/>
              </a:rPr>
              <a:t>属性</a:t>
            </a:r>
            <a:r>
              <a:rPr sz="2000" spc="-340" dirty="0">
                <a:latin typeface="FangSong"/>
                <a:cs typeface="FangSong"/>
              </a:rPr>
              <a:t> </a:t>
            </a:r>
            <a:r>
              <a:rPr sz="2000" i="1" spc="5" dirty="0">
                <a:latin typeface="Palatino Linotype"/>
                <a:cs typeface="Palatino Linotype"/>
              </a:rPr>
              <a:t>p</a:t>
            </a:r>
            <a:r>
              <a:rPr sz="2000" i="1" spc="-5" dirty="0">
                <a:latin typeface="Palatino Linotype"/>
                <a:cs typeface="Palatino Linotype"/>
              </a:rPr>
              <a:t>a</a:t>
            </a:r>
            <a:r>
              <a:rPr sz="1950" i="1" spc="7" baseline="-21367" dirty="0">
                <a:latin typeface="Palatino Linotype"/>
                <a:cs typeface="Palatino Linotype"/>
              </a:rPr>
              <a:t>i</a:t>
            </a:r>
            <a:r>
              <a:rPr sz="1950" i="1" baseline="-21367" dirty="0">
                <a:latin typeface="Palatino Linotype"/>
                <a:cs typeface="Palatino Linotype"/>
              </a:rPr>
              <a:t> </a:t>
            </a:r>
            <a:r>
              <a:rPr sz="1950" i="1" spc="67" baseline="-21367" dirty="0">
                <a:latin typeface="Palatino Linotype"/>
                <a:cs typeface="Palatino Linotype"/>
              </a:rPr>
              <a:t> </a:t>
            </a:r>
            <a:r>
              <a:rPr sz="2000" spc="10" dirty="0">
                <a:latin typeface="FangSong"/>
                <a:cs typeface="FangSong"/>
              </a:rPr>
              <a:t>替换</a:t>
            </a:r>
            <a:r>
              <a:rPr sz="2000" dirty="0">
                <a:latin typeface="FangSong"/>
                <a:cs typeface="FangSong"/>
              </a:rPr>
              <a:t>为</a:t>
            </a:r>
            <a:r>
              <a:rPr sz="2000" dirty="0">
                <a:solidFill>
                  <a:srgbClr val="151FFF"/>
                </a:solidFill>
                <a:latin typeface="FangSong"/>
                <a:cs typeface="FangSong"/>
              </a:rPr>
              <a:t>包含</a:t>
            </a:r>
            <a:r>
              <a:rPr sz="2000" spc="-340" dirty="0">
                <a:solidFill>
                  <a:srgbClr val="151FFF"/>
                </a:solidFill>
                <a:latin typeface="FangSong"/>
                <a:cs typeface="FangSong"/>
              </a:rPr>
              <a:t> </a:t>
            </a:r>
            <a:r>
              <a:rPr sz="2000" i="1" dirty="0">
                <a:solidFill>
                  <a:srgbClr val="151FFF"/>
                </a:solidFill>
                <a:latin typeface="Palatino Linotype"/>
                <a:cs typeface="Palatino Linotype"/>
              </a:rPr>
              <a:t>k</a:t>
            </a:r>
            <a:r>
              <a:rPr sz="2000" i="1" spc="190" dirty="0">
                <a:solidFill>
                  <a:srgbClr val="151FFF"/>
                </a:solidFill>
                <a:latin typeface="Palatino Linotype"/>
                <a:cs typeface="Palatino Linotype"/>
              </a:rPr>
              <a:t> </a:t>
            </a:r>
            <a:r>
              <a:rPr sz="2000" spc="10" dirty="0">
                <a:solidFill>
                  <a:srgbClr val="151FFF"/>
                </a:solidFill>
                <a:latin typeface="FangSong"/>
                <a:cs typeface="FangSong"/>
              </a:rPr>
              <a:t>个属</a:t>
            </a:r>
            <a:r>
              <a:rPr sz="2000" dirty="0">
                <a:solidFill>
                  <a:srgbClr val="151FFF"/>
                </a:solidFill>
                <a:latin typeface="FangSong"/>
                <a:cs typeface="FangSong"/>
              </a:rPr>
              <a:t>性的集合</a:t>
            </a:r>
            <a:r>
              <a:rPr sz="2000" spc="-350" dirty="0">
                <a:solidFill>
                  <a:srgbClr val="151FFF"/>
                </a:solidFill>
                <a:latin typeface="FangSong"/>
                <a:cs typeface="FangSong"/>
              </a:rPr>
              <a:t> </a:t>
            </a:r>
            <a:r>
              <a:rPr sz="2000" b="1" dirty="0">
                <a:latin typeface="Verdana"/>
                <a:cs typeface="Verdana"/>
              </a:rPr>
              <a:t>p</a:t>
            </a:r>
            <a:r>
              <a:rPr sz="2000" b="1" spc="5" dirty="0">
                <a:latin typeface="Verdana"/>
                <a:cs typeface="Verdana"/>
              </a:rPr>
              <a:t>a</a:t>
            </a:r>
            <a:r>
              <a:rPr sz="1950" i="1" spc="7" baseline="-21367" dirty="0">
                <a:latin typeface="Verdana"/>
                <a:cs typeface="Verdana"/>
              </a:rPr>
              <a:t>i</a:t>
            </a:r>
            <a:endParaRPr sz="1950" baseline="-21367" dirty="0">
              <a:latin typeface="Verdana"/>
              <a:cs typeface="Verdana"/>
            </a:endParaRPr>
          </a:p>
        </p:txBody>
      </p:sp>
      <p:sp>
        <p:nvSpPr>
          <p:cNvPr id="5" name="object 5"/>
          <p:cNvSpPr txBox="1"/>
          <p:nvPr/>
        </p:nvSpPr>
        <p:spPr>
          <a:xfrm>
            <a:off x="2188261" y="3211239"/>
            <a:ext cx="3956685" cy="704167"/>
          </a:xfrm>
          <a:prstGeom prst="rect">
            <a:avLst/>
          </a:prstGeom>
        </p:spPr>
        <p:txBody>
          <a:bodyPr vert="horz" wrap="square" lIns="0" tIns="0" rIns="0" bIns="0" rtlCol="0">
            <a:spAutoFit/>
          </a:bodyPr>
          <a:lstStyle/>
          <a:p>
            <a:pPr marL="12700" marR="5080">
              <a:lnSpc>
                <a:spcPct val="103600"/>
              </a:lnSpc>
            </a:pPr>
            <a:r>
              <a:rPr sz="2200" spc="-20" dirty="0">
                <a:solidFill>
                  <a:srgbClr val="C00000"/>
                </a:solidFill>
                <a:latin typeface="FangSong"/>
                <a:cs typeface="FangSong"/>
              </a:rPr>
              <a:t>明显障碍</a:t>
            </a:r>
            <a:r>
              <a:rPr sz="2200" spc="-20" dirty="0">
                <a:latin typeface="FangSong"/>
                <a:cs typeface="FangSong"/>
              </a:rPr>
              <a:t>：</a:t>
            </a:r>
            <a:r>
              <a:rPr sz="2200" spc="-25" dirty="0">
                <a:latin typeface="FangSong"/>
                <a:cs typeface="FangSong"/>
              </a:rPr>
              <a:t>随着</a:t>
            </a:r>
            <a:r>
              <a:rPr sz="2200" spc="-315" dirty="0">
                <a:latin typeface="FangSong"/>
                <a:cs typeface="FangSong"/>
              </a:rPr>
              <a:t> </a:t>
            </a:r>
            <a:r>
              <a:rPr sz="2200" i="1" spc="-10" dirty="0">
                <a:latin typeface="Palatino Linotype"/>
                <a:cs typeface="Palatino Linotype"/>
              </a:rPr>
              <a:t>k</a:t>
            </a:r>
            <a:r>
              <a:rPr sz="2200" i="1" spc="-25" dirty="0">
                <a:latin typeface="Palatino Linotype"/>
                <a:cs typeface="Palatino Linotype"/>
              </a:rPr>
              <a:t> </a:t>
            </a:r>
            <a:r>
              <a:rPr sz="2200" spc="-15" dirty="0">
                <a:latin typeface="FangSong"/>
                <a:cs typeface="FangSong"/>
              </a:rPr>
              <a:t>的增加，估计 将</a:t>
            </a:r>
            <a:r>
              <a:rPr sz="2200" spc="-25" dirty="0">
                <a:latin typeface="FangSong"/>
                <a:cs typeface="FangSong"/>
              </a:rPr>
              <a:t>以</a:t>
            </a:r>
            <a:r>
              <a:rPr sz="2200" spc="-25" dirty="0">
                <a:solidFill>
                  <a:srgbClr val="C00000"/>
                </a:solidFill>
                <a:latin typeface="FangSong"/>
                <a:cs typeface="FangSong"/>
              </a:rPr>
              <a:t>指</a:t>
            </a:r>
            <a:r>
              <a:rPr sz="2200" spc="-20" dirty="0">
                <a:solidFill>
                  <a:srgbClr val="C00000"/>
                </a:solidFill>
                <a:latin typeface="FangSong"/>
                <a:cs typeface="FangSong"/>
              </a:rPr>
              <a:t>数</a:t>
            </a:r>
            <a:r>
              <a:rPr sz="2200" spc="-25" dirty="0">
                <a:solidFill>
                  <a:srgbClr val="C00000"/>
                </a:solidFill>
                <a:latin typeface="FangSong"/>
                <a:cs typeface="FangSong"/>
              </a:rPr>
              <a:t>级</a:t>
            </a:r>
            <a:r>
              <a:rPr sz="2200" spc="-20" dirty="0">
                <a:solidFill>
                  <a:srgbClr val="C00000"/>
                </a:solidFill>
                <a:latin typeface="FangSong"/>
                <a:cs typeface="FangSong"/>
              </a:rPr>
              <a:t>增</a:t>
            </a:r>
            <a:r>
              <a:rPr sz="2200" spc="-25" dirty="0">
                <a:solidFill>
                  <a:srgbClr val="C00000"/>
                </a:solidFill>
                <a:latin typeface="FangSong"/>
                <a:cs typeface="FangSong"/>
              </a:rPr>
              <a:t>加</a:t>
            </a:r>
            <a:endParaRPr sz="2200" dirty="0">
              <a:solidFill>
                <a:srgbClr val="C00000"/>
              </a:solidFill>
              <a:latin typeface="FangSong"/>
              <a:cs typeface="FangSong"/>
            </a:endParaRPr>
          </a:p>
        </p:txBody>
      </p:sp>
      <p:sp>
        <p:nvSpPr>
          <p:cNvPr id="6" name="object 6"/>
          <p:cNvSpPr txBox="1"/>
          <p:nvPr/>
        </p:nvSpPr>
        <p:spPr>
          <a:xfrm>
            <a:off x="8068818" y="3211238"/>
            <a:ext cx="1706880" cy="338554"/>
          </a:xfrm>
          <a:prstGeom prst="rect">
            <a:avLst/>
          </a:prstGeom>
        </p:spPr>
        <p:txBody>
          <a:bodyPr vert="horz" wrap="square" lIns="0" tIns="0" rIns="0" bIns="0" rtlCol="0">
            <a:spAutoFit/>
          </a:bodyPr>
          <a:lstStyle/>
          <a:p>
            <a:pPr marL="12700"/>
            <a:r>
              <a:rPr sz="2200" spc="-15" dirty="0">
                <a:latin typeface="FangSong"/>
                <a:cs typeface="FangSong"/>
              </a:rPr>
              <a:t>所需的样</a:t>
            </a:r>
            <a:r>
              <a:rPr sz="2200" spc="-20" dirty="0">
                <a:latin typeface="FangSong"/>
                <a:cs typeface="FangSong"/>
              </a:rPr>
              <a:t>本</a:t>
            </a:r>
            <a:r>
              <a:rPr sz="2200" spc="-25" dirty="0">
                <a:latin typeface="FangSong"/>
                <a:cs typeface="FangSong"/>
              </a:rPr>
              <a:t>数</a:t>
            </a:r>
            <a:endParaRPr sz="2200">
              <a:latin typeface="FangSong"/>
              <a:cs typeface="FangSong"/>
            </a:endParaRPr>
          </a:p>
        </p:txBody>
      </p:sp>
      <p:sp>
        <p:nvSpPr>
          <p:cNvPr id="7" name="object 7"/>
          <p:cNvSpPr/>
          <p:nvPr/>
        </p:nvSpPr>
        <p:spPr>
          <a:xfrm>
            <a:off x="6254497" y="3186018"/>
            <a:ext cx="1708403" cy="402335"/>
          </a:xfrm>
          <a:prstGeom prst="rect">
            <a:avLst/>
          </a:prstGeom>
          <a:blipFill>
            <a:blip r:embed="rId4" cstate="print"/>
            <a:stretch>
              <a:fillRect/>
            </a:stretch>
          </a:blipFill>
        </p:spPr>
        <p:txBody>
          <a:bodyPr wrap="square" lIns="0" tIns="0" rIns="0" bIns="0" rtlCol="0"/>
          <a:lstStyle/>
          <a:p>
            <a:endParaRPr/>
          </a:p>
        </p:txBody>
      </p:sp>
    </p:spTree>
    <p:custDataLst>
      <p:tags r:id="rId1"/>
    </p:custDataLst>
    <p:extLst>
      <p:ext uri="{BB962C8B-B14F-4D97-AF65-F5344CB8AC3E}">
        <p14:creationId xmlns:p14="http://schemas.microsoft.com/office/powerpoint/2010/main" val="166402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animBg="1"/>
    </p:bldLst>
  </p:timing>
  <p:extLst mod="1"/>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五、贝叶斯网</a:t>
            </a:r>
          </a:p>
        </p:txBody>
      </p:sp>
    </p:spTree>
    <p:extLst>
      <p:ext uri="{BB962C8B-B14F-4D97-AF65-F5344CB8AC3E}">
        <p14:creationId xmlns:p14="http://schemas.microsoft.com/office/powerpoint/2010/main" val="1959267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贝叶斯网（</a:t>
            </a:r>
            <a:r>
              <a:rPr lang="en"/>
              <a:t>Bayesian network; Bayes network）</a:t>
            </a:r>
          </a:p>
        </p:txBody>
      </p:sp>
      <p:sp>
        <p:nvSpPr>
          <p:cNvPr id="3" name="object 3"/>
          <p:cNvSpPr/>
          <p:nvPr/>
        </p:nvSpPr>
        <p:spPr>
          <a:xfrm>
            <a:off x="8823959" y="3628644"/>
            <a:ext cx="1460500" cy="1917700"/>
          </a:xfrm>
          <a:prstGeom prst="rect">
            <a:avLst/>
          </a:prstGeom>
          <a:blipFill>
            <a:blip r:embed="rId4" cstate="print"/>
            <a:stretch>
              <a:fillRect/>
            </a:stretch>
          </a:blipFill>
        </p:spPr>
        <p:txBody>
          <a:bodyPr wrap="square" lIns="0" tIns="0" rIns="0" bIns="0" rtlCol="0"/>
          <a:lstStyle/>
          <a:p>
            <a:endParaRPr/>
          </a:p>
        </p:txBody>
      </p:sp>
      <p:sp>
        <p:nvSpPr>
          <p:cNvPr id="4" name="object 4"/>
          <p:cNvSpPr txBox="1"/>
          <p:nvPr/>
        </p:nvSpPr>
        <p:spPr>
          <a:xfrm>
            <a:off x="8867014" y="5658583"/>
            <a:ext cx="1572386" cy="553998"/>
          </a:xfrm>
          <a:prstGeom prst="rect">
            <a:avLst/>
          </a:prstGeom>
        </p:spPr>
        <p:txBody>
          <a:bodyPr vert="horz" wrap="square" lIns="0" tIns="0" rIns="0" bIns="0" rtlCol="0">
            <a:spAutoFit/>
          </a:bodyPr>
          <a:lstStyle/>
          <a:p>
            <a:pPr marL="160020" marR="26034" indent="-128270"/>
            <a:r>
              <a:rPr spc="-10" dirty="0">
                <a:latin typeface="Verdana"/>
                <a:cs typeface="Verdana"/>
              </a:rPr>
              <a:t>Ju</a:t>
            </a:r>
            <a:r>
              <a:rPr spc="-25" dirty="0">
                <a:latin typeface="Verdana"/>
                <a:cs typeface="Verdana"/>
              </a:rPr>
              <a:t>d</a:t>
            </a:r>
            <a:r>
              <a:rPr spc="-15" dirty="0">
                <a:latin typeface="Verdana"/>
                <a:cs typeface="Verdana"/>
              </a:rPr>
              <a:t>ea</a:t>
            </a:r>
            <a:r>
              <a:rPr spc="5" dirty="0">
                <a:latin typeface="Verdana"/>
                <a:cs typeface="Verdana"/>
              </a:rPr>
              <a:t> </a:t>
            </a:r>
            <a:r>
              <a:rPr spc="-55" dirty="0">
                <a:latin typeface="Verdana"/>
                <a:cs typeface="Verdana"/>
              </a:rPr>
              <a:t>P</a:t>
            </a:r>
            <a:r>
              <a:rPr spc="-15" dirty="0">
                <a:latin typeface="Verdana"/>
                <a:cs typeface="Verdana"/>
              </a:rPr>
              <a:t>e</a:t>
            </a:r>
            <a:r>
              <a:rPr spc="-25" dirty="0">
                <a:latin typeface="Verdana"/>
                <a:cs typeface="Verdana"/>
              </a:rPr>
              <a:t>a</a:t>
            </a:r>
            <a:r>
              <a:rPr dirty="0">
                <a:latin typeface="Verdana"/>
                <a:cs typeface="Verdana"/>
              </a:rPr>
              <a:t>rl</a:t>
            </a:r>
            <a:endParaRPr lang="en-US" dirty="0">
              <a:latin typeface="Verdana"/>
              <a:cs typeface="Verdana"/>
            </a:endParaRPr>
          </a:p>
          <a:p>
            <a:pPr marL="160020" marR="26034" indent="-128270"/>
            <a:r>
              <a:rPr spc="-20" dirty="0">
                <a:latin typeface="Verdana"/>
                <a:cs typeface="Verdana"/>
              </a:rPr>
              <a:t>201</a:t>
            </a:r>
            <a:r>
              <a:rPr spc="-15" dirty="0">
                <a:latin typeface="Verdana"/>
                <a:cs typeface="Verdana"/>
              </a:rPr>
              <a:t>1</a:t>
            </a:r>
            <a:r>
              <a:rPr spc="30" dirty="0">
                <a:latin typeface="Verdana"/>
                <a:cs typeface="Verdana"/>
              </a:rPr>
              <a:t> </a:t>
            </a:r>
            <a:r>
              <a:rPr dirty="0">
                <a:latin typeface="FangSong"/>
                <a:cs typeface="FangSong"/>
              </a:rPr>
              <a:t>图灵奖</a:t>
            </a:r>
          </a:p>
        </p:txBody>
      </p:sp>
      <p:sp>
        <p:nvSpPr>
          <p:cNvPr id="5" name="object 5"/>
          <p:cNvSpPr/>
          <p:nvPr/>
        </p:nvSpPr>
        <p:spPr>
          <a:xfrm>
            <a:off x="2363991" y="1886062"/>
            <a:ext cx="6665976" cy="1655064"/>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2406802" y="984262"/>
            <a:ext cx="5746598" cy="589905"/>
          </a:xfrm>
          <a:prstGeom prst="rect">
            <a:avLst/>
          </a:prstGeom>
        </p:spPr>
        <p:txBody>
          <a:bodyPr vert="horz" wrap="square" lIns="0" tIns="0" rIns="0" bIns="0" rtlCol="0">
            <a:spAutoFit/>
          </a:bodyPr>
          <a:lstStyle/>
          <a:p>
            <a:pPr marL="2089785">
              <a:lnSpc>
                <a:spcPts val="2345"/>
              </a:lnSpc>
            </a:pPr>
            <a:r>
              <a:rPr sz="2000" spc="10" dirty="0">
                <a:latin typeface="FangSong"/>
                <a:cs typeface="FangSong"/>
              </a:rPr>
              <a:t>亦称</a:t>
            </a:r>
            <a:r>
              <a:rPr sz="2000" dirty="0">
                <a:latin typeface="FangSong"/>
                <a:cs typeface="FangSong"/>
              </a:rPr>
              <a:t>“</a:t>
            </a:r>
            <a:r>
              <a:rPr sz="2000" dirty="0">
                <a:solidFill>
                  <a:srgbClr val="C00000"/>
                </a:solidFill>
                <a:latin typeface="FangSong"/>
                <a:cs typeface="FangSong"/>
              </a:rPr>
              <a:t>信</a:t>
            </a:r>
            <a:r>
              <a:rPr sz="2000" spc="-15" dirty="0">
                <a:solidFill>
                  <a:srgbClr val="C00000"/>
                </a:solidFill>
                <a:latin typeface="FangSong"/>
                <a:cs typeface="FangSong"/>
              </a:rPr>
              <a:t>念</a:t>
            </a:r>
            <a:r>
              <a:rPr sz="2000" dirty="0">
                <a:solidFill>
                  <a:srgbClr val="C00000"/>
                </a:solidFill>
                <a:latin typeface="FangSong"/>
                <a:cs typeface="FangSong"/>
              </a:rPr>
              <a:t>网</a:t>
            </a:r>
            <a:r>
              <a:rPr sz="2000" dirty="0">
                <a:latin typeface="FangSong"/>
                <a:cs typeface="FangSong"/>
              </a:rPr>
              <a:t>”</a:t>
            </a:r>
            <a:r>
              <a:rPr sz="1600" spc="-175" dirty="0">
                <a:latin typeface="Courier New"/>
                <a:cs typeface="Courier New"/>
              </a:rPr>
              <a:t>(</a:t>
            </a:r>
            <a:r>
              <a:rPr sz="1600" spc="-15" dirty="0">
                <a:solidFill>
                  <a:srgbClr val="C00000"/>
                </a:solidFill>
                <a:latin typeface="Verdana"/>
                <a:cs typeface="Verdana"/>
              </a:rPr>
              <a:t>b</a:t>
            </a:r>
            <a:r>
              <a:rPr lang="en-US" sz="1600" spc="-15" dirty="0">
                <a:solidFill>
                  <a:srgbClr val="C00000"/>
                </a:solidFill>
                <a:latin typeface="Verdana"/>
                <a:cs typeface="Verdana"/>
              </a:rPr>
              <a:t>el</a:t>
            </a:r>
            <a:r>
              <a:rPr sz="1600" spc="-15" dirty="0">
                <a:solidFill>
                  <a:srgbClr val="C00000"/>
                </a:solidFill>
                <a:latin typeface="Verdana"/>
                <a:cs typeface="Verdana"/>
              </a:rPr>
              <a:t>ie</a:t>
            </a:r>
            <a:r>
              <a:rPr sz="1600" spc="-10" dirty="0">
                <a:solidFill>
                  <a:srgbClr val="C00000"/>
                </a:solidFill>
                <a:latin typeface="Verdana"/>
                <a:cs typeface="Verdana"/>
              </a:rPr>
              <a:t>f</a:t>
            </a:r>
            <a:r>
              <a:rPr sz="1600" spc="-25" dirty="0">
                <a:solidFill>
                  <a:srgbClr val="C00000"/>
                </a:solidFill>
                <a:latin typeface="Verdana"/>
                <a:cs typeface="Verdana"/>
              </a:rPr>
              <a:t> </a:t>
            </a:r>
            <a:r>
              <a:rPr sz="1600" spc="-15" dirty="0">
                <a:solidFill>
                  <a:srgbClr val="C00000"/>
                </a:solidFill>
                <a:latin typeface="Verdana"/>
                <a:cs typeface="Verdana"/>
              </a:rPr>
              <a:t>netw</a:t>
            </a:r>
            <a:r>
              <a:rPr sz="1600" spc="-10" dirty="0">
                <a:solidFill>
                  <a:srgbClr val="C00000"/>
                </a:solidFill>
                <a:latin typeface="Verdana"/>
                <a:cs typeface="Verdana"/>
              </a:rPr>
              <a:t>or</a:t>
            </a:r>
            <a:r>
              <a:rPr sz="1600" spc="-5" dirty="0">
                <a:solidFill>
                  <a:srgbClr val="C00000"/>
                </a:solidFill>
                <a:latin typeface="Verdana"/>
                <a:cs typeface="Verdana"/>
              </a:rPr>
              <a:t>k</a:t>
            </a:r>
            <a:r>
              <a:rPr sz="1600" spc="-165" dirty="0">
                <a:latin typeface="Courier New"/>
                <a:cs typeface="Courier New"/>
              </a:rPr>
              <a:t>)</a:t>
            </a:r>
            <a:endParaRPr sz="1600" dirty="0">
              <a:latin typeface="Courier New"/>
              <a:cs typeface="Courier New"/>
            </a:endParaRPr>
          </a:p>
          <a:p>
            <a:pPr marL="12700">
              <a:lnSpc>
                <a:spcPts val="2310"/>
              </a:lnSpc>
            </a:pPr>
            <a:r>
              <a:rPr sz="2000" spc="5" dirty="0">
                <a:solidFill>
                  <a:srgbClr val="0000FF"/>
                </a:solidFill>
                <a:latin typeface="FangSong"/>
                <a:cs typeface="FangSong"/>
              </a:rPr>
              <a:t>有向</a:t>
            </a:r>
            <a:r>
              <a:rPr sz="2000" dirty="0">
                <a:solidFill>
                  <a:srgbClr val="0000FF"/>
                </a:solidFill>
                <a:latin typeface="FangSong"/>
                <a:cs typeface="FangSong"/>
              </a:rPr>
              <a:t>无环</a:t>
            </a:r>
            <a:r>
              <a:rPr sz="2000" spc="-15" dirty="0">
                <a:solidFill>
                  <a:srgbClr val="0000FF"/>
                </a:solidFill>
                <a:latin typeface="FangSong"/>
                <a:cs typeface="FangSong"/>
              </a:rPr>
              <a:t>图</a:t>
            </a:r>
            <a:r>
              <a:rPr sz="1600" spc="-165" dirty="0">
                <a:solidFill>
                  <a:srgbClr val="0000FF"/>
                </a:solidFill>
                <a:latin typeface="Courier New"/>
                <a:cs typeface="Courier New"/>
              </a:rPr>
              <a:t>(</a:t>
            </a:r>
            <a:r>
              <a:rPr sz="1600" spc="-25" dirty="0">
                <a:solidFill>
                  <a:srgbClr val="0000FF"/>
                </a:solidFill>
                <a:latin typeface="Verdana"/>
                <a:cs typeface="Verdana"/>
              </a:rPr>
              <a:t>D</a:t>
            </a:r>
            <a:r>
              <a:rPr sz="1600" spc="-10" dirty="0">
                <a:solidFill>
                  <a:srgbClr val="0000FF"/>
                </a:solidFill>
                <a:latin typeface="Verdana"/>
                <a:cs typeface="Verdana"/>
              </a:rPr>
              <a:t>AG,</a:t>
            </a:r>
            <a:endParaRPr sz="1600" dirty="0">
              <a:latin typeface="Verdana"/>
              <a:cs typeface="Verdana"/>
            </a:endParaRPr>
          </a:p>
        </p:txBody>
      </p:sp>
      <p:sp>
        <p:nvSpPr>
          <p:cNvPr id="7" name="object 7"/>
          <p:cNvSpPr txBox="1"/>
          <p:nvPr/>
        </p:nvSpPr>
        <p:spPr>
          <a:xfrm>
            <a:off x="7331203" y="1432699"/>
            <a:ext cx="1958975" cy="307777"/>
          </a:xfrm>
          <a:prstGeom prst="rect">
            <a:avLst/>
          </a:prstGeom>
        </p:spPr>
        <p:txBody>
          <a:bodyPr vert="horz" wrap="square" lIns="0" tIns="0" rIns="0" bIns="0" rtlCol="0">
            <a:spAutoFit/>
          </a:bodyPr>
          <a:lstStyle/>
          <a:p>
            <a:pPr marL="12700"/>
            <a:r>
              <a:rPr sz="2000" spc="10" dirty="0">
                <a:solidFill>
                  <a:srgbClr val="FF0000"/>
                </a:solidFill>
                <a:latin typeface="FangSong"/>
                <a:cs typeface="FangSong"/>
              </a:rPr>
              <a:t>条件</a:t>
            </a:r>
            <a:r>
              <a:rPr sz="2000" dirty="0">
                <a:solidFill>
                  <a:srgbClr val="FF0000"/>
                </a:solidFill>
                <a:latin typeface="FangSong"/>
                <a:cs typeface="FangSong"/>
              </a:rPr>
              <a:t>概</a:t>
            </a:r>
            <a:r>
              <a:rPr sz="2000" spc="5" dirty="0">
                <a:solidFill>
                  <a:srgbClr val="FF0000"/>
                </a:solidFill>
                <a:latin typeface="FangSong"/>
                <a:cs typeface="FangSong"/>
              </a:rPr>
              <a:t>率</a:t>
            </a:r>
            <a:r>
              <a:rPr sz="2000" dirty="0">
                <a:solidFill>
                  <a:srgbClr val="FF0000"/>
                </a:solidFill>
                <a:latin typeface="FangSong"/>
                <a:cs typeface="FangSong"/>
              </a:rPr>
              <a:t>表</a:t>
            </a:r>
            <a:r>
              <a:rPr sz="2000" spc="-40" dirty="0">
                <a:solidFill>
                  <a:srgbClr val="FF0000"/>
                </a:solidFill>
                <a:latin typeface="FangSong"/>
                <a:cs typeface="FangSong"/>
              </a:rPr>
              <a:t> </a:t>
            </a:r>
            <a:r>
              <a:rPr sz="1600" spc="-160" dirty="0">
                <a:solidFill>
                  <a:srgbClr val="FF0000"/>
                </a:solidFill>
                <a:latin typeface="Courier New"/>
                <a:cs typeface="Courier New"/>
              </a:rPr>
              <a:t>(</a:t>
            </a:r>
            <a:r>
              <a:rPr sz="1600" spc="-20" dirty="0">
                <a:solidFill>
                  <a:srgbClr val="FF0000"/>
                </a:solidFill>
                <a:latin typeface="Verdana"/>
                <a:cs typeface="Verdana"/>
              </a:rPr>
              <a:t>CP</a:t>
            </a:r>
            <a:r>
              <a:rPr sz="1600" spc="-240" dirty="0">
                <a:solidFill>
                  <a:srgbClr val="FF0000"/>
                </a:solidFill>
                <a:latin typeface="Verdana"/>
                <a:cs typeface="Verdana"/>
              </a:rPr>
              <a:t>T</a:t>
            </a:r>
            <a:r>
              <a:rPr sz="1600" spc="-10" dirty="0">
                <a:solidFill>
                  <a:srgbClr val="FF0000"/>
                </a:solidFill>
                <a:latin typeface="Verdana"/>
                <a:cs typeface="Verdana"/>
              </a:rPr>
              <a:t>,</a:t>
            </a:r>
            <a:endParaRPr sz="1600" dirty="0">
              <a:latin typeface="Verdana"/>
              <a:cs typeface="Verdana"/>
            </a:endParaRPr>
          </a:p>
        </p:txBody>
      </p:sp>
      <p:sp>
        <p:nvSpPr>
          <p:cNvPr id="8" name="object 8"/>
          <p:cNvSpPr txBox="1"/>
          <p:nvPr/>
        </p:nvSpPr>
        <p:spPr>
          <a:xfrm>
            <a:off x="6808470" y="1719165"/>
            <a:ext cx="3013710" cy="246221"/>
          </a:xfrm>
          <a:prstGeom prst="rect">
            <a:avLst/>
          </a:prstGeom>
        </p:spPr>
        <p:txBody>
          <a:bodyPr vert="horz" wrap="square" lIns="0" tIns="0" rIns="0" bIns="0" rtlCol="0">
            <a:spAutoFit/>
          </a:bodyPr>
          <a:lstStyle/>
          <a:p>
            <a:pPr marL="12700"/>
            <a:r>
              <a:rPr sz="1600" spc="-20" dirty="0">
                <a:solidFill>
                  <a:srgbClr val="FF0000"/>
                </a:solidFill>
                <a:latin typeface="Verdana"/>
                <a:cs typeface="Verdana"/>
              </a:rPr>
              <a:t>C</a:t>
            </a:r>
            <a:r>
              <a:rPr sz="1600" spc="-10" dirty="0">
                <a:solidFill>
                  <a:srgbClr val="FF0000"/>
                </a:solidFill>
                <a:latin typeface="Verdana"/>
                <a:cs typeface="Verdana"/>
              </a:rPr>
              <a:t>onditi</a:t>
            </a:r>
            <a:r>
              <a:rPr sz="1600" spc="-15" dirty="0">
                <a:solidFill>
                  <a:srgbClr val="FF0000"/>
                </a:solidFill>
                <a:latin typeface="Verdana"/>
                <a:cs typeface="Verdana"/>
              </a:rPr>
              <a:t>on</a:t>
            </a:r>
            <a:r>
              <a:rPr sz="1600" dirty="0">
                <a:solidFill>
                  <a:srgbClr val="FF0000"/>
                </a:solidFill>
                <a:latin typeface="Verdana"/>
                <a:cs typeface="Verdana"/>
              </a:rPr>
              <a:t>a</a:t>
            </a:r>
            <a:r>
              <a:rPr sz="1600" spc="-5" dirty="0">
                <a:solidFill>
                  <a:srgbClr val="FF0000"/>
                </a:solidFill>
                <a:latin typeface="Verdana"/>
                <a:cs typeface="Verdana"/>
              </a:rPr>
              <a:t>l </a:t>
            </a:r>
            <a:r>
              <a:rPr sz="1600" spc="-10" dirty="0">
                <a:solidFill>
                  <a:srgbClr val="FF0000"/>
                </a:solidFill>
                <a:latin typeface="Verdana"/>
                <a:cs typeface="Verdana"/>
              </a:rPr>
              <a:t>P</a:t>
            </a:r>
            <a:r>
              <a:rPr sz="1600" dirty="0">
                <a:solidFill>
                  <a:srgbClr val="FF0000"/>
                </a:solidFill>
                <a:latin typeface="Verdana"/>
                <a:cs typeface="Verdana"/>
              </a:rPr>
              <a:t>ro</a:t>
            </a:r>
            <a:r>
              <a:rPr sz="1600" spc="-10" dirty="0">
                <a:solidFill>
                  <a:srgbClr val="FF0000"/>
                </a:solidFill>
                <a:latin typeface="Verdana"/>
                <a:cs typeface="Verdana"/>
              </a:rPr>
              <a:t>bab</a:t>
            </a:r>
            <a:r>
              <a:rPr sz="1600" dirty="0">
                <a:solidFill>
                  <a:srgbClr val="FF0000"/>
                </a:solidFill>
                <a:latin typeface="Verdana"/>
                <a:cs typeface="Verdana"/>
              </a:rPr>
              <a:t>i</a:t>
            </a:r>
            <a:r>
              <a:rPr sz="1600" spc="-10" dirty="0">
                <a:solidFill>
                  <a:srgbClr val="FF0000"/>
                </a:solidFill>
                <a:latin typeface="Verdana"/>
                <a:cs typeface="Verdana"/>
              </a:rPr>
              <a:t>l</a:t>
            </a:r>
            <a:r>
              <a:rPr sz="1600" spc="-5" dirty="0">
                <a:solidFill>
                  <a:srgbClr val="FF0000"/>
                </a:solidFill>
                <a:latin typeface="Verdana"/>
                <a:cs typeface="Verdana"/>
              </a:rPr>
              <a:t>i</a:t>
            </a:r>
            <a:r>
              <a:rPr sz="1600" spc="-30" dirty="0">
                <a:solidFill>
                  <a:srgbClr val="FF0000"/>
                </a:solidFill>
                <a:latin typeface="Verdana"/>
                <a:cs typeface="Verdana"/>
              </a:rPr>
              <a:t>t</a:t>
            </a:r>
            <a:r>
              <a:rPr sz="1600" spc="-10" dirty="0">
                <a:solidFill>
                  <a:srgbClr val="FF0000"/>
                </a:solidFill>
                <a:latin typeface="Verdana"/>
                <a:cs typeface="Verdana"/>
              </a:rPr>
              <a:t>y</a:t>
            </a:r>
            <a:r>
              <a:rPr sz="1600" spc="10" dirty="0">
                <a:solidFill>
                  <a:srgbClr val="FF0000"/>
                </a:solidFill>
                <a:latin typeface="Verdana"/>
                <a:cs typeface="Verdana"/>
              </a:rPr>
              <a:t> </a:t>
            </a:r>
            <a:r>
              <a:rPr sz="1600" spc="-190" dirty="0">
                <a:solidFill>
                  <a:srgbClr val="FF0000"/>
                </a:solidFill>
                <a:latin typeface="Verdana"/>
                <a:cs typeface="Verdana"/>
              </a:rPr>
              <a:t>T</a:t>
            </a:r>
            <a:r>
              <a:rPr sz="1600" spc="-10" dirty="0">
                <a:solidFill>
                  <a:srgbClr val="FF0000"/>
                </a:solidFill>
                <a:latin typeface="Verdana"/>
                <a:cs typeface="Verdana"/>
              </a:rPr>
              <a:t>ab</a:t>
            </a:r>
            <a:r>
              <a:rPr sz="1600" dirty="0">
                <a:solidFill>
                  <a:srgbClr val="FF0000"/>
                </a:solidFill>
                <a:latin typeface="Verdana"/>
                <a:cs typeface="Verdana"/>
              </a:rPr>
              <a:t>l</a:t>
            </a:r>
            <a:r>
              <a:rPr sz="1600" spc="-15" dirty="0">
                <a:solidFill>
                  <a:srgbClr val="FF0000"/>
                </a:solidFill>
                <a:latin typeface="Verdana"/>
                <a:cs typeface="Verdana"/>
              </a:rPr>
              <a:t>e</a:t>
            </a:r>
            <a:r>
              <a:rPr sz="1600" spc="-165" dirty="0">
                <a:solidFill>
                  <a:srgbClr val="FF0000"/>
                </a:solidFill>
                <a:latin typeface="Courier New"/>
                <a:cs typeface="Courier New"/>
              </a:rPr>
              <a:t>)</a:t>
            </a:r>
            <a:endParaRPr sz="1600" dirty="0">
              <a:latin typeface="Courier New"/>
              <a:cs typeface="Courier New"/>
            </a:endParaRPr>
          </a:p>
        </p:txBody>
      </p:sp>
      <p:sp>
        <p:nvSpPr>
          <p:cNvPr id="9" name="object 9"/>
          <p:cNvSpPr txBox="1"/>
          <p:nvPr/>
        </p:nvSpPr>
        <p:spPr>
          <a:xfrm>
            <a:off x="2155343" y="1549620"/>
            <a:ext cx="2430145" cy="246221"/>
          </a:xfrm>
          <a:prstGeom prst="rect">
            <a:avLst/>
          </a:prstGeom>
        </p:spPr>
        <p:txBody>
          <a:bodyPr vert="horz" wrap="square" lIns="0" tIns="0" rIns="0" bIns="0" rtlCol="0">
            <a:spAutoFit/>
          </a:bodyPr>
          <a:lstStyle/>
          <a:p>
            <a:pPr marL="12700"/>
            <a:r>
              <a:rPr sz="1600" spc="-25" dirty="0">
                <a:solidFill>
                  <a:srgbClr val="0000FF"/>
                </a:solidFill>
                <a:latin typeface="Verdana"/>
                <a:cs typeface="Verdana"/>
              </a:rPr>
              <a:t>D</a:t>
            </a:r>
            <a:r>
              <a:rPr sz="1600" spc="-15" dirty="0">
                <a:solidFill>
                  <a:srgbClr val="0000FF"/>
                </a:solidFill>
                <a:latin typeface="Verdana"/>
                <a:cs typeface="Verdana"/>
              </a:rPr>
              <a:t>ire</a:t>
            </a:r>
            <a:r>
              <a:rPr sz="1600" spc="-10" dirty="0">
                <a:solidFill>
                  <a:srgbClr val="0000FF"/>
                </a:solidFill>
                <a:latin typeface="Verdana"/>
                <a:cs typeface="Verdana"/>
              </a:rPr>
              <a:t>c</a:t>
            </a:r>
            <a:r>
              <a:rPr sz="1600" spc="-15" dirty="0">
                <a:solidFill>
                  <a:srgbClr val="0000FF"/>
                </a:solidFill>
                <a:latin typeface="Verdana"/>
                <a:cs typeface="Verdana"/>
              </a:rPr>
              <a:t>t</a:t>
            </a:r>
            <a:r>
              <a:rPr sz="1600" spc="-10" dirty="0">
                <a:solidFill>
                  <a:srgbClr val="0000FF"/>
                </a:solidFill>
                <a:latin typeface="Verdana"/>
                <a:cs typeface="Verdana"/>
              </a:rPr>
              <a:t>ed</a:t>
            </a:r>
            <a:r>
              <a:rPr sz="1600" spc="30" dirty="0">
                <a:solidFill>
                  <a:srgbClr val="0000FF"/>
                </a:solidFill>
                <a:latin typeface="Verdana"/>
                <a:cs typeface="Verdana"/>
              </a:rPr>
              <a:t> </a:t>
            </a:r>
            <a:r>
              <a:rPr sz="1600" spc="-10" dirty="0">
                <a:solidFill>
                  <a:srgbClr val="0000FF"/>
                </a:solidFill>
                <a:latin typeface="Verdana"/>
                <a:cs typeface="Verdana"/>
              </a:rPr>
              <a:t>Ac</a:t>
            </a:r>
            <a:r>
              <a:rPr sz="1600" spc="-25" dirty="0">
                <a:solidFill>
                  <a:srgbClr val="0000FF"/>
                </a:solidFill>
                <a:latin typeface="Verdana"/>
                <a:cs typeface="Verdana"/>
              </a:rPr>
              <a:t>y</a:t>
            </a:r>
            <a:r>
              <a:rPr sz="1600" spc="-10" dirty="0">
                <a:solidFill>
                  <a:srgbClr val="0000FF"/>
                </a:solidFill>
                <a:latin typeface="Verdana"/>
                <a:cs typeface="Verdana"/>
              </a:rPr>
              <a:t>c</a:t>
            </a:r>
            <a:r>
              <a:rPr sz="1600" spc="-20" dirty="0">
                <a:solidFill>
                  <a:srgbClr val="0000FF"/>
                </a:solidFill>
                <a:latin typeface="Verdana"/>
                <a:cs typeface="Verdana"/>
              </a:rPr>
              <a:t>l</a:t>
            </a:r>
            <a:r>
              <a:rPr sz="1600" spc="-10" dirty="0">
                <a:solidFill>
                  <a:srgbClr val="0000FF"/>
                </a:solidFill>
                <a:latin typeface="Verdana"/>
                <a:cs typeface="Verdana"/>
              </a:rPr>
              <a:t>ic</a:t>
            </a:r>
            <a:r>
              <a:rPr sz="1600" spc="45" dirty="0">
                <a:solidFill>
                  <a:srgbClr val="0000FF"/>
                </a:solidFill>
                <a:latin typeface="Verdana"/>
                <a:cs typeface="Verdana"/>
              </a:rPr>
              <a:t> </a:t>
            </a:r>
            <a:r>
              <a:rPr sz="1600" spc="-20" dirty="0">
                <a:solidFill>
                  <a:srgbClr val="0000FF"/>
                </a:solidFill>
                <a:latin typeface="Verdana"/>
                <a:cs typeface="Verdana"/>
              </a:rPr>
              <a:t>G</a:t>
            </a:r>
            <a:r>
              <a:rPr sz="1600" spc="-35" dirty="0">
                <a:solidFill>
                  <a:srgbClr val="0000FF"/>
                </a:solidFill>
                <a:latin typeface="Verdana"/>
                <a:cs typeface="Verdana"/>
              </a:rPr>
              <a:t>r</a:t>
            </a:r>
            <a:r>
              <a:rPr sz="1600" spc="-10" dirty="0">
                <a:solidFill>
                  <a:srgbClr val="0000FF"/>
                </a:solidFill>
                <a:latin typeface="Verdana"/>
                <a:cs typeface="Verdana"/>
              </a:rPr>
              <a:t>ap</a:t>
            </a:r>
            <a:r>
              <a:rPr sz="1600" spc="-20" dirty="0">
                <a:solidFill>
                  <a:srgbClr val="0000FF"/>
                </a:solidFill>
                <a:latin typeface="Verdana"/>
                <a:cs typeface="Verdana"/>
              </a:rPr>
              <a:t>h</a:t>
            </a:r>
            <a:r>
              <a:rPr sz="1600" spc="-165" dirty="0">
                <a:solidFill>
                  <a:srgbClr val="0000FF"/>
                </a:solidFill>
                <a:latin typeface="Courier New"/>
                <a:cs typeface="Courier New"/>
              </a:rPr>
              <a:t>)</a:t>
            </a:r>
            <a:endParaRPr sz="1600">
              <a:latin typeface="Courier New"/>
              <a:cs typeface="Courier New"/>
            </a:endParaRPr>
          </a:p>
        </p:txBody>
      </p:sp>
      <p:sp>
        <p:nvSpPr>
          <p:cNvPr id="10" name="object 10"/>
          <p:cNvSpPr/>
          <p:nvPr/>
        </p:nvSpPr>
        <p:spPr>
          <a:xfrm>
            <a:off x="3376388" y="3878332"/>
            <a:ext cx="1288918" cy="271571"/>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3376387" y="4161212"/>
            <a:ext cx="1289050" cy="0"/>
          </a:xfrm>
          <a:custGeom>
            <a:avLst/>
            <a:gdLst/>
            <a:ahLst/>
            <a:cxnLst/>
            <a:rect l="l" t="t" r="r" b="b"/>
            <a:pathLst>
              <a:path w="1289050">
                <a:moveTo>
                  <a:pt x="0" y="0"/>
                </a:moveTo>
                <a:lnTo>
                  <a:pt x="1288918" y="0"/>
                </a:lnTo>
              </a:path>
            </a:pathLst>
          </a:custGeom>
          <a:ln w="23883">
            <a:solidFill>
              <a:srgbClr val="FFFFFF"/>
            </a:solidFill>
          </a:ln>
        </p:spPr>
        <p:txBody>
          <a:bodyPr wrap="square" lIns="0" tIns="0" rIns="0" bIns="0" rtlCol="0"/>
          <a:lstStyle/>
          <a:p>
            <a:endParaRPr/>
          </a:p>
        </p:txBody>
      </p:sp>
      <p:sp>
        <p:nvSpPr>
          <p:cNvPr id="12" name="object 12"/>
          <p:cNvSpPr txBox="1"/>
          <p:nvPr/>
        </p:nvSpPr>
        <p:spPr>
          <a:xfrm>
            <a:off x="2116328" y="3834586"/>
            <a:ext cx="1142365" cy="338554"/>
          </a:xfrm>
          <a:prstGeom prst="rect">
            <a:avLst/>
          </a:prstGeom>
        </p:spPr>
        <p:txBody>
          <a:bodyPr vert="horz" wrap="square" lIns="0" tIns="0" rIns="0" bIns="0" rtlCol="0">
            <a:spAutoFit/>
          </a:bodyPr>
          <a:lstStyle/>
          <a:p>
            <a:pPr marL="12700"/>
            <a:r>
              <a:rPr sz="2200" spc="-20" dirty="0">
                <a:latin typeface="FangSong"/>
                <a:cs typeface="FangSong"/>
              </a:rPr>
              <a:t>贝</a:t>
            </a:r>
            <a:r>
              <a:rPr sz="2200" spc="-25" dirty="0">
                <a:latin typeface="FangSong"/>
                <a:cs typeface="FangSong"/>
              </a:rPr>
              <a:t>叶斯网</a:t>
            </a:r>
            <a:endParaRPr sz="2200" dirty="0">
              <a:latin typeface="FangSong"/>
              <a:cs typeface="FangSong"/>
            </a:endParaRPr>
          </a:p>
        </p:txBody>
      </p:sp>
      <p:sp>
        <p:nvSpPr>
          <p:cNvPr id="13" name="object 13"/>
          <p:cNvSpPr/>
          <p:nvPr/>
        </p:nvSpPr>
        <p:spPr>
          <a:xfrm>
            <a:off x="3861054" y="4166234"/>
            <a:ext cx="288290" cy="421640"/>
          </a:xfrm>
          <a:custGeom>
            <a:avLst/>
            <a:gdLst/>
            <a:ahLst/>
            <a:cxnLst/>
            <a:rect l="l" t="t" r="r" b="b"/>
            <a:pathLst>
              <a:path w="288289" h="421639">
                <a:moveTo>
                  <a:pt x="10921" y="335534"/>
                </a:moveTo>
                <a:lnTo>
                  <a:pt x="0" y="421640"/>
                </a:lnTo>
                <a:lnTo>
                  <a:pt x="75564" y="378714"/>
                </a:lnTo>
                <a:lnTo>
                  <a:pt x="70051" y="375031"/>
                </a:lnTo>
                <a:lnTo>
                  <a:pt x="46863" y="375031"/>
                </a:lnTo>
                <a:lnTo>
                  <a:pt x="25272" y="360680"/>
                </a:lnTo>
                <a:lnTo>
                  <a:pt x="32470" y="349927"/>
                </a:lnTo>
                <a:lnTo>
                  <a:pt x="10921" y="335534"/>
                </a:lnTo>
                <a:close/>
              </a:path>
              <a:path w="288289" h="421639">
                <a:moveTo>
                  <a:pt x="32470" y="349927"/>
                </a:moveTo>
                <a:lnTo>
                  <a:pt x="25272" y="360680"/>
                </a:lnTo>
                <a:lnTo>
                  <a:pt x="46863" y="375031"/>
                </a:lnTo>
                <a:lnTo>
                  <a:pt x="54029" y="364328"/>
                </a:lnTo>
                <a:lnTo>
                  <a:pt x="32470" y="349927"/>
                </a:lnTo>
                <a:close/>
              </a:path>
              <a:path w="288289" h="421639">
                <a:moveTo>
                  <a:pt x="54029" y="364328"/>
                </a:moveTo>
                <a:lnTo>
                  <a:pt x="46863" y="375031"/>
                </a:lnTo>
                <a:lnTo>
                  <a:pt x="70051" y="375031"/>
                </a:lnTo>
                <a:lnTo>
                  <a:pt x="54029" y="364328"/>
                </a:lnTo>
                <a:close/>
              </a:path>
              <a:path w="288289" h="421639">
                <a:moveTo>
                  <a:pt x="266700" y="0"/>
                </a:moveTo>
                <a:lnTo>
                  <a:pt x="32470" y="349927"/>
                </a:lnTo>
                <a:lnTo>
                  <a:pt x="54029" y="364328"/>
                </a:lnTo>
                <a:lnTo>
                  <a:pt x="288290" y="14478"/>
                </a:lnTo>
                <a:lnTo>
                  <a:pt x="266700" y="0"/>
                </a:lnTo>
                <a:close/>
              </a:path>
            </a:pathLst>
          </a:custGeom>
          <a:solidFill>
            <a:srgbClr val="0000FF"/>
          </a:solidFill>
        </p:spPr>
        <p:txBody>
          <a:bodyPr wrap="square" lIns="0" tIns="0" rIns="0" bIns="0" rtlCol="0"/>
          <a:lstStyle/>
          <a:p>
            <a:endParaRPr/>
          </a:p>
        </p:txBody>
      </p:sp>
      <p:sp>
        <p:nvSpPr>
          <p:cNvPr id="14" name="object 14"/>
          <p:cNvSpPr txBox="1"/>
          <p:nvPr/>
        </p:nvSpPr>
        <p:spPr>
          <a:xfrm>
            <a:off x="3537585" y="4628698"/>
            <a:ext cx="482600" cy="276999"/>
          </a:xfrm>
          <a:prstGeom prst="rect">
            <a:avLst/>
          </a:prstGeom>
        </p:spPr>
        <p:txBody>
          <a:bodyPr vert="horz" wrap="square" lIns="0" tIns="0" rIns="0" bIns="0" rtlCol="0">
            <a:spAutoFit/>
          </a:bodyPr>
          <a:lstStyle/>
          <a:p>
            <a:pPr marL="12700"/>
            <a:r>
              <a:rPr dirty="0">
                <a:solidFill>
                  <a:srgbClr val="0000FF"/>
                </a:solidFill>
                <a:latin typeface="FangSong"/>
                <a:cs typeface="FangSong"/>
              </a:rPr>
              <a:t>结构</a:t>
            </a:r>
            <a:endParaRPr>
              <a:latin typeface="FangSong"/>
              <a:cs typeface="FangSong"/>
            </a:endParaRPr>
          </a:p>
        </p:txBody>
      </p:sp>
      <p:sp>
        <p:nvSpPr>
          <p:cNvPr id="15" name="object 15"/>
          <p:cNvSpPr/>
          <p:nvPr/>
        </p:nvSpPr>
        <p:spPr>
          <a:xfrm>
            <a:off x="4494022" y="4177029"/>
            <a:ext cx="200660" cy="396240"/>
          </a:xfrm>
          <a:custGeom>
            <a:avLst/>
            <a:gdLst/>
            <a:ahLst/>
            <a:cxnLst/>
            <a:rect l="l" t="t" r="r" b="b"/>
            <a:pathLst>
              <a:path w="200660" h="396239">
                <a:moveTo>
                  <a:pt x="153569" y="331796"/>
                </a:moveTo>
                <a:lnTo>
                  <a:pt x="130175" y="343027"/>
                </a:lnTo>
                <a:lnTo>
                  <a:pt x="198882" y="396240"/>
                </a:lnTo>
                <a:lnTo>
                  <a:pt x="199731" y="343408"/>
                </a:lnTo>
                <a:lnTo>
                  <a:pt x="159131" y="343408"/>
                </a:lnTo>
                <a:lnTo>
                  <a:pt x="153569" y="331796"/>
                </a:lnTo>
                <a:close/>
              </a:path>
              <a:path w="200660" h="396239">
                <a:moveTo>
                  <a:pt x="176920" y="320585"/>
                </a:moveTo>
                <a:lnTo>
                  <a:pt x="153569" y="331796"/>
                </a:lnTo>
                <a:lnTo>
                  <a:pt x="159131" y="343408"/>
                </a:lnTo>
                <a:lnTo>
                  <a:pt x="182499" y="332232"/>
                </a:lnTo>
                <a:lnTo>
                  <a:pt x="176920" y="320585"/>
                </a:lnTo>
                <a:close/>
              </a:path>
              <a:path w="200660" h="396239">
                <a:moveTo>
                  <a:pt x="200279" y="309372"/>
                </a:moveTo>
                <a:lnTo>
                  <a:pt x="176920" y="320585"/>
                </a:lnTo>
                <a:lnTo>
                  <a:pt x="182499" y="332232"/>
                </a:lnTo>
                <a:lnTo>
                  <a:pt x="159131" y="343408"/>
                </a:lnTo>
                <a:lnTo>
                  <a:pt x="199731" y="343408"/>
                </a:lnTo>
                <a:lnTo>
                  <a:pt x="200279" y="309372"/>
                </a:lnTo>
                <a:close/>
              </a:path>
              <a:path w="200660" h="396239">
                <a:moveTo>
                  <a:pt x="23368" y="0"/>
                </a:moveTo>
                <a:lnTo>
                  <a:pt x="0" y="11176"/>
                </a:lnTo>
                <a:lnTo>
                  <a:pt x="153569" y="331796"/>
                </a:lnTo>
                <a:lnTo>
                  <a:pt x="176920" y="320585"/>
                </a:lnTo>
                <a:lnTo>
                  <a:pt x="23368" y="0"/>
                </a:lnTo>
                <a:close/>
              </a:path>
            </a:pathLst>
          </a:custGeom>
          <a:solidFill>
            <a:srgbClr val="FF0000"/>
          </a:solidFill>
        </p:spPr>
        <p:txBody>
          <a:bodyPr wrap="square" lIns="0" tIns="0" rIns="0" bIns="0" rtlCol="0"/>
          <a:lstStyle/>
          <a:p>
            <a:endParaRPr/>
          </a:p>
        </p:txBody>
      </p:sp>
      <p:sp>
        <p:nvSpPr>
          <p:cNvPr id="16" name="object 16"/>
          <p:cNvSpPr txBox="1"/>
          <p:nvPr/>
        </p:nvSpPr>
        <p:spPr>
          <a:xfrm>
            <a:off x="4481829" y="4636318"/>
            <a:ext cx="482600" cy="276999"/>
          </a:xfrm>
          <a:prstGeom prst="rect">
            <a:avLst/>
          </a:prstGeom>
        </p:spPr>
        <p:txBody>
          <a:bodyPr vert="horz" wrap="square" lIns="0" tIns="0" rIns="0" bIns="0" rtlCol="0">
            <a:spAutoFit/>
          </a:bodyPr>
          <a:lstStyle/>
          <a:p>
            <a:pPr marL="12700"/>
            <a:r>
              <a:rPr dirty="0">
                <a:solidFill>
                  <a:srgbClr val="FF0000"/>
                </a:solidFill>
                <a:latin typeface="FangSong"/>
                <a:cs typeface="FangSong"/>
              </a:rPr>
              <a:t>参数</a:t>
            </a:r>
            <a:endParaRPr>
              <a:latin typeface="FangSong"/>
              <a:cs typeface="FangSong"/>
            </a:endParaRPr>
          </a:p>
        </p:txBody>
      </p:sp>
      <p:sp>
        <p:nvSpPr>
          <p:cNvPr id="17" name="object 17"/>
          <p:cNvSpPr txBox="1"/>
          <p:nvPr/>
        </p:nvSpPr>
        <p:spPr>
          <a:xfrm>
            <a:off x="2106879" y="5293693"/>
            <a:ext cx="5621020" cy="338554"/>
          </a:xfrm>
          <a:prstGeom prst="rect">
            <a:avLst/>
          </a:prstGeom>
        </p:spPr>
        <p:txBody>
          <a:bodyPr vert="horz" wrap="square" lIns="0" tIns="0" rIns="0" bIns="0" rtlCol="0">
            <a:spAutoFit/>
          </a:bodyPr>
          <a:lstStyle/>
          <a:p>
            <a:pPr marL="12700"/>
            <a:r>
              <a:rPr sz="3300" spc="-22" baseline="1262" dirty="0">
                <a:latin typeface="FangSong"/>
                <a:cs typeface="FangSong"/>
              </a:rPr>
              <a:t>概率图模</a:t>
            </a:r>
            <a:r>
              <a:rPr sz="3300" spc="-37" baseline="1262" dirty="0">
                <a:latin typeface="FangSong"/>
                <a:cs typeface="FangSong"/>
              </a:rPr>
              <a:t>型</a:t>
            </a:r>
            <a:r>
              <a:rPr sz="2400" spc="-262" baseline="1736" dirty="0">
                <a:latin typeface="Courier New"/>
                <a:cs typeface="Courier New"/>
              </a:rPr>
              <a:t>(</a:t>
            </a:r>
            <a:r>
              <a:rPr sz="2400" spc="-22" baseline="1736" dirty="0">
                <a:latin typeface="Verdana"/>
                <a:cs typeface="Verdana"/>
              </a:rPr>
              <a:t>P</a:t>
            </a:r>
            <a:r>
              <a:rPr sz="2400" spc="-15" baseline="1736" dirty="0">
                <a:latin typeface="Verdana"/>
                <a:cs typeface="Verdana"/>
              </a:rPr>
              <a:t>robabil</a:t>
            </a:r>
            <a:r>
              <a:rPr sz="2400" spc="-37" baseline="1736" dirty="0">
                <a:latin typeface="Verdana"/>
                <a:cs typeface="Verdana"/>
              </a:rPr>
              <a:t>i</a:t>
            </a:r>
            <a:r>
              <a:rPr sz="2400" spc="-15" baseline="1736" dirty="0">
                <a:latin typeface="Verdana"/>
                <a:cs typeface="Verdana"/>
              </a:rPr>
              <a:t>s</a:t>
            </a:r>
            <a:r>
              <a:rPr sz="2400" spc="-37" baseline="1736" dirty="0">
                <a:latin typeface="Verdana"/>
                <a:cs typeface="Verdana"/>
              </a:rPr>
              <a:t>t</a:t>
            </a:r>
            <a:r>
              <a:rPr sz="2400" spc="-15" baseline="1736" dirty="0">
                <a:latin typeface="Verdana"/>
                <a:cs typeface="Verdana"/>
              </a:rPr>
              <a:t>ic</a:t>
            </a:r>
            <a:r>
              <a:rPr sz="2400" spc="22" baseline="1736" dirty="0">
                <a:latin typeface="Verdana"/>
                <a:cs typeface="Verdana"/>
              </a:rPr>
              <a:t> </a:t>
            </a:r>
            <a:r>
              <a:rPr sz="2400" spc="-15" baseline="1736" dirty="0">
                <a:latin typeface="Verdana"/>
                <a:cs typeface="Verdana"/>
              </a:rPr>
              <a:t>g</a:t>
            </a:r>
            <a:r>
              <a:rPr sz="2400" spc="-52" baseline="1736" dirty="0">
                <a:latin typeface="Verdana"/>
                <a:cs typeface="Verdana"/>
              </a:rPr>
              <a:t>r</a:t>
            </a:r>
            <a:r>
              <a:rPr sz="2400" spc="-15" baseline="1736" dirty="0">
                <a:latin typeface="Verdana"/>
                <a:cs typeface="Verdana"/>
              </a:rPr>
              <a:t>aph</a:t>
            </a:r>
            <a:r>
              <a:rPr sz="2400" spc="-30" baseline="1736" dirty="0">
                <a:latin typeface="Verdana"/>
                <a:cs typeface="Verdana"/>
              </a:rPr>
              <a:t>i</a:t>
            </a:r>
            <a:r>
              <a:rPr sz="2400" spc="-15" baseline="1736" dirty="0">
                <a:latin typeface="Verdana"/>
                <a:cs typeface="Verdana"/>
              </a:rPr>
              <a:t>c</a:t>
            </a:r>
            <a:r>
              <a:rPr sz="2400" spc="-22" baseline="1736" dirty="0">
                <a:latin typeface="Verdana"/>
                <a:cs typeface="Verdana"/>
              </a:rPr>
              <a:t>a</a:t>
            </a:r>
            <a:r>
              <a:rPr sz="2400" baseline="1736" dirty="0">
                <a:latin typeface="Verdana"/>
                <a:cs typeface="Verdana"/>
              </a:rPr>
              <a:t>l</a:t>
            </a:r>
            <a:r>
              <a:rPr sz="2400" spc="37" baseline="1736" dirty="0">
                <a:latin typeface="Verdana"/>
                <a:cs typeface="Verdana"/>
              </a:rPr>
              <a:t> </a:t>
            </a:r>
            <a:r>
              <a:rPr sz="2400" spc="-44" baseline="1736" dirty="0">
                <a:latin typeface="Verdana"/>
                <a:cs typeface="Verdana"/>
              </a:rPr>
              <a:t>m</a:t>
            </a:r>
            <a:r>
              <a:rPr sz="2400" spc="-15" baseline="1736" dirty="0">
                <a:latin typeface="Verdana"/>
                <a:cs typeface="Verdana"/>
              </a:rPr>
              <a:t>odel</a:t>
            </a:r>
            <a:r>
              <a:rPr sz="2400" spc="-247" baseline="1736" dirty="0">
                <a:latin typeface="Courier New"/>
                <a:cs typeface="Courier New"/>
              </a:rPr>
              <a:t>)</a:t>
            </a:r>
            <a:r>
              <a:rPr sz="2400" spc="240" baseline="1736" dirty="0">
                <a:latin typeface="Courier New"/>
                <a:cs typeface="Courier New"/>
              </a:rPr>
              <a:t> </a:t>
            </a:r>
            <a:r>
              <a:rPr sz="1600" spc="-20" dirty="0">
                <a:solidFill>
                  <a:srgbClr val="008000"/>
                </a:solidFill>
                <a:latin typeface="Wingdings"/>
                <a:cs typeface="Wingdings"/>
              </a:rPr>
              <a:t></a:t>
            </a:r>
            <a:r>
              <a:rPr sz="1600" spc="-1040" dirty="0">
                <a:solidFill>
                  <a:srgbClr val="008000"/>
                </a:solidFill>
                <a:latin typeface="Wingdings"/>
                <a:cs typeface="Wingdings"/>
              </a:rPr>
              <a:t> </a:t>
            </a:r>
            <a:r>
              <a:rPr sz="1600" spc="-10" dirty="0">
                <a:solidFill>
                  <a:srgbClr val="008000"/>
                </a:solidFill>
                <a:latin typeface="FangSong"/>
                <a:cs typeface="FangSong"/>
              </a:rPr>
              <a:t>第</a:t>
            </a:r>
            <a:r>
              <a:rPr sz="1600" spc="-10" dirty="0">
                <a:solidFill>
                  <a:srgbClr val="008000"/>
                </a:solidFill>
                <a:latin typeface="Verdana"/>
                <a:cs typeface="Verdana"/>
              </a:rPr>
              <a:t>14</a:t>
            </a:r>
            <a:r>
              <a:rPr sz="1600" spc="-20" dirty="0">
                <a:solidFill>
                  <a:srgbClr val="008000"/>
                </a:solidFill>
                <a:latin typeface="FangSong"/>
                <a:cs typeface="FangSong"/>
              </a:rPr>
              <a:t>章</a:t>
            </a:r>
            <a:endParaRPr sz="1600" dirty="0">
              <a:latin typeface="FangSong"/>
              <a:cs typeface="FangSong"/>
            </a:endParaRPr>
          </a:p>
        </p:txBody>
      </p:sp>
      <p:sp>
        <p:nvSpPr>
          <p:cNvPr id="18" name="object 18"/>
          <p:cNvSpPr txBox="1"/>
          <p:nvPr/>
        </p:nvSpPr>
        <p:spPr>
          <a:xfrm>
            <a:off x="2106880" y="5683025"/>
            <a:ext cx="3052445" cy="630942"/>
          </a:xfrm>
          <a:prstGeom prst="rect">
            <a:avLst/>
          </a:prstGeom>
        </p:spPr>
        <p:txBody>
          <a:bodyPr vert="horz" wrap="square" lIns="0" tIns="0" rIns="0" bIns="0" rtlCol="0">
            <a:spAutoFit/>
          </a:bodyPr>
          <a:lstStyle/>
          <a:p>
            <a:pPr marL="12700">
              <a:tabLst>
                <a:tab pos="299085" algn="l"/>
              </a:tabLst>
            </a:pPr>
            <a:r>
              <a:rPr dirty="0">
                <a:latin typeface="Arial"/>
                <a:cs typeface="Arial"/>
              </a:rPr>
              <a:t>•	</a:t>
            </a:r>
            <a:r>
              <a:rPr dirty="0">
                <a:solidFill>
                  <a:srgbClr val="151FFF"/>
                </a:solidFill>
                <a:latin typeface="FangSong"/>
                <a:cs typeface="FangSong"/>
              </a:rPr>
              <a:t>有向图</a:t>
            </a:r>
            <a:r>
              <a:rPr dirty="0">
                <a:latin typeface="FangSong"/>
                <a:cs typeface="FangSong"/>
              </a:rPr>
              <a:t>模型 </a:t>
            </a:r>
            <a:r>
              <a:rPr dirty="0">
                <a:latin typeface="Wingdings"/>
                <a:cs typeface="Wingdings"/>
              </a:rPr>
              <a:t></a:t>
            </a:r>
            <a:r>
              <a:rPr spc="-900" dirty="0">
                <a:latin typeface="Wingdings"/>
                <a:cs typeface="Wingdings"/>
              </a:rPr>
              <a:t> </a:t>
            </a:r>
            <a:r>
              <a:rPr dirty="0">
                <a:latin typeface="FangSong"/>
                <a:cs typeface="FangSong"/>
              </a:rPr>
              <a:t>贝叶斯网</a:t>
            </a:r>
          </a:p>
          <a:p>
            <a:pPr marL="12700">
              <a:spcBef>
                <a:spcPts val="600"/>
              </a:spcBef>
              <a:tabLst>
                <a:tab pos="299085" algn="l"/>
              </a:tabLst>
            </a:pPr>
            <a:r>
              <a:rPr dirty="0">
                <a:latin typeface="Arial"/>
                <a:cs typeface="Arial"/>
              </a:rPr>
              <a:t>•	</a:t>
            </a:r>
            <a:r>
              <a:rPr dirty="0">
                <a:solidFill>
                  <a:srgbClr val="151FFF"/>
                </a:solidFill>
                <a:latin typeface="FangSong"/>
                <a:cs typeface="FangSong"/>
              </a:rPr>
              <a:t>无向图</a:t>
            </a:r>
            <a:r>
              <a:rPr dirty="0">
                <a:latin typeface="FangSong"/>
                <a:cs typeface="FangSong"/>
              </a:rPr>
              <a:t>模型 </a:t>
            </a:r>
            <a:r>
              <a:rPr dirty="0">
                <a:latin typeface="Wingdings"/>
                <a:cs typeface="Wingdings"/>
              </a:rPr>
              <a:t></a:t>
            </a:r>
            <a:r>
              <a:rPr spc="-900" dirty="0">
                <a:latin typeface="Wingdings"/>
                <a:cs typeface="Wingdings"/>
              </a:rPr>
              <a:t> </a:t>
            </a:r>
            <a:r>
              <a:rPr dirty="0">
                <a:latin typeface="FangSong"/>
                <a:cs typeface="FangSong"/>
              </a:rPr>
              <a:t>马尔可夫网</a:t>
            </a:r>
          </a:p>
        </p:txBody>
      </p:sp>
      <p:sp>
        <p:nvSpPr>
          <p:cNvPr id="19" name="object 19"/>
          <p:cNvSpPr txBox="1"/>
          <p:nvPr/>
        </p:nvSpPr>
        <p:spPr>
          <a:xfrm>
            <a:off x="5402708" y="3617821"/>
            <a:ext cx="3250565" cy="492443"/>
          </a:xfrm>
          <a:prstGeom prst="rect">
            <a:avLst/>
          </a:prstGeom>
        </p:spPr>
        <p:txBody>
          <a:bodyPr vert="horz" wrap="square" lIns="0" tIns="0" rIns="0" bIns="0" rtlCol="0">
            <a:spAutoFit/>
          </a:bodyPr>
          <a:lstStyle/>
          <a:p>
            <a:pPr marL="12700" marR="5080"/>
            <a:r>
              <a:rPr sz="1600" spc="-15" dirty="0">
                <a:latin typeface="Verdana"/>
                <a:cs typeface="Verdana"/>
              </a:rPr>
              <a:t>1</a:t>
            </a:r>
            <a:r>
              <a:rPr sz="1600" spc="-25" dirty="0">
                <a:latin typeface="Verdana"/>
                <a:cs typeface="Verdana"/>
              </a:rPr>
              <a:t>98</a:t>
            </a:r>
            <a:r>
              <a:rPr sz="1600" spc="-10" dirty="0">
                <a:latin typeface="Verdana"/>
                <a:cs typeface="Verdana"/>
              </a:rPr>
              <a:t>5</a:t>
            </a:r>
            <a:r>
              <a:rPr sz="1600" spc="-20" dirty="0">
                <a:latin typeface="FangSong"/>
                <a:cs typeface="FangSong"/>
              </a:rPr>
              <a:t>年</a:t>
            </a:r>
            <a:r>
              <a:rPr sz="1600" spc="-225" dirty="0">
                <a:latin typeface="FangSong"/>
                <a:cs typeface="FangSong"/>
              </a:rPr>
              <a:t> </a:t>
            </a:r>
            <a:r>
              <a:rPr sz="1600" spc="-30" dirty="0">
                <a:latin typeface="Verdana"/>
                <a:cs typeface="Verdana"/>
              </a:rPr>
              <a:t>J</a:t>
            </a:r>
            <a:r>
              <a:rPr sz="1600" spc="-10" dirty="0">
                <a:latin typeface="Verdana"/>
                <a:cs typeface="Verdana"/>
              </a:rPr>
              <a:t>. </a:t>
            </a:r>
            <a:r>
              <a:rPr sz="1600" spc="-50" dirty="0">
                <a:latin typeface="Verdana"/>
                <a:cs typeface="Verdana"/>
              </a:rPr>
              <a:t>P</a:t>
            </a:r>
            <a:r>
              <a:rPr sz="1600" spc="-10" dirty="0">
                <a:latin typeface="Verdana"/>
                <a:cs typeface="Verdana"/>
              </a:rPr>
              <a:t>earl</a:t>
            </a:r>
            <a:r>
              <a:rPr sz="1600" spc="5" dirty="0">
                <a:latin typeface="Verdana"/>
                <a:cs typeface="Verdana"/>
              </a:rPr>
              <a:t> </a:t>
            </a:r>
            <a:r>
              <a:rPr sz="1600" spc="-10" dirty="0">
                <a:latin typeface="FangSong"/>
                <a:cs typeface="FangSong"/>
              </a:rPr>
              <a:t>命</a:t>
            </a:r>
            <a:r>
              <a:rPr sz="1600" spc="-20" dirty="0">
                <a:latin typeface="FangSong"/>
                <a:cs typeface="FangSong"/>
              </a:rPr>
              <a:t>名为</a:t>
            </a:r>
            <a:r>
              <a:rPr sz="1600" spc="-10" dirty="0">
                <a:latin typeface="FangSong"/>
                <a:cs typeface="FangSong"/>
              </a:rPr>
              <a:t>贝</a:t>
            </a:r>
            <a:r>
              <a:rPr sz="1600" spc="-20" dirty="0">
                <a:latin typeface="FangSong"/>
                <a:cs typeface="FangSong"/>
              </a:rPr>
              <a:t>叶斯网，</a:t>
            </a:r>
            <a:r>
              <a:rPr sz="1600" spc="-10" dirty="0">
                <a:latin typeface="FangSong"/>
                <a:cs typeface="FangSong"/>
              </a:rPr>
              <a:t> 为</a:t>
            </a:r>
            <a:r>
              <a:rPr sz="1600" spc="-20" dirty="0">
                <a:latin typeface="FangSong"/>
                <a:cs typeface="FangSong"/>
              </a:rPr>
              <a:t>了强</a:t>
            </a:r>
            <a:r>
              <a:rPr sz="1600" spc="-10" dirty="0">
                <a:latin typeface="FangSong"/>
                <a:cs typeface="FangSong"/>
              </a:rPr>
              <a:t>调</a:t>
            </a:r>
            <a:r>
              <a:rPr sz="1600" spc="-20" dirty="0">
                <a:latin typeface="FangSong"/>
                <a:cs typeface="FangSong"/>
              </a:rPr>
              <a:t>：</a:t>
            </a:r>
            <a:endParaRPr sz="1600" dirty="0">
              <a:latin typeface="FangSong"/>
              <a:cs typeface="FangSong"/>
            </a:endParaRPr>
          </a:p>
        </p:txBody>
      </p:sp>
      <p:sp>
        <p:nvSpPr>
          <p:cNvPr id="20" name="object 20"/>
          <p:cNvSpPr txBox="1"/>
          <p:nvPr/>
        </p:nvSpPr>
        <p:spPr>
          <a:xfrm>
            <a:off x="5402707" y="4155431"/>
            <a:ext cx="2343150" cy="738664"/>
          </a:xfrm>
          <a:prstGeom prst="rect">
            <a:avLst/>
          </a:prstGeom>
        </p:spPr>
        <p:txBody>
          <a:bodyPr vert="horz" wrap="square" lIns="0" tIns="0" rIns="0" bIns="0" rtlCol="0">
            <a:spAutoFit/>
          </a:bodyPr>
          <a:lstStyle/>
          <a:p>
            <a:pPr marL="12700">
              <a:tabLst>
                <a:tab pos="299085" algn="l"/>
              </a:tabLst>
            </a:pPr>
            <a:r>
              <a:rPr sz="1600" spc="-10" dirty="0">
                <a:latin typeface="Arial"/>
                <a:cs typeface="Arial"/>
              </a:rPr>
              <a:t>•	</a:t>
            </a:r>
            <a:r>
              <a:rPr sz="1600" spc="-10" dirty="0">
                <a:latin typeface="FangSong"/>
                <a:cs typeface="FangSong"/>
              </a:rPr>
              <a:t>输</a:t>
            </a:r>
            <a:r>
              <a:rPr sz="1600" spc="-20" dirty="0">
                <a:latin typeface="FangSong"/>
                <a:cs typeface="FangSong"/>
              </a:rPr>
              <a:t>入信</a:t>
            </a:r>
            <a:r>
              <a:rPr sz="1600" spc="-10" dirty="0">
                <a:latin typeface="FangSong"/>
                <a:cs typeface="FangSong"/>
              </a:rPr>
              <a:t>息</a:t>
            </a:r>
            <a:r>
              <a:rPr sz="1600" spc="-20" dirty="0">
                <a:latin typeface="FangSong"/>
                <a:cs typeface="FangSong"/>
              </a:rPr>
              <a:t>的主观</a:t>
            </a:r>
            <a:r>
              <a:rPr sz="1600" spc="-10" dirty="0">
                <a:latin typeface="FangSong"/>
                <a:cs typeface="FangSong"/>
              </a:rPr>
              <a:t>本</a:t>
            </a:r>
            <a:r>
              <a:rPr sz="1600" spc="-20" dirty="0">
                <a:latin typeface="FangSong"/>
                <a:cs typeface="FangSong"/>
              </a:rPr>
              <a:t>质</a:t>
            </a:r>
            <a:endParaRPr sz="1600" dirty="0">
              <a:latin typeface="FangSong"/>
              <a:cs typeface="FangSong"/>
            </a:endParaRPr>
          </a:p>
          <a:p>
            <a:pPr marL="12700">
              <a:tabLst>
                <a:tab pos="299085" algn="l"/>
              </a:tabLst>
            </a:pPr>
            <a:r>
              <a:rPr sz="1600" spc="-10" dirty="0">
                <a:latin typeface="Arial"/>
                <a:cs typeface="Arial"/>
              </a:rPr>
              <a:t>•	</a:t>
            </a:r>
            <a:r>
              <a:rPr sz="1600" spc="-10" dirty="0">
                <a:latin typeface="FangSong"/>
                <a:cs typeface="FangSong"/>
              </a:rPr>
              <a:t>对</a:t>
            </a:r>
            <a:r>
              <a:rPr sz="1600" spc="-20" dirty="0">
                <a:latin typeface="FangSong"/>
                <a:cs typeface="FangSong"/>
              </a:rPr>
              <a:t>贝叶</a:t>
            </a:r>
            <a:r>
              <a:rPr sz="1600" spc="-10" dirty="0">
                <a:latin typeface="FangSong"/>
                <a:cs typeface="FangSong"/>
              </a:rPr>
              <a:t>斯</a:t>
            </a:r>
            <a:r>
              <a:rPr sz="1600" spc="-20" dirty="0">
                <a:latin typeface="FangSong"/>
                <a:cs typeface="FangSong"/>
              </a:rPr>
              <a:t>条件的</a:t>
            </a:r>
            <a:r>
              <a:rPr sz="1600" spc="-10" dirty="0">
                <a:latin typeface="FangSong"/>
                <a:cs typeface="FangSong"/>
              </a:rPr>
              <a:t>依</a:t>
            </a:r>
            <a:r>
              <a:rPr sz="1600" spc="-20" dirty="0">
                <a:latin typeface="FangSong"/>
                <a:cs typeface="FangSong"/>
              </a:rPr>
              <a:t>赖性</a:t>
            </a:r>
            <a:endParaRPr sz="1600" dirty="0">
              <a:latin typeface="FangSong"/>
              <a:cs typeface="FangSong"/>
            </a:endParaRPr>
          </a:p>
          <a:p>
            <a:pPr marL="12700">
              <a:tabLst>
                <a:tab pos="299085" algn="l"/>
              </a:tabLst>
            </a:pPr>
            <a:r>
              <a:rPr sz="1600" spc="-10" dirty="0">
                <a:latin typeface="Arial"/>
                <a:cs typeface="Arial"/>
              </a:rPr>
              <a:t>•	</a:t>
            </a:r>
            <a:r>
              <a:rPr sz="1600" spc="-10" dirty="0">
                <a:latin typeface="FangSong"/>
                <a:cs typeface="FangSong"/>
              </a:rPr>
              <a:t>因</a:t>
            </a:r>
            <a:r>
              <a:rPr sz="1600" spc="-20" dirty="0">
                <a:latin typeface="FangSong"/>
                <a:cs typeface="FangSong"/>
              </a:rPr>
              <a:t>果与</a:t>
            </a:r>
            <a:r>
              <a:rPr sz="1600" spc="-10" dirty="0">
                <a:latin typeface="FangSong"/>
                <a:cs typeface="FangSong"/>
              </a:rPr>
              <a:t>证</a:t>
            </a:r>
            <a:r>
              <a:rPr sz="1600" spc="-20" dirty="0">
                <a:latin typeface="FangSong"/>
                <a:cs typeface="FangSong"/>
              </a:rPr>
              <a:t>据推理</a:t>
            </a:r>
            <a:r>
              <a:rPr sz="1600" spc="-10" dirty="0">
                <a:latin typeface="FangSong"/>
                <a:cs typeface="FangSong"/>
              </a:rPr>
              <a:t>的</a:t>
            </a:r>
            <a:r>
              <a:rPr sz="1600" spc="-20" dirty="0">
                <a:latin typeface="FangSong"/>
                <a:cs typeface="FangSong"/>
              </a:rPr>
              <a:t>区别</a:t>
            </a:r>
            <a:endParaRPr sz="1600" dirty="0">
              <a:latin typeface="FangSong"/>
              <a:cs typeface="FangSong"/>
            </a:endParaRPr>
          </a:p>
        </p:txBody>
      </p:sp>
      <p:sp>
        <p:nvSpPr>
          <p:cNvPr id="21" name="矩形 20"/>
          <p:cNvSpPr/>
          <p:nvPr/>
        </p:nvSpPr>
        <p:spPr>
          <a:xfrm>
            <a:off x="1758017" y="4873616"/>
            <a:ext cx="2492990" cy="369332"/>
          </a:xfrm>
          <a:prstGeom prst="rect">
            <a:avLst/>
          </a:prstGeom>
        </p:spPr>
        <p:txBody>
          <a:bodyPr wrap="none">
            <a:spAutoFit/>
          </a:bodyPr>
          <a:lstStyle/>
          <a:p>
            <a:r>
              <a:rPr lang="zh-CN" altLang="en-US" dirty="0">
                <a:solidFill>
                  <a:srgbClr val="0000FF"/>
                </a:solidFill>
                <a:latin typeface="FangSong"/>
                <a:cs typeface="FangSong"/>
              </a:rPr>
              <a:t>刻画属性间的依赖关系</a:t>
            </a:r>
            <a:endParaRPr lang="zh-CN" altLang="en-US">
              <a:solidFill>
                <a:srgbClr val="0000FF"/>
              </a:solidFill>
              <a:latin typeface="FangSong"/>
              <a:cs typeface="FangSong"/>
            </a:endParaRPr>
          </a:p>
        </p:txBody>
      </p:sp>
      <p:sp>
        <p:nvSpPr>
          <p:cNvPr id="22" name="矩形 21"/>
          <p:cNvSpPr/>
          <p:nvPr/>
        </p:nvSpPr>
        <p:spPr>
          <a:xfrm>
            <a:off x="4420064" y="4907581"/>
            <a:ext cx="2723823" cy="369332"/>
          </a:xfrm>
          <a:prstGeom prst="rect">
            <a:avLst/>
          </a:prstGeom>
        </p:spPr>
        <p:txBody>
          <a:bodyPr wrap="none">
            <a:spAutoFit/>
          </a:bodyPr>
          <a:lstStyle/>
          <a:p>
            <a:r>
              <a:rPr lang="zh-CN" altLang="en-US" dirty="0">
                <a:solidFill>
                  <a:srgbClr val="FF0000"/>
                </a:solidFill>
                <a:latin typeface="+mn-ea"/>
                <a:cs typeface="宋体"/>
              </a:rPr>
              <a:t>表述属性的联合概率分布</a:t>
            </a:r>
            <a:endParaRPr lang="zh-CN" altLang="en-US">
              <a:solidFill>
                <a:srgbClr val="FF0000"/>
              </a:solidFill>
            </a:endParaRPr>
          </a:p>
        </p:txBody>
      </p:sp>
    </p:spTree>
    <p:custDataLst>
      <p:tags r:id="rId1"/>
    </p:custDataLst>
    <p:extLst>
      <p:ext uri="{BB962C8B-B14F-4D97-AF65-F5344CB8AC3E}">
        <p14:creationId xmlns:p14="http://schemas.microsoft.com/office/powerpoint/2010/main" val="291308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7" grpId="0"/>
      <p:bldP spid="18" grpId="0"/>
      <p:bldP spid="19" grpId="0"/>
      <p:bldP spid="20" grpId="0"/>
    </p:bldLst>
  </p:timing>
  <p:extLst mod="1"/>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贝叶斯网（</a:t>
            </a:r>
            <a:r>
              <a:rPr lang="en"/>
              <a:t>Bayesian network）</a:t>
            </a:r>
          </a:p>
        </p:txBody>
      </p:sp>
      <p:sp>
        <p:nvSpPr>
          <p:cNvPr id="3" name="object 3"/>
          <p:cNvSpPr/>
          <p:nvPr/>
        </p:nvSpPr>
        <p:spPr>
          <a:xfrm>
            <a:off x="2340863" y="1655810"/>
            <a:ext cx="6665976" cy="1655064"/>
          </a:xfrm>
          <a:prstGeom prst="rect">
            <a:avLst/>
          </a:prstGeom>
          <a:blipFill>
            <a:blip r:embed="rId4" cstate="print"/>
            <a:stretch>
              <a:fillRect/>
            </a:stretch>
          </a:blipFill>
        </p:spPr>
        <p:txBody>
          <a:bodyPr wrap="square" lIns="0" tIns="0" rIns="0" bIns="0" rtlCol="0"/>
          <a:lstStyle/>
          <a:p>
            <a:endParaRPr/>
          </a:p>
        </p:txBody>
      </p:sp>
      <p:sp>
        <p:nvSpPr>
          <p:cNvPr id="4" name="object 4"/>
          <p:cNvSpPr txBox="1"/>
          <p:nvPr/>
        </p:nvSpPr>
        <p:spPr>
          <a:xfrm>
            <a:off x="6808470" y="1313049"/>
            <a:ext cx="3013710" cy="487313"/>
          </a:xfrm>
          <a:prstGeom prst="rect">
            <a:avLst/>
          </a:prstGeom>
        </p:spPr>
        <p:txBody>
          <a:bodyPr vert="horz" wrap="square" lIns="0" tIns="0" rIns="0" bIns="0" rtlCol="0">
            <a:spAutoFit/>
          </a:bodyPr>
          <a:lstStyle/>
          <a:p>
            <a:pPr marL="12700" marR="5080" indent="522605">
              <a:lnSpc>
                <a:spcPts val="1930"/>
              </a:lnSpc>
            </a:pPr>
            <a:r>
              <a:rPr sz="2000" spc="10" dirty="0">
                <a:solidFill>
                  <a:srgbClr val="FF0000"/>
                </a:solidFill>
                <a:latin typeface="FangSong"/>
                <a:cs typeface="FangSong"/>
              </a:rPr>
              <a:t>条件</a:t>
            </a:r>
            <a:r>
              <a:rPr sz="2000" dirty="0">
                <a:solidFill>
                  <a:srgbClr val="FF0000"/>
                </a:solidFill>
                <a:latin typeface="FangSong"/>
                <a:cs typeface="FangSong"/>
              </a:rPr>
              <a:t>概</a:t>
            </a:r>
            <a:r>
              <a:rPr sz="2000" spc="5" dirty="0">
                <a:solidFill>
                  <a:srgbClr val="FF0000"/>
                </a:solidFill>
                <a:latin typeface="FangSong"/>
                <a:cs typeface="FangSong"/>
              </a:rPr>
              <a:t>率</a:t>
            </a:r>
            <a:r>
              <a:rPr sz="2000" dirty="0">
                <a:solidFill>
                  <a:srgbClr val="FF0000"/>
                </a:solidFill>
                <a:latin typeface="FangSong"/>
                <a:cs typeface="FangSong"/>
              </a:rPr>
              <a:t>表</a:t>
            </a:r>
            <a:r>
              <a:rPr sz="2000" spc="-40" dirty="0">
                <a:solidFill>
                  <a:srgbClr val="FF0000"/>
                </a:solidFill>
                <a:latin typeface="FangSong"/>
                <a:cs typeface="FangSong"/>
              </a:rPr>
              <a:t> </a:t>
            </a:r>
            <a:r>
              <a:rPr sz="1600" spc="-160" dirty="0">
                <a:solidFill>
                  <a:srgbClr val="FF0000"/>
                </a:solidFill>
                <a:latin typeface="Courier New"/>
                <a:cs typeface="Courier New"/>
              </a:rPr>
              <a:t>(</a:t>
            </a:r>
            <a:r>
              <a:rPr sz="1600" spc="-20" dirty="0">
                <a:solidFill>
                  <a:srgbClr val="FF0000"/>
                </a:solidFill>
                <a:latin typeface="Verdana"/>
                <a:cs typeface="Verdana"/>
              </a:rPr>
              <a:t>CP</a:t>
            </a:r>
            <a:r>
              <a:rPr sz="1600" spc="-240" dirty="0">
                <a:solidFill>
                  <a:srgbClr val="FF0000"/>
                </a:solidFill>
                <a:latin typeface="Verdana"/>
                <a:cs typeface="Verdana"/>
              </a:rPr>
              <a:t>T</a:t>
            </a:r>
            <a:r>
              <a:rPr sz="1600" spc="-10" dirty="0">
                <a:solidFill>
                  <a:srgbClr val="FF0000"/>
                </a:solidFill>
                <a:latin typeface="Verdana"/>
                <a:cs typeface="Verdana"/>
              </a:rPr>
              <a:t>, </a:t>
            </a:r>
            <a:r>
              <a:rPr sz="1600" spc="-20" dirty="0">
                <a:solidFill>
                  <a:srgbClr val="FF0000"/>
                </a:solidFill>
                <a:latin typeface="Verdana"/>
                <a:cs typeface="Verdana"/>
              </a:rPr>
              <a:t>C</a:t>
            </a:r>
            <a:r>
              <a:rPr sz="1600" spc="-10" dirty="0">
                <a:solidFill>
                  <a:srgbClr val="FF0000"/>
                </a:solidFill>
                <a:latin typeface="Verdana"/>
                <a:cs typeface="Verdana"/>
              </a:rPr>
              <a:t>onditi</a:t>
            </a:r>
            <a:r>
              <a:rPr sz="1600" spc="-15" dirty="0">
                <a:solidFill>
                  <a:srgbClr val="FF0000"/>
                </a:solidFill>
                <a:latin typeface="Verdana"/>
                <a:cs typeface="Verdana"/>
              </a:rPr>
              <a:t>on</a:t>
            </a:r>
            <a:r>
              <a:rPr sz="1600" dirty="0">
                <a:solidFill>
                  <a:srgbClr val="FF0000"/>
                </a:solidFill>
                <a:latin typeface="Verdana"/>
                <a:cs typeface="Verdana"/>
              </a:rPr>
              <a:t>a</a:t>
            </a:r>
            <a:r>
              <a:rPr sz="1600" spc="-5" dirty="0">
                <a:solidFill>
                  <a:srgbClr val="FF0000"/>
                </a:solidFill>
                <a:latin typeface="Verdana"/>
                <a:cs typeface="Verdana"/>
              </a:rPr>
              <a:t>l </a:t>
            </a:r>
            <a:r>
              <a:rPr sz="1600" spc="-10" dirty="0">
                <a:solidFill>
                  <a:srgbClr val="FF0000"/>
                </a:solidFill>
                <a:latin typeface="Verdana"/>
                <a:cs typeface="Verdana"/>
              </a:rPr>
              <a:t>P</a:t>
            </a:r>
            <a:r>
              <a:rPr sz="1600" dirty="0">
                <a:solidFill>
                  <a:srgbClr val="FF0000"/>
                </a:solidFill>
                <a:latin typeface="Verdana"/>
                <a:cs typeface="Verdana"/>
              </a:rPr>
              <a:t>ro</a:t>
            </a:r>
            <a:r>
              <a:rPr sz="1600" spc="-10" dirty="0">
                <a:solidFill>
                  <a:srgbClr val="FF0000"/>
                </a:solidFill>
                <a:latin typeface="Verdana"/>
                <a:cs typeface="Verdana"/>
              </a:rPr>
              <a:t>bab</a:t>
            </a:r>
            <a:r>
              <a:rPr sz="1600" dirty="0">
                <a:solidFill>
                  <a:srgbClr val="FF0000"/>
                </a:solidFill>
                <a:latin typeface="Verdana"/>
                <a:cs typeface="Verdana"/>
              </a:rPr>
              <a:t>i</a:t>
            </a:r>
            <a:r>
              <a:rPr sz="1600" spc="-10" dirty="0">
                <a:solidFill>
                  <a:srgbClr val="FF0000"/>
                </a:solidFill>
                <a:latin typeface="Verdana"/>
                <a:cs typeface="Verdana"/>
              </a:rPr>
              <a:t>l</a:t>
            </a:r>
            <a:r>
              <a:rPr sz="1600" spc="-5" dirty="0">
                <a:solidFill>
                  <a:srgbClr val="FF0000"/>
                </a:solidFill>
                <a:latin typeface="Verdana"/>
                <a:cs typeface="Verdana"/>
              </a:rPr>
              <a:t>i</a:t>
            </a:r>
            <a:r>
              <a:rPr sz="1600" spc="-30" dirty="0">
                <a:solidFill>
                  <a:srgbClr val="FF0000"/>
                </a:solidFill>
                <a:latin typeface="Verdana"/>
                <a:cs typeface="Verdana"/>
              </a:rPr>
              <a:t>t</a:t>
            </a:r>
            <a:r>
              <a:rPr sz="1600" spc="-10" dirty="0">
                <a:solidFill>
                  <a:srgbClr val="FF0000"/>
                </a:solidFill>
                <a:latin typeface="Verdana"/>
                <a:cs typeface="Verdana"/>
              </a:rPr>
              <a:t>y</a:t>
            </a:r>
            <a:r>
              <a:rPr sz="1600" spc="10" dirty="0">
                <a:solidFill>
                  <a:srgbClr val="FF0000"/>
                </a:solidFill>
                <a:latin typeface="Verdana"/>
                <a:cs typeface="Verdana"/>
              </a:rPr>
              <a:t> </a:t>
            </a:r>
            <a:r>
              <a:rPr sz="1600" spc="-190" dirty="0">
                <a:solidFill>
                  <a:srgbClr val="FF0000"/>
                </a:solidFill>
                <a:latin typeface="Verdana"/>
                <a:cs typeface="Verdana"/>
              </a:rPr>
              <a:t>T</a:t>
            </a:r>
            <a:r>
              <a:rPr sz="1600" spc="-10" dirty="0">
                <a:solidFill>
                  <a:srgbClr val="FF0000"/>
                </a:solidFill>
                <a:latin typeface="Verdana"/>
                <a:cs typeface="Verdana"/>
              </a:rPr>
              <a:t>ab</a:t>
            </a:r>
            <a:r>
              <a:rPr sz="1600" dirty="0">
                <a:solidFill>
                  <a:srgbClr val="FF0000"/>
                </a:solidFill>
                <a:latin typeface="Verdana"/>
                <a:cs typeface="Verdana"/>
              </a:rPr>
              <a:t>l</a:t>
            </a:r>
            <a:r>
              <a:rPr sz="1600" spc="-15" dirty="0">
                <a:solidFill>
                  <a:srgbClr val="FF0000"/>
                </a:solidFill>
                <a:latin typeface="Verdana"/>
                <a:cs typeface="Verdana"/>
              </a:rPr>
              <a:t>e</a:t>
            </a:r>
            <a:r>
              <a:rPr sz="1600" spc="-165" dirty="0">
                <a:solidFill>
                  <a:srgbClr val="FF0000"/>
                </a:solidFill>
                <a:latin typeface="Courier New"/>
                <a:cs typeface="Courier New"/>
              </a:rPr>
              <a:t>)</a:t>
            </a:r>
            <a:endParaRPr sz="1600" dirty="0">
              <a:latin typeface="Courier New"/>
              <a:cs typeface="Courier New"/>
            </a:endParaRPr>
          </a:p>
        </p:txBody>
      </p:sp>
      <p:sp>
        <p:nvSpPr>
          <p:cNvPr id="5" name="object 5"/>
          <p:cNvSpPr txBox="1"/>
          <p:nvPr/>
        </p:nvSpPr>
        <p:spPr>
          <a:xfrm>
            <a:off x="2155343" y="1143000"/>
            <a:ext cx="2430145" cy="551433"/>
          </a:xfrm>
          <a:prstGeom prst="rect">
            <a:avLst/>
          </a:prstGeom>
        </p:spPr>
        <p:txBody>
          <a:bodyPr vert="horz" wrap="square" lIns="0" tIns="0" rIns="0" bIns="0" rtlCol="0">
            <a:spAutoFit/>
          </a:bodyPr>
          <a:lstStyle/>
          <a:p>
            <a:pPr marL="635" algn="ctr">
              <a:lnSpc>
                <a:spcPts val="2365"/>
              </a:lnSpc>
            </a:pPr>
            <a:r>
              <a:rPr sz="2000" spc="5" dirty="0">
                <a:solidFill>
                  <a:srgbClr val="0000FF"/>
                </a:solidFill>
                <a:latin typeface="FangSong"/>
                <a:cs typeface="FangSong"/>
              </a:rPr>
              <a:t>有向</a:t>
            </a:r>
            <a:r>
              <a:rPr sz="2000" dirty="0">
                <a:solidFill>
                  <a:srgbClr val="0000FF"/>
                </a:solidFill>
                <a:latin typeface="FangSong"/>
                <a:cs typeface="FangSong"/>
              </a:rPr>
              <a:t>无环</a:t>
            </a:r>
            <a:r>
              <a:rPr sz="2000" spc="-15" dirty="0">
                <a:solidFill>
                  <a:srgbClr val="0000FF"/>
                </a:solidFill>
                <a:latin typeface="FangSong"/>
                <a:cs typeface="FangSong"/>
              </a:rPr>
              <a:t>图</a:t>
            </a:r>
            <a:r>
              <a:rPr sz="1600" spc="-165" dirty="0">
                <a:solidFill>
                  <a:srgbClr val="0000FF"/>
                </a:solidFill>
                <a:latin typeface="Courier New"/>
                <a:cs typeface="Courier New"/>
              </a:rPr>
              <a:t>(</a:t>
            </a:r>
            <a:r>
              <a:rPr sz="1600" spc="-25" dirty="0">
                <a:solidFill>
                  <a:srgbClr val="0000FF"/>
                </a:solidFill>
                <a:latin typeface="Verdana"/>
                <a:cs typeface="Verdana"/>
              </a:rPr>
              <a:t>D</a:t>
            </a:r>
            <a:r>
              <a:rPr sz="1600" spc="-10" dirty="0">
                <a:solidFill>
                  <a:srgbClr val="0000FF"/>
                </a:solidFill>
                <a:latin typeface="Verdana"/>
                <a:cs typeface="Verdana"/>
              </a:rPr>
              <a:t>AG,</a:t>
            </a:r>
            <a:endParaRPr sz="1600" dirty="0">
              <a:latin typeface="Verdana"/>
              <a:cs typeface="Verdana"/>
            </a:endParaRPr>
          </a:p>
          <a:p>
            <a:pPr algn="ctr">
              <a:lnSpc>
                <a:spcPts val="1885"/>
              </a:lnSpc>
            </a:pPr>
            <a:r>
              <a:rPr sz="1600" spc="-25" dirty="0">
                <a:solidFill>
                  <a:srgbClr val="0000FF"/>
                </a:solidFill>
                <a:latin typeface="Verdana"/>
                <a:cs typeface="Verdana"/>
              </a:rPr>
              <a:t>D</a:t>
            </a:r>
            <a:r>
              <a:rPr sz="1600" spc="-15" dirty="0">
                <a:solidFill>
                  <a:srgbClr val="0000FF"/>
                </a:solidFill>
                <a:latin typeface="Verdana"/>
                <a:cs typeface="Verdana"/>
              </a:rPr>
              <a:t>ire</a:t>
            </a:r>
            <a:r>
              <a:rPr sz="1600" spc="-10" dirty="0">
                <a:solidFill>
                  <a:srgbClr val="0000FF"/>
                </a:solidFill>
                <a:latin typeface="Verdana"/>
                <a:cs typeface="Verdana"/>
              </a:rPr>
              <a:t>c</a:t>
            </a:r>
            <a:r>
              <a:rPr sz="1600" spc="-15" dirty="0">
                <a:solidFill>
                  <a:srgbClr val="0000FF"/>
                </a:solidFill>
                <a:latin typeface="Verdana"/>
                <a:cs typeface="Verdana"/>
              </a:rPr>
              <a:t>t</a:t>
            </a:r>
            <a:r>
              <a:rPr sz="1600" spc="-10" dirty="0">
                <a:solidFill>
                  <a:srgbClr val="0000FF"/>
                </a:solidFill>
                <a:latin typeface="Verdana"/>
                <a:cs typeface="Verdana"/>
              </a:rPr>
              <a:t>ed</a:t>
            </a:r>
            <a:r>
              <a:rPr sz="1600" spc="30" dirty="0">
                <a:solidFill>
                  <a:srgbClr val="0000FF"/>
                </a:solidFill>
                <a:latin typeface="Verdana"/>
                <a:cs typeface="Verdana"/>
              </a:rPr>
              <a:t> </a:t>
            </a:r>
            <a:r>
              <a:rPr sz="1600" spc="-10" dirty="0">
                <a:solidFill>
                  <a:srgbClr val="0000FF"/>
                </a:solidFill>
                <a:latin typeface="Verdana"/>
                <a:cs typeface="Verdana"/>
              </a:rPr>
              <a:t>Ac</a:t>
            </a:r>
            <a:r>
              <a:rPr sz="1600" spc="-25" dirty="0">
                <a:solidFill>
                  <a:srgbClr val="0000FF"/>
                </a:solidFill>
                <a:latin typeface="Verdana"/>
                <a:cs typeface="Verdana"/>
              </a:rPr>
              <a:t>y</a:t>
            </a:r>
            <a:r>
              <a:rPr sz="1600" spc="-10" dirty="0">
                <a:solidFill>
                  <a:srgbClr val="0000FF"/>
                </a:solidFill>
                <a:latin typeface="Verdana"/>
                <a:cs typeface="Verdana"/>
              </a:rPr>
              <a:t>c</a:t>
            </a:r>
            <a:r>
              <a:rPr sz="1600" spc="-20" dirty="0">
                <a:solidFill>
                  <a:srgbClr val="0000FF"/>
                </a:solidFill>
                <a:latin typeface="Verdana"/>
                <a:cs typeface="Verdana"/>
              </a:rPr>
              <a:t>l</a:t>
            </a:r>
            <a:r>
              <a:rPr sz="1600" spc="-10" dirty="0">
                <a:solidFill>
                  <a:srgbClr val="0000FF"/>
                </a:solidFill>
                <a:latin typeface="Verdana"/>
                <a:cs typeface="Verdana"/>
              </a:rPr>
              <a:t>ic</a:t>
            </a:r>
            <a:r>
              <a:rPr sz="1600" spc="45" dirty="0">
                <a:solidFill>
                  <a:srgbClr val="0000FF"/>
                </a:solidFill>
                <a:latin typeface="Verdana"/>
                <a:cs typeface="Verdana"/>
              </a:rPr>
              <a:t> </a:t>
            </a:r>
            <a:r>
              <a:rPr sz="1600" spc="-20" dirty="0">
                <a:solidFill>
                  <a:srgbClr val="0000FF"/>
                </a:solidFill>
                <a:latin typeface="Verdana"/>
                <a:cs typeface="Verdana"/>
              </a:rPr>
              <a:t>G</a:t>
            </a:r>
            <a:r>
              <a:rPr sz="1600" spc="-35" dirty="0">
                <a:solidFill>
                  <a:srgbClr val="0000FF"/>
                </a:solidFill>
                <a:latin typeface="Verdana"/>
                <a:cs typeface="Verdana"/>
              </a:rPr>
              <a:t>r</a:t>
            </a:r>
            <a:r>
              <a:rPr sz="1600" spc="-10" dirty="0">
                <a:solidFill>
                  <a:srgbClr val="0000FF"/>
                </a:solidFill>
                <a:latin typeface="Verdana"/>
                <a:cs typeface="Verdana"/>
              </a:rPr>
              <a:t>ap</a:t>
            </a:r>
            <a:r>
              <a:rPr sz="1600" spc="-20" dirty="0">
                <a:solidFill>
                  <a:srgbClr val="0000FF"/>
                </a:solidFill>
                <a:latin typeface="Verdana"/>
                <a:cs typeface="Verdana"/>
              </a:rPr>
              <a:t>h</a:t>
            </a:r>
            <a:r>
              <a:rPr sz="1600" spc="-165" dirty="0">
                <a:solidFill>
                  <a:srgbClr val="0000FF"/>
                </a:solidFill>
                <a:latin typeface="Courier New"/>
                <a:cs typeface="Courier New"/>
              </a:rPr>
              <a:t>)</a:t>
            </a:r>
            <a:endParaRPr sz="1600" dirty="0">
              <a:latin typeface="Courier New"/>
              <a:cs typeface="Courier New"/>
            </a:endParaRPr>
          </a:p>
        </p:txBody>
      </p:sp>
      <p:sp>
        <p:nvSpPr>
          <p:cNvPr id="6" name="object 6"/>
          <p:cNvSpPr txBox="1"/>
          <p:nvPr/>
        </p:nvSpPr>
        <p:spPr>
          <a:xfrm>
            <a:off x="1959660" y="3814460"/>
            <a:ext cx="7951470" cy="369332"/>
          </a:xfrm>
          <a:prstGeom prst="rect">
            <a:avLst/>
          </a:prstGeom>
        </p:spPr>
        <p:txBody>
          <a:bodyPr vert="horz" wrap="square" lIns="0" tIns="0" rIns="0" bIns="0" rtlCol="0">
            <a:spAutoFit/>
          </a:bodyPr>
          <a:lstStyle/>
          <a:p>
            <a:pPr marL="12700"/>
            <a:r>
              <a:rPr sz="2400" dirty="0">
                <a:solidFill>
                  <a:srgbClr val="151FFF"/>
                </a:solidFill>
                <a:latin typeface="FangSong"/>
                <a:cs typeface="FangSong"/>
              </a:rPr>
              <a:t>给定父结点集</a:t>
            </a:r>
            <a:r>
              <a:rPr sz="2400" dirty="0">
                <a:latin typeface="FangSong"/>
                <a:cs typeface="FangSong"/>
              </a:rPr>
              <a:t>，贝叶斯网假设</a:t>
            </a:r>
            <a:r>
              <a:rPr sz="2400" dirty="0">
                <a:solidFill>
                  <a:srgbClr val="151FFF"/>
                </a:solidFill>
                <a:latin typeface="FangSong"/>
                <a:cs typeface="FangSong"/>
              </a:rPr>
              <a:t>每个属</a:t>
            </a:r>
            <a:r>
              <a:rPr sz="2400" spc="5" dirty="0">
                <a:solidFill>
                  <a:srgbClr val="151FFF"/>
                </a:solidFill>
                <a:latin typeface="FangSong"/>
                <a:cs typeface="FangSong"/>
              </a:rPr>
              <a:t>性</a:t>
            </a:r>
            <a:r>
              <a:rPr sz="2400" dirty="0">
                <a:solidFill>
                  <a:srgbClr val="151FFF"/>
                </a:solidFill>
                <a:latin typeface="FangSong"/>
                <a:cs typeface="FangSong"/>
              </a:rPr>
              <a:t>与其</a:t>
            </a:r>
            <a:r>
              <a:rPr sz="2400" dirty="0">
                <a:solidFill>
                  <a:srgbClr val="FF0000"/>
                </a:solidFill>
                <a:latin typeface="FangSong"/>
                <a:cs typeface="FangSong"/>
              </a:rPr>
              <a:t>非后裔属性</a:t>
            </a:r>
            <a:r>
              <a:rPr sz="2400" dirty="0">
                <a:latin typeface="FangSong"/>
                <a:cs typeface="FangSong"/>
              </a:rPr>
              <a:t>独立</a:t>
            </a:r>
          </a:p>
        </p:txBody>
      </p:sp>
      <p:sp>
        <p:nvSpPr>
          <p:cNvPr id="7" name="object 7"/>
          <p:cNvSpPr/>
          <p:nvPr/>
        </p:nvSpPr>
        <p:spPr>
          <a:xfrm>
            <a:off x="3259047" y="4342583"/>
            <a:ext cx="5350142" cy="783096"/>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3259046" y="5138157"/>
            <a:ext cx="5350510" cy="0"/>
          </a:xfrm>
          <a:custGeom>
            <a:avLst/>
            <a:gdLst/>
            <a:ahLst/>
            <a:cxnLst/>
            <a:rect l="l" t="t" r="r" b="b"/>
            <a:pathLst>
              <a:path w="5350509">
                <a:moveTo>
                  <a:pt x="0" y="0"/>
                </a:moveTo>
                <a:lnTo>
                  <a:pt x="5350142" y="0"/>
                </a:lnTo>
              </a:path>
            </a:pathLst>
          </a:custGeom>
          <a:ln w="26227">
            <a:solidFill>
              <a:srgbClr val="FFFFFF"/>
            </a:solidFill>
          </a:ln>
        </p:spPr>
        <p:txBody>
          <a:bodyPr wrap="square" lIns="0" tIns="0" rIns="0" bIns="0" rtlCol="0"/>
          <a:lstStyle/>
          <a:p>
            <a:endParaRPr/>
          </a:p>
        </p:txBody>
      </p:sp>
      <p:sp>
        <p:nvSpPr>
          <p:cNvPr id="9" name="object 9"/>
          <p:cNvSpPr/>
          <p:nvPr/>
        </p:nvSpPr>
        <p:spPr>
          <a:xfrm>
            <a:off x="6954774" y="4511023"/>
            <a:ext cx="291465" cy="457200"/>
          </a:xfrm>
          <a:custGeom>
            <a:avLst/>
            <a:gdLst/>
            <a:ahLst/>
            <a:cxnLst/>
            <a:rect l="l" t="t" r="r" b="b"/>
            <a:pathLst>
              <a:path w="291464" h="457200">
                <a:moveTo>
                  <a:pt x="0" y="457200"/>
                </a:moveTo>
                <a:lnTo>
                  <a:pt x="291084" y="457200"/>
                </a:lnTo>
                <a:lnTo>
                  <a:pt x="291084" y="0"/>
                </a:lnTo>
                <a:lnTo>
                  <a:pt x="0" y="0"/>
                </a:lnTo>
                <a:lnTo>
                  <a:pt x="0" y="457200"/>
                </a:lnTo>
                <a:close/>
              </a:path>
            </a:pathLst>
          </a:custGeom>
          <a:ln w="25908">
            <a:solidFill>
              <a:srgbClr val="FF0000"/>
            </a:solidFill>
          </a:ln>
        </p:spPr>
        <p:txBody>
          <a:bodyPr wrap="square" lIns="0" tIns="0" rIns="0" bIns="0" rtlCol="0"/>
          <a:lstStyle/>
          <a:p>
            <a:endParaRPr/>
          </a:p>
        </p:txBody>
      </p:sp>
      <p:sp>
        <p:nvSpPr>
          <p:cNvPr id="10" name="object 10"/>
          <p:cNvSpPr txBox="1"/>
          <p:nvPr/>
        </p:nvSpPr>
        <p:spPr>
          <a:xfrm>
            <a:off x="6416166" y="5007777"/>
            <a:ext cx="939800" cy="276999"/>
          </a:xfrm>
          <a:prstGeom prst="rect">
            <a:avLst/>
          </a:prstGeom>
        </p:spPr>
        <p:txBody>
          <a:bodyPr vert="horz" wrap="square" lIns="0" tIns="0" rIns="0" bIns="0" rtlCol="0">
            <a:spAutoFit/>
          </a:bodyPr>
          <a:lstStyle/>
          <a:p>
            <a:pPr marL="12700"/>
            <a:r>
              <a:rPr dirty="0">
                <a:solidFill>
                  <a:srgbClr val="FF0000"/>
                </a:solidFill>
                <a:latin typeface="FangSong"/>
                <a:cs typeface="FangSong"/>
              </a:rPr>
              <a:t>父结点集</a:t>
            </a:r>
            <a:endParaRPr>
              <a:latin typeface="FangSong"/>
              <a:cs typeface="FangSong"/>
            </a:endParaRPr>
          </a:p>
        </p:txBody>
      </p:sp>
      <p:sp>
        <p:nvSpPr>
          <p:cNvPr id="11" name="object 11"/>
          <p:cNvSpPr/>
          <p:nvPr/>
        </p:nvSpPr>
        <p:spPr>
          <a:xfrm>
            <a:off x="8058151" y="4485115"/>
            <a:ext cx="597535" cy="457200"/>
          </a:xfrm>
          <a:custGeom>
            <a:avLst/>
            <a:gdLst/>
            <a:ahLst/>
            <a:cxnLst/>
            <a:rect l="l" t="t" r="r" b="b"/>
            <a:pathLst>
              <a:path w="597534" h="457200">
                <a:moveTo>
                  <a:pt x="0" y="457199"/>
                </a:moveTo>
                <a:lnTo>
                  <a:pt x="597407" y="457199"/>
                </a:lnTo>
                <a:lnTo>
                  <a:pt x="597407" y="0"/>
                </a:lnTo>
                <a:lnTo>
                  <a:pt x="0" y="0"/>
                </a:lnTo>
                <a:lnTo>
                  <a:pt x="0" y="457199"/>
                </a:lnTo>
                <a:close/>
              </a:path>
            </a:pathLst>
          </a:custGeom>
          <a:ln w="25908">
            <a:solidFill>
              <a:srgbClr val="FF0000"/>
            </a:solidFill>
          </a:ln>
        </p:spPr>
        <p:txBody>
          <a:bodyPr wrap="square" lIns="0" tIns="0" rIns="0" bIns="0" rtlCol="0"/>
          <a:lstStyle/>
          <a:p>
            <a:endParaRPr/>
          </a:p>
        </p:txBody>
      </p:sp>
      <p:sp>
        <p:nvSpPr>
          <p:cNvPr id="12" name="object 12"/>
          <p:cNvSpPr/>
          <p:nvPr/>
        </p:nvSpPr>
        <p:spPr>
          <a:xfrm>
            <a:off x="8680832" y="2844783"/>
            <a:ext cx="1597025" cy="1765300"/>
          </a:xfrm>
          <a:custGeom>
            <a:avLst/>
            <a:gdLst/>
            <a:ahLst/>
            <a:cxnLst/>
            <a:rect l="l" t="t" r="r" b="b"/>
            <a:pathLst>
              <a:path w="1597025" h="1765300">
                <a:moveTo>
                  <a:pt x="160528" y="1727200"/>
                </a:moveTo>
                <a:lnTo>
                  <a:pt x="55880" y="1727200"/>
                </a:lnTo>
                <a:lnTo>
                  <a:pt x="0" y="1752600"/>
                </a:lnTo>
                <a:lnTo>
                  <a:pt x="7365" y="1765300"/>
                </a:lnTo>
                <a:lnTo>
                  <a:pt x="35179" y="1765300"/>
                </a:lnTo>
                <a:lnTo>
                  <a:pt x="63119" y="1752600"/>
                </a:lnTo>
                <a:lnTo>
                  <a:pt x="79629" y="1739900"/>
                </a:lnTo>
                <a:lnTo>
                  <a:pt x="127000" y="1739900"/>
                </a:lnTo>
                <a:lnTo>
                  <a:pt x="160528" y="1727200"/>
                </a:lnTo>
                <a:close/>
              </a:path>
              <a:path w="1597025" h="1765300">
                <a:moveTo>
                  <a:pt x="259461" y="1714500"/>
                </a:moveTo>
                <a:lnTo>
                  <a:pt x="91313" y="1714500"/>
                </a:lnTo>
                <a:lnTo>
                  <a:pt x="81788" y="1727200"/>
                </a:lnTo>
                <a:lnTo>
                  <a:pt x="238125" y="1727200"/>
                </a:lnTo>
                <a:lnTo>
                  <a:pt x="259461" y="1714500"/>
                </a:lnTo>
                <a:close/>
              </a:path>
              <a:path w="1597025" h="1765300">
                <a:moveTo>
                  <a:pt x="226060" y="1701800"/>
                </a:moveTo>
                <a:lnTo>
                  <a:pt x="192532" y="1714500"/>
                </a:lnTo>
                <a:lnTo>
                  <a:pt x="223647" y="1714500"/>
                </a:lnTo>
                <a:lnTo>
                  <a:pt x="226060" y="1701800"/>
                </a:lnTo>
                <a:close/>
              </a:path>
              <a:path w="1597025" h="1765300">
                <a:moveTo>
                  <a:pt x="276352" y="1689100"/>
                </a:moveTo>
                <a:lnTo>
                  <a:pt x="264668" y="1689100"/>
                </a:lnTo>
                <a:lnTo>
                  <a:pt x="253111" y="1701800"/>
                </a:lnTo>
                <a:lnTo>
                  <a:pt x="231775" y="1701800"/>
                </a:lnTo>
                <a:lnTo>
                  <a:pt x="223647" y="1714500"/>
                </a:lnTo>
                <a:lnTo>
                  <a:pt x="280416" y="1714500"/>
                </a:lnTo>
                <a:lnTo>
                  <a:pt x="282926" y="1710450"/>
                </a:lnTo>
                <a:lnTo>
                  <a:pt x="276352" y="1701800"/>
                </a:lnTo>
                <a:lnTo>
                  <a:pt x="276352" y="1689100"/>
                </a:lnTo>
                <a:close/>
              </a:path>
              <a:path w="1597025" h="1765300">
                <a:moveTo>
                  <a:pt x="304800" y="1701800"/>
                </a:moveTo>
                <a:lnTo>
                  <a:pt x="288290" y="1701800"/>
                </a:lnTo>
                <a:lnTo>
                  <a:pt x="282926" y="1710450"/>
                </a:lnTo>
                <a:lnTo>
                  <a:pt x="286004" y="1714500"/>
                </a:lnTo>
                <a:lnTo>
                  <a:pt x="298450" y="1714500"/>
                </a:lnTo>
                <a:lnTo>
                  <a:pt x="304800" y="1701800"/>
                </a:lnTo>
                <a:close/>
              </a:path>
              <a:path w="1597025" h="1765300">
                <a:moveTo>
                  <a:pt x="289179" y="1689100"/>
                </a:moveTo>
                <a:lnTo>
                  <a:pt x="276352" y="1689100"/>
                </a:lnTo>
                <a:lnTo>
                  <a:pt x="276352" y="1701800"/>
                </a:lnTo>
                <a:lnTo>
                  <a:pt x="282926" y="1710450"/>
                </a:lnTo>
                <a:lnTo>
                  <a:pt x="288290" y="1701800"/>
                </a:lnTo>
                <a:lnTo>
                  <a:pt x="296164" y="1701800"/>
                </a:lnTo>
                <a:lnTo>
                  <a:pt x="289179" y="1689100"/>
                </a:lnTo>
                <a:close/>
              </a:path>
              <a:path w="1597025" h="1765300">
                <a:moveTo>
                  <a:pt x="292227" y="1689100"/>
                </a:moveTo>
                <a:lnTo>
                  <a:pt x="289179" y="1689100"/>
                </a:lnTo>
                <a:lnTo>
                  <a:pt x="296164" y="1701800"/>
                </a:lnTo>
                <a:lnTo>
                  <a:pt x="306070" y="1701800"/>
                </a:lnTo>
                <a:lnTo>
                  <a:pt x="292227" y="1689100"/>
                </a:lnTo>
                <a:close/>
              </a:path>
              <a:path w="1597025" h="1765300">
                <a:moveTo>
                  <a:pt x="312039" y="1676400"/>
                </a:moveTo>
                <a:lnTo>
                  <a:pt x="297688" y="1689100"/>
                </a:lnTo>
                <a:lnTo>
                  <a:pt x="292227" y="1689100"/>
                </a:lnTo>
                <a:lnTo>
                  <a:pt x="306070" y="1701800"/>
                </a:lnTo>
                <a:lnTo>
                  <a:pt x="312039" y="1701800"/>
                </a:lnTo>
                <a:lnTo>
                  <a:pt x="312039" y="1676400"/>
                </a:lnTo>
                <a:close/>
              </a:path>
              <a:path w="1597025" h="1765300">
                <a:moveTo>
                  <a:pt x="362839" y="1689100"/>
                </a:moveTo>
                <a:lnTo>
                  <a:pt x="312039" y="1689100"/>
                </a:lnTo>
                <a:lnTo>
                  <a:pt x="312039" y="1701800"/>
                </a:lnTo>
                <a:lnTo>
                  <a:pt x="347091" y="1701800"/>
                </a:lnTo>
                <a:lnTo>
                  <a:pt x="362839" y="1689100"/>
                </a:lnTo>
                <a:close/>
              </a:path>
              <a:path w="1597025" h="1765300">
                <a:moveTo>
                  <a:pt x="397510" y="1676400"/>
                </a:moveTo>
                <a:lnTo>
                  <a:pt x="342392" y="1676400"/>
                </a:lnTo>
                <a:lnTo>
                  <a:pt x="317627" y="1689100"/>
                </a:lnTo>
                <a:lnTo>
                  <a:pt x="380873" y="1689100"/>
                </a:lnTo>
                <a:lnTo>
                  <a:pt x="397510" y="1676400"/>
                </a:lnTo>
                <a:close/>
              </a:path>
              <a:path w="1597025" h="1765300">
                <a:moveTo>
                  <a:pt x="467995" y="1663700"/>
                </a:moveTo>
                <a:lnTo>
                  <a:pt x="374015" y="1663700"/>
                </a:lnTo>
                <a:lnTo>
                  <a:pt x="365760" y="1676400"/>
                </a:lnTo>
                <a:lnTo>
                  <a:pt x="429006" y="1676400"/>
                </a:lnTo>
                <a:lnTo>
                  <a:pt x="467995" y="1663700"/>
                </a:lnTo>
                <a:close/>
              </a:path>
              <a:path w="1597025" h="1765300">
                <a:moveTo>
                  <a:pt x="580771" y="1651000"/>
                </a:moveTo>
                <a:lnTo>
                  <a:pt x="407289" y="1651000"/>
                </a:lnTo>
                <a:lnTo>
                  <a:pt x="390271" y="1663700"/>
                </a:lnTo>
                <a:lnTo>
                  <a:pt x="506348" y="1663700"/>
                </a:lnTo>
                <a:lnTo>
                  <a:pt x="580771" y="1651000"/>
                </a:lnTo>
                <a:close/>
              </a:path>
              <a:path w="1597025" h="1765300">
                <a:moveTo>
                  <a:pt x="885571" y="1638300"/>
                </a:moveTo>
                <a:lnTo>
                  <a:pt x="484631" y="1638300"/>
                </a:lnTo>
                <a:lnTo>
                  <a:pt x="464947" y="1651000"/>
                </a:lnTo>
                <a:lnTo>
                  <a:pt x="809117" y="1651000"/>
                </a:lnTo>
                <a:lnTo>
                  <a:pt x="885571" y="1638300"/>
                </a:lnTo>
                <a:close/>
              </a:path>
              <a:path w="1597025" h="1765300">
                <a:moveTo>
                  <a:pt x="1154811" y="1625600"/>
                </a:moveTo>
                <a:lnTo>
                  <a:pt x="655066" y="1625600"/>
                </a:lnTo>
                <a:lnTo>
                  <a:pt x="579247" y="1638300"/>
                </a:lnTo>
                <a:lnTo>
                  <a:pt x="1132332" y="1638300"/>
                </a:lnTo>
                <a:lnTo>
                  <a:pt x="1154811" y="1625600"/>
                </a:lnTo>
                <a:close/>
              </a:path>
              <a:path w="1597025" h="1765300">
                <a:moveTo>
                  <a:pt x="1199896" y="1612900"/>
                </a:moveTo>
                <a:lnTo>
                  <a:pt x="1107440" y="1612900"/>
                </a:lnTo>
                <a:lnTo>
                  <a:pt x="1071499" y="1625600"/>
                </a:lnTo>
                <a:lnTo>
                  <a:pt x="1177417" y="1625600"/>
                </a:lnTo>
                <a:lnTo>
                  <a:pt x="1199896" y="1612900"/>
                </a:lnTo>
                <a:close/>
              </a:path>
              <a:path w="1597025" h="1765300">
                <a:moveTo>
                  <a:pt x="1242314" y="1600200"/>
                </a:moveTo>
                <a:lnTo>
                  <a:pt x="1172464" y="1600200"/>
                </a:lnTo>
                <a:lnTo>
                  <a:pt x="1150239" y="1612900"/>
                </a:lnTo>
                <a:lnTo>
                  <a:pt x="1225423" y="1612900"/>
                </a:lnTo>
                <a:lnTo>
                  <a:pt x="1242314" y="1600200"/>
                </a:lnTo>
                <a:close/>
              </a:path>
              <a:path w="1597025" h="1765300">
                <a:moveTo>
                  <a:pt x="1267841" y="1587500"/>
                </a:moveTo>
                <a:lnTo>
                  <a:pt x="1207643" y="1587500"/>
                </a:lnTo>
                <a:lnTo>
                  <a:pt x="1201039" y="1600200"/>
                </a:lnTo>
                <a:lnTo>
                  <a:pt x="1260729" y="1600200"/>
                </a:lnTo>
                <a:lnTo>
                  <a:pt x="1267841" y="1587500"/>
                </a:lnTo>
                <a:close/>
              </a:path>
              <a:path w="1597025" h="1765300">
                <a:moveTo>
                  <a:pt x="1326261" y="1562100"/>
                </a:moveTo>
                <a:lnTo>
                  <a:pt x="1294511" y="1562100"/>
                </a:lnTo>
                <a:lnTo>
                  <a:pt x="1285240" y="1574800"/>
                </a:lnTo>
                <a:lnTo>
                  <a:pt x="1242060" y="1574800"/>
                </a:lnTo>
                <a:lnTo>
                  <a:pt x="1235964" y="1587500"/>
                </a:lnTo>
                <a:lnTo>
                  <a:pt x="1314577" y="1587500"/>
                </a:lnTo>
                <a:lnTo>
                  <a:pt x="1321816" y="1574800"/>
                </a:lnTo>
                <a:lnTo>
                  <a:pt x="1326261" y="1562100"/>
                </a:lnTo>
                <a:close/>
              </a:path>
              <a:path w="1597025" h="1765300">
                <a:moveTo>
                  <a:pt x="1320165" y="1536700"/>
                </a:moveTo>
                <a:lnTo>
                  <a:pt x="1316482" y="1536700"/>
                </a:lnTo>
                <a:lnTo>
                  <a:pt x="1309751" y="1549400"/>
                </a:lnTo>
                <a:lnTo>
                  <a:pt x="1305306" y="1562100"/>
                </a:lnTo>
                <a:lnTo>
                  <a:pt x="1325372" y="1562100"/>
                </a:lnTo>
                <a:lnTo>
                  <a:pt x="1319276" y="1549400"/>
                </a:lnTo>
                <a:lnTo>
                  <a:pt x="1320165" y="1536700"/>
                </a:lnTo>
                <a:close/>
              </a:path>
              <a:path w="1597025" h="1765300">
                <a:moveTo>
                  <a:pt x="1337945" y="1536700"/>
                </a:moveTo>
                <a:lnTo>
                  <a:pt x="1320165" y="1536700"/>
                </a:lnTo>
                <a:lnTo>
                  <a:pt x="1319276" y="1549400"/>
                </a:lnTo>
                <a:lnTo>
                  <a:pt x="1325372" y="1562100"/>
                </a:lnTo>
                <a:lnTo>
                  <a:pt x="1332121" y="1553556"/>
                </a:lnTo>
                <a:lnTo>
                  <a:pt x="1333119" y="1549400"/>
                </a:lnTo>
                <a:lnTo>
                  <a:pt x="1338961" y="1549400"/>
                </a:lnTo>
                <a:lnTo>
                  <a:pt x="1339132" y="1547495"/>
                </a:lnTo>
                <a:lnTo>
                  <a:pt x="1337945" y="1536700"/>
                </a:lnTo>
                <a:close/>
              </a:path>
              <a:path w="1597025" h="1765300">
                <a:moveTo>
                  <a:pt x="1332121" y="1553556"/>
                </a:moveTo>
                <a:lnTo>
                  <a:pt x="1325372" y="1562100"/>
                </a:lnTo>
                <a:lnTo>
                  <a:pt x="1330071" y="1562100"/>
                </a:lnTo>
                <a:lnTo>
                  <a:pt x="1332121" y="1553556"/>
                </a:lnTo>
                <a:close/>
              </a:path>
              <a:path w="1597025" h="1765300">
                <a:moveTo>
                  <a:pt x="1335405" y="1549400"/>
                </a:moveTo>
                <a:lnTo>
                  <a:pt x="1333119" y="1549400"/>
                </a:lnTo>
                <a:lnTo>
                  <a:pt x="1332121" y="1553556"/>
                </a:lnTo>
                <a:lnTo>
                  <a:pt x="1335405" y="1549400"/>
                </a:lnTo>
                <a:close/>
              </a:path>
              <a:path w="1597025" h="1765300">
                <a:moveTo>
                  <a:pt x="1339132" y="1547495"/>
                </a:moveTo>
                <a:lnTo>
                  <a:pt x="1338961" y="1549400"/>
                </a:lnTo>
                <a:lnTo>
                  <a:pt x="1339215" y="1549400"/>
                </a:lnTo>
                <a:lnTo>
                  <a:pt x="1339264" y="1548694"/>
                </a:lnTo>
                <a:lnTo>
                  <a:pt x="1339132" y="1547495"/>
                </a:lnTo>
                <a:close/>
              </a:path>
              <a:path w="1597025" h="1765300">
                <a:moveTo>
                  <a:pt x="1340104" y="1536700"/>
                </a:moveTo>
                <a:lnTo>
                  <a:pt x="1339348" y="1547495"/>
                </a:lnTo>
                <a:lnTo>
                  <a:pt x="1339342" y="1549400"/>
                </a:lnTo>
                <a:lnTo>
                  <a:pt x="1339596" y="1549400"/>
                </a:lnTo>
                <a:lnTo>
                  <a:pt x="1340104" y="1536700"/>
                </a:lnTo>
                <a:close/>
              </a:path>
              <a:path w="1597025" h="1765300">
                <a:moveTo>
                  <a:pt x="1340739" y="1536700"/>
                </a:moveTo>
                <a:lnTo>
                  <a:pt x="1340104" y="1536700"/>
                </a:lnTo>
                <a:lnTo>
                  <a:pt x="1339596" y="1549400"/>
                </a:lnTo>
                <a:lnTo>
                  <a:pt x="1340739" y="1536700"/>
                </a:lnTo>
                <a:close/>
              </a:path>
              <a:path w="1597025" h="1765300">
                <a:moveTo>
                  <a:pt x="1353693" y="1536700"/>
                </a:moveTo>
                <a:lnTo>
                  <a:pt x="1340739" y="1536700"/>
                </a:lnTo>
                <a:lnTo>
                  <a:pt x="1339596" y="1549400"/>
                </a:lnTo>
                <a:lnTo>
                  <a:pt x="1349375" y="1549400"/>
                </a:lnTo>
                <a:lnTo>
                  <a:pt x="1353693" y="1536700"/>
                </a:lnTo>
                <a:close/>
              </a:path>
              <a:path w="1597025" h="1765300">
                <a:moveTo>
                  <a:pt x="1340104" y="1536700"/>
                </a:moveTo>
                <a:lnTo>
                  <a:pt x="1339132" y="1547495"/>
                </a:lnTo>
                <a:lnTo>
                  <a:pt x="1339264" y="1548694"/>
                </a:lnTo>
                <a:lnTo>
                  <a:pt x="1340104" y="1536700"/>
                </a:lnTo>
                <a:close/>
              </a:path>
              <a:path w="1597025" h="1765300">
                <a:moveTo>
                  <a:pt x="1340104" y="1536700"/>
                </a:moveTo>
                <a:lnTo>
                  <a:pt x="1337945" y="1536700"/>
                </a:lnTo>
                <a:lnTo>
                  <a:pt x="1339132" y="1547495"/>
                </a:lnTo>
                <a:lnTo>
                  <a:pt x="1340104" y="1536700"/>
                </a:lnTo>
                <a:close/>
              </a:path>
              <a:path w="1597025" h="1765300">
                <a:moveTo>
                  <a:pt x="1367028" y="1460500"/>
                </a:moveTo>
                <a:lnTo>
                  <a:pt x="1359027" y="1460500"/>
                </a:lnTo>
                <a:lnTo>
                  <a:pt x="1323594" y="1536700"/>
                </a:lnTo>
                <a:lnTo>
                  <a:pt x="1333119" y="1536700"/>
                </a:lnTo>
                <a:lnTo>
                  <a:pt x="1336675" y="1524000"/>
                </a:lnTo>
                <a:lnTo>
                  <a:pt x="1345057" y="1524000"/>
                </a:lnTo>
                <a:lnTo>
                  <a:pt x="1348753" y="1515598"/>
                </a:lnTo>
                <a:lnTo>
                  <a:pt x="1367028" y="1460500"/>
                </a:lnTo>
                <a:close/>
              </a:path>
              <a:path w="1597025" h="1765300">
                <a:moveTo>
                  <a:pt x="1348753" y="1515598"/>
                </a:moveTo>
                <a:lnTo>
                  <a:pt x="1345057" y="1524000"/>
                </a:lnTo>
                <a:lnTo>
                  <a:pt x="1336675" y="1524000"/>
                </a:lnTo>
                <a:lnTo>
                  <a:pt x="1333119" y="1536700"/>
                </a:lnTo>
                <a:lnTo>
                  <a:pt x="1341755" y="1536700"/>
                </a:lnTo>
                <a:lnTo>
                  <a:pt x="1348753" y="1515598"/>
                </a:lnTo>
                <a:close/>
              </a:path>
              <a:path w="1597025" h="1765300">
                <a:moveTo>
                  <a:pt x="1378585" y="1511300"/>
                </a:moveTo>
                <a:lnTo>
                  <a:pt x="1350645" y="1511300"/>
                </a:lnTo>
                <a:lnTo>
                  <a:pt x="1348753" y="1515598"/>
                </a:lnTo>
                <a:lnTo>
                  <a:pt x="1341755" y="1536700"/>
                </a:lnTo>
                <a:lnTo>
                  <a:pt x="1364488" y="1536700"/>
                </a:lnTo>
                <a:lnTo>
                  <a:pt x="1371473" y="1524000"/>
                </a:lnTo>
                <a:lnTo>
                  <a:pt x="1378585" y="1511300"/>
                </a:lnTo>
                <a:close/>
              </a:path>
              <a:path w="1597025" h="1765300">
                <a:moveTo>
                  <a:pt x="1389253" y="1498600"/>
                </a:moveTo>
                <a:lnTo>
                  <a:pt x="1362710" y="1498600"/>
                </a:lnTo>
                <a:lnTo>
                  <a:pt x="1356360" y="1511300"/>
                </a:lnTo>
                <a:lnTo>
                  <a:pt x="1384173" y="1511300"/>
                </a:lnTo>
                <a:lnTo>
                  <a:pt x="1389253" y="1498600"/>
                </a:lnTo>
                <a:close/>
              </a:path>
              <a:path w="1597025" h="1765300">
                <a:moveTo>
                  <a:pt x="1476756" y="1346200"/>
                </a:moveTo>
                <a:lnTo>
                  <a:pt x="1475232" y="1346200"/>
                </a:lnTo>
                <a:lnTo>
                  <a:pt x="1472438" y="1358900"/>
                </a:lnTo>
                <a:lnTo>
                  <a:pt x="1469263" y="1371600"/>
                </a:lnTo>
                <a:lnTo>
                  <a:pt x="1465453" y="1371600"/>
                </a:lnTo>
                <a:lnTo>
                  <a:pt x="1460754" y="1384300"/>
                </a:lnTo>
                <a:lnTo>
                  <a:pt x="1455293" y="1397000"/>
                </a:lnTo>
                <a:lnTo>
                  <a:pt x="1457579" y="1397000"/>
                </a:lnTo>
                <a:lnTo>
                  <a:pt x="1435227" y="1422400"/>
                </a:lnTo>
                <a:lnTo>
                  <a:pt x="1392682" y="1460500"/>
                </a:lnTo>
                <a:lnTo>
                  <a:pt x="1378712" y="1473200"/>
                </a:lnTo>
                <a:lnTo>
                  <a:pt x="1372235" y="1485900"/>
                </a:lnTo>
                <a:lnTo>
                  <a:pt x="1367028" y="1498600"/>
                </a:lnTo>
                <a:lnTo>
                  <a:pt x="1388745" y="1498600"/>
                </a:lnTo>
                <a:lnTo>
                  <a:pt x="1394460" y="1485900"/>
                </a:lnTo>
                <a:lnTo>
                  <a:pt x="1393698" y="1485900"/>
                </a:lnTo>
                <a:lnTo>
                  <a:pt x="1407160" y="1473200"/>
                </a:lnTo>
                <a:lnTo>
                  <a:pt x="1406779" y="1473200"/>
                </a:lnTo>
                <a:lnTo>
                  <a:pt x="1420876" y="1460500"/>
                </a:lnTo>
                <a:lnTo>
                  <a:pt x="1472946" y="1409700"/>
                </a:lnTo>
                <a:lnTo>
                  <a:pt x="1487558" y="1371350"/>
                </a:lnTo>
                <a:lnTo>
                  <a:pt x="1481582" y="1358900"/>
                </a:lnTo>
                <a:lnTo>
                  <a:pt x="1477899" y="1358900"/>
                </a:lnTo>
                <a:lnTo>
                  <a:pt x="1476756" y="1346200"/>
                </a:lnTo>
                <a:close/>
              </a:path>
              <a:path w="1597025" h="1765300">
                <a:moveTo>
                  <a:pt x="1497838" y="1358900"/>
                </a:moveTo>
                <a:lnTo>
                  <a:pt x="1491107" y="1358900"/>
                </a:lnTo>
                <a:lnTo>
                  <a:pt x="1487558" y="1371350"/>
                </a:lnTo>
                <a:lnTo>
                  <a:pt x="1487678" y="1371600"/>
                </a:lnTo>
                <a:lnTo>
                  <a:pt x="1493520" y="1371600"/>
                </a:lnTo>
                <a:lnTo>
                  <a:pt x="1497838" y="1358900"/>
                </a:lnTo>
                <a:close/>
              </a:path>
              <a:path w="1597025" h="1765300">
                <a:moveTo>
                  <a:pt x="1491107" y="1358900"/>
                </a:moveTo>
                <a:lnTo>
                  <a:pt x="1481582" y="1358900"/>
                </a:lnTo>
                <a:lnTo>
                  <a:pt x="1487558" y="1371350"/>
                </a:lnTo>
                <a:lnTo>
                  <a:pt x="1491107" y="1358900"/>
                </a:lnTo>
                <a:close/>
              </a:path>
              <a:path w="1597025" h="1765300">
                <a:moveTo>
                  <a:pt x="1495298" y="1346200"/>
                </a:moveTo>
                <a:lnTo>
                  <a:pt x="1476756" y="1346200"/>
                </a:lnTo>
                <a:lnTo>
                  <a:pt x="1477899" y="1358900"/>
                </a:lnTo>
                <a:lnTo>
                  <a:pt x="1493774" y="1358900"/>
                </a:lnTo>
                <a:lnTo>
                  <a:pt x="1495535" y="1347893"/>
                </a:lnTo>
                <a:lnTo>
                  <a:pt x="1495298" y="1346200"/>
                </a:lnTo>
                <a:close/>
              </a:path>
              <a:path w="1597025" h="1765300">
                <a:moveTo>
                  <a:pt x="1495535" y="1347893"/>
                </a:moveTo>
                <a:lnTo>
                  <a:pt x="1493774" y="1358900"/>
                </a:lnTo>
                <a:lnTo>
                  <a:pt x="1496568" y="1358900"/>
                </a:lnTo>
                <a:lnTo>
                  <a:pt x="1496528" y="1354992"/>
                </a:lnTo>
                <a:lnTo>
                  <a:pt x="1495535" y="1347893"/>
                </a:lnTo>
                <a:close/>
              </a:path>
              <a:path w="1597025" h="1765300">
                <a:moveTo>
                  <a:pt x="1496528" y="1354992"/>
                </a:moveTo>
                <a:lnTo>
                  <a:pt x="1496568" y="1358900"/>
                </a:lnTo>
                <a:lnTo>
                  <a:pt x="1496657" y="1355911"/>
                </a:lnTo>
                <a:lnTo>
                  <a:pt x="1496528" y="1354992"/>
                </a:lnTo>
                <a:close/>
              </a:path>
              <a:path w="1597025" h="1765300">
                <a:moveTo>
                  <a:pt x="1496657" y="1355911"/>
                </a:moveTo>
                <a:lnTo>
                  <a:pt x="1496568" y="1358900"/>
                </a:lnTo>
                <a:lnTo>
                  <a:pt x="1497076" y="1358900"/>
                </a:lnTo>
                <a:lnTo>
                  <a:pt x="1496657" y="1355911"/>
                </a:lnTo>
                <a:close/>
              </a:path>
              <a:path w="1597025" h="1765300">
                <a:moveTo>
                  <a:pt x="1496758" y="1352550"/>
                </a:moveTo>
                <a:lnTo>
                  <a:pt x="1496657" y="1355911"/>
                </a:lnTo>
                <a:lnTo>
                  <a:pt x="1497076" y="1358900"/>
                </a:lnTo>
                <a:lnTo>
                  <a:pt x="1496758" y="1352550"/>
                </a:lnTo>
                <a:close/>
              </a:path>
              <a:path w="1597025" h="1765300">
                <a:moveTo>
                  <a:pt x="1515491" y="1346200"/>
                </a:moveTo>
                <a:lnTo>
                  <a:pt x="1496949" y="1346200"/>
                </a:lnTo>
                <a:lnTo>
                  <a:pt x="1496880" y="1354992"/>
                </a:lnTo>
                <a:lnTo>
                  <a:pt x="1497076" y="1358900"/>
                </a:lnTo>
                <a:lnTo>
                  <a:pt x="1510411" y="1358900"/>
                </a:lnTo>
                <a:lnTo>
                  <a:pt x="1515491" y="1346200"/>
                </a:lnTo>
                <a:close/>
              </a:path>
              <a:path w="1597025" h="1765300">
                <a:moveTo>
                  <a:pt x="1496441" y="1346200"/>
                </a:moveTo>
                <a:lnTo>
                  <a:pt x="1496528" y="1354992"/>
                </a:lnTo>
                <a:lnTo>
                  <a:pt x="1496657" y="1355911"/>
                </a:lnTo>
                <a:lnTo>
                  <a:pt x="1496758" y="1352550"/>
                </a:lnTo>
                <a:lnTo>
                  <a:pt x="1496441" y="1346200"/>
                </a:lnTo>
                <a:close/>
              </a:path>
              <a:path w="1597025" h="1765300">
                <a:moveTo>
                  <a:pt x="1496441" y="1346200"/>
                </a:moveTo>
                <a:lnTo>
                  <a:pt x="1495806" y="1346200"/>
                </a:lnTo>
                <a:lnTo>
                  <a:pt x="1495535" y="1347893"/>
                </a:lnTo>
                <a:lnTo>
                  <a:pt x="1496528" y="1354992"/>
                </a:lnTo>
                <a:lnTo>
                  <a:pt x="1496441" y="1346200"/>
                </a:lnTo>
                <a:close/>
              </a:path>
              <a:path w="1597025" h="1765300">
                <a:moveTo>
                  <a:pt x="1496949" y="1346200"/>
                </a:moveTo>
                <a:lnTo>
                  <a:pt x="1496441" y="1346200"/>
                </a:lnTo>
                <a:lnTo>
                  <a:pt x="1496758" y="1352550"/>
                </a:lnTo>
                <a:lnTo>
                  <a:pt x="1496949" y="1346200"/>
                </a:lnTo>
                <a:close/>
              </a:path>
              <a:path w="1597025" h="1765300">
                <a:moveTo>
                  <a:pt x="1495806" y="1346200"/>
                </a:moveTo>
                <a:lnTo>
                  <a:pt x="1495298" y="1346200"/>
                </a:lnTo>
                <a:lnTo>
                  <a:pt x="1495535" y="1347893"/>
                </a:lnTo>
                <a:lnTo>
                  <a:pt x="1495806" y="1346200"/>
                </a:lnTo>
                <a:close/>
              </a:path>
              <a:path w="1597025" h="1765300">
                <a:moveTo>
                  <a:pt x="1478806" y="1344385"/>
                </a:moveTo>
                <a:lnTo>
                  <a:pt x="1478534" y="1346200"/>
                </a:lnTo>
                <a:lnTo>
                  <a:pt x="1478661" y="1346200"/>
                </a:lnTo>
                <a:lnTo>
                  <a:pt x="1478806" y="1344385"/>
                </a:lnTo>
                <a:close/>
              </a:path>
              <a:path w="1597025" h="1765300">
                <a:moveTo>
                  <a:pt x="1480426" y="1333585"/>
                </a:moveTo>
                <a:lnTo>
                  <a:pt x="1478806" y="1344385"/>
                </a:lnTo>
                <a:lnTo>
                  <a:pt x="1478661" y="1346200"/>
                </a:lnTo>
                <a:lnTo>
                  <a:pt x="1496187" y="1346200"/>
                </a:lnTo>
                <a:lnTo>
                  <a:pt x="1496408" y="1345602"/>
                </a:lnTo>
                <a:lnTo>
                  <a:pt x="1480426" y="1333585"/>
                </a:lnTo>
                <a:close/>
              </a:path>
              <a:path w="1597025" h="1765300">
                <a:moveTo>
                  <a:pt x="1496408" y="1345602"/>
                </a:moveTo>
                <a:lnTo>
                  <a:pt x="1496187" y="1346200"/>
                </a:lnTo>
                <a:lnTo>
                  <a:pt x="1497203" y="1346200"/>
                </a:lnTo>
                <a:lnTo>
                  <a:pt x="1496408" y="1345602"/>
                </a:lnTo>
                <a:close/>
              </a:path>
              <a:path w="1597025" h="1765300">
                <a:moveTo>
                  <a:pt x="1499976" y="1335958"/>
                </a:moveTo>
                <a:lnTo>
                  <a:pt x="1496408" y="1345602"/>
                </a:lnTo>
                <a:lnTo>
                  <a:pt x="1497203" y="1346200"/>
                </a:lnTo>
                <a:lnTo>
                  <a:pt x="1499362" y="1346200"/>
                </a:lnTo>
                <a:lnTo>
                  <a:pt x="1499976" y="1335958"/>
                </a:lnTo>
                <a:close/>
              </a:path>
              <a:path w="1597025" h="1765300">
                <a:moveTo>
                  <a:pt x="1528191" y="1333500"/>
                </a:moveTo>
                <a:lnTo>
                  <a:pt x="1500886" y="1333500"/>
                </a:lnTo>
                <a:lnTo>
                  <a:pt x="1499976" y="1335958"/>
                </a:lnTo>
                <a:lnTo>
                  <a:pt x="1499362" y="1346200"/>
                </a:lnTo>
                <a:lnTo>
                  <a:pt x="1521333" y="1346200"/>
                </a:lnTo>
                <a:lnTo>
                  <a:pt x="1528191" y="1333500"/>
                </a:lnTo>
                <a:close/>
              </a:path>
              <a:path w="1597025" h="1765300">
                <a:moveTo>
                  <a:pt x="1500124" y="1308100"/>
                </a:moveTo>
                <a:lnTo>
                  <a:pt x="1481455" y="1333500"/>
                </a:lnTo>
                <a:lnTo>
                  <a:pt x="1480439" y="1333500"/>
                </a:lnTo>
                <a:lnTo>
                  <a:pt x="1496408" y="1345602"/>
                </a:lnTo>
                <a:lnTo>
                  <a:pt x="1499976" y="1335958"/>
                </a:lnTo>
                <a:lnTo>
                  <a:pt x="1500118" y="1333585"/>
                </a:lnTo>
                <a:lnTo>
                  <a:pt x="1500124" y="1308100"/>
                </a:lnTo>
                <a:close/>
              </a:path>
              <a:path w="1597025" h="1765300">
                <a:moveTo>
                  <a:pt x="1480312" y="1333500"/>
                </a:moveTo>
                <a:lnTo>
                  <a:pt x="1479677" y="1333500"/>
                </a:lnTo>
                <a:lnTo>
                  <a:pt x="1478806" y="1344385"/>
                </a:lnTo>
                <a:lnTo>
                  <a:pt x="1480426" y="1333585"/>
                </a:lnTo>
                <a:close/>
              </a:path>
              <a:path w="1597025" h="1765300">
                <a:moveTo>
                  <a:pt x="1536446" y="1308100"/>
                </a:moveTo>
                <a:lnTo>
                  <a:pt x="1517269" y="1308100"/>
                </a:lnTo>
                <a:lnTo>
                  <a:pt x="1514856" y="1320800"/>
                </a:lnTo>
                <a:lnTo>
                  <a:pt x="1512570" y="1320800"/>
                </a:lnTo>
                <a:lnTo>
                  <a:pt x="1506093" y="1333500"/>
                </a:lnTo>
                <a:lnTo>
                  <a:pt x="1531366" y="1333500"/>
                </a:lnTo>
                <a:lnTo>
                  <a:pt x="1533779" y="1320800"/>
                </a:lnTo>
                <a:lnTo>
                  <a:pt x="1536446" y="1308100"/>
                </a:lnTo>
                <a:close/>
              </a:path>
              <a:path w="1597025" h="1765300">
                <a:moveTo>
                  <a:pt x="1540891" y="1295400"/>
                </a:moveTo>
                <a:lnTo>
                  <a:pt x="1519174" y="1295400"/>
                </a:lnTo>
                <a:lnTo>
                  <a:pt x="1517142" y="1308100"/>
                </a:lnTo>
                <a:lnTo>
                  <a:pt x="1538224" y="1308100"/>
                </a:lnTo>
                <a:lnTo>
                  <a:pt x="1540891" y="1295400"/>
                </a:lnTo>
                <a:close/>
              </a:path>
              <a:path w="1597025" h="1765300">
                <a:moveTo>
                  <a:pt x="1544320" y="1257300"/>
                </a:moveTo>
                <a:lnTo>
                  <a:pt x="1535303" y="1257300"/>
                </a:lnTo>
                <a:lnTo>
                  <a:pt x="1532636" y="1270000"/>
                </a:lnTo>
                <a:lnTo>
                  <a:pt x="1526286" y="1282700"/>
                </a:lnTo>
                <a:lnTo>
                  <a:pt x="1522095" y="1295400"/>
                </a:lnTo>
                <a:lnTo>
                  <a:pt x="1544320" y="1295400"/>
                </a:lnTo>
                <a:lnTo>
                  <a:pt x="1550670" y="1270000"/>
                </a:lnTo>
                <a:lnTo>
                  <a:pt x="1546606" y="1270000"/>
                </a:lnTo>
                <a:lnTo>
                  <a:pt x="1544320" y="1257300"/>
                </a:lnTo>
                <a:close/>
              </a:path>
              <a:path w="1597025" h="1765300">
                <a:moveTo>
                  <a:pt x="1557020" y="1257300"/>
                </a:moveTo>
                <a:lnTo>
                  <a:pt x="1544320" y="1257300"/>
                </a:lnTo>
                <a:lnTo>
                  <a:pt x="1546606" y="1270000"/>
                </a:lnTo>
                <a:lnTo>
                  <a:pt x="1556311" y="1262357"/>
                </a:lnTo>
                <a:lnTo>
                  <a:pt x="1557020" y="1257300"/>
                </a:lnTo>
                <a:close/>
              </a:path>
              <a:path w="1597025" h="1765300">
                <a:moveTo>
                  <a:pt x="1556311" y="1262357"/>
                </a:moveTo>
                <a:lnTo>
                  <a:pt x="1546606" y="1270000"/>
                </a:lnTo>
                <a:lnTo>
                  <a:pt x="1555242" y="1270000"/>
                </a:lnTo>
                <a:lnTo>
                  <a:pt x="1556311" y="1262357"/>
                </a:lnTo>
                <a:close/>
              </a:path>
              <a:path w="1597025" h="1765300">
                <a:moveTo>
                  <a:pt x="1562735" y="1257300"/>
                </a:moveTo>
                <a:lnTo>
                  <a:pt x="1557020" y="1257300"/>
                </a:lnTo>
                <a:lnTo>
                  <a:pt x="1556311" y="1262357"/>
                </a:lnTo>
                <a:lnTo>
                  <a:pt x="1562735" y="1257300"/>
                </a:lnTo>
                <a:close/>
              </a:path>
              <a:path w="1597025" h="1765300">
                <a:moveTo>
                  <a:pt x="1564767" y="1244600"/>
                </a:moveTo>
                <a:lnTo>
                  <a:pt x="1541145" y="1244600"/>
                </a:lnTo>
                <a:lnTo>
                  <a:pt x="1539494" y="1257300"/>
                </a:lnTo>
                <a:lnTo>
                  <a:pt x="1564386" y="1257300"/>
                </a:lnTo>
                <a:lnTo>
                  <a:pt x="1564767" y="1244600"/>
                </a:lnTo>
                <a:close/>
              </a:path>
              <a:path w="1597025" h="1765300">
                <a:moveTo>
                  <a:pt x="1546700" y="1243248"/>
                </a:moveTo>
                <a:lnTo>
                  <a:pt x="1545971" y="1244600"/>
                </a:lnTo>
                <a:lnTo>
                  <a:pt x="1546606" y="1244600"/>
                </a:lnTo>
                <a:lnTo>
                  <a:pt x="1546700" y="1243248"/>
                </a:lnTo>
                <a:close/>
              </a:path>
              <a:path w="1597025" h="1765300">
                <a:moveTo>
                  <a:pt x="1552829" y="1231900"/>
                </a:moveTo>
                <a:lnTo>
                  <a:pt x="1546700" y="1243248"/>
                </a:lnTo>
                <a:lnTo>
                  <a:pt x="1546606" y="1244600"/>
                </a:lnTo>
                <a:lnTo>
                  <a:pt x="1563116" y="1244600"/>
                </a:lnTo>
                <a:lnTo>
                  <a:pt x="1552829" y="1231900"/>
                </a:lnTo>
                <a:close/>
              </a:path>
              <a:path w="1597025" h="1765300">
                <a:moveTo>
                  <a:pt x="1567815" y="1231900"/>
                </a:moveTo>
                <a:lnTo>
                  <a:pt x="1552829" y="1231900"/>
                </a:lnTo>
                <a:lnTo>
                  <a:pt x="1563116" y="1244600"/>
                </a:lnTo>
                <a:lnTo>
                  <a:pt x="1566672" y="1244600"/>
                </a:lnTo>
                <a:lnTo>
                  <a:pt x="1567815" y="1231900"/>
                </a:lnTo>
                <a:close/>
              </a:path>
              <a:path w="1597025" h="1765300">
                <a:moveTo>
                  <a:pt x="1552829" y="1231900"/>
                </a:moveTo>
                <a:lnTo>
                  <a:pt x="1547495" y="1231900"/>
                </a:lnTo>
                <a:lnTo>
                  <a:pt x="1546700" y="1243248"/>
                </a:lnTo>
                <a:lnTo>
                  <a:pt x="1552829" y="1231900"/>
                </a:lnTo>
                <a:close/>
              </a:path>
              <a:path w="1597025" h="1765300">
                <a:moveTo>
                  <a:pt x="1546733" y="723900"/>
                </a:moveTo>
                <a:lnTo>
                  <a:pt x="1525778" y="723900"/>
                </a:lnTo>
                <a:lnTo>
                  <a:pt x="1528064" y="736600"/>
                </a:lnTo>
                <a:lnTo>
                  <a:pt x="1530350" y="736600"/>
                </a:lnTo>
                <a:lnTo>
                  <a:pt x="1533017" y="749300"/>
                </a:lnTo>
                <a:lnTo>
                  <a:pt x="1536827" y="762000"/>
                </a:lnTo>
                <a:lnTo>
                  <a:pt x="1536700" y="762000"/>
                </a:lnTo>
                <a:lnTo>
                  <a:pt x="1539367" y="787400"/>
                </a:lnTo>
                <a:lnTo>
                  <a:pt x="1541526" y="800100"/>
                </a:lnTo>
                <a:lnTo>
                  <a:pt x="1544066" y="812800"/>
                </a:lnTo>
                <a:lnTo>
                  <a:pt x="1550289" y="838200"/>
                </a:lnTo>
                <a:lnTo>
                  <a:pt x="1552956" y="838200"/>
                </a:lnTo>
                <a:lnTo>
                  <a:pt x="1555242" y="850900"/>
                </a:lnTo>
                <a:lnTo>
                  <a:pt x="1561592" y="876300"/>
                </a:lnTo>
                <a:lnTo>
                  <a:pt x="1566545" y="901700"/>
                </a:lnTo>
                <a:lnTo>
                  <a:pt x="1570355" y="939800"/>
                </a:lnTo>
                <a:lnTo>
                  <a:pt x="1573276" y="965200"/>
                </a:lnTo>
                <a:lnTo>
                  <a:pt x="1575181" y="990600"/>
                </a:lnTo>
                <a:lnTo>
                  <a:pt x="1577086" y="1054100"/>
                </a:lnTo>
                <a:lnTo>
                  <a:pt x="1576959" y="1054100"/>
                </a:lnTo>
                <a:lnTo>
                  <a:pt x="1577213" y="1079500"/>
                </a:lnTo>
                <a:lnTo>
                  <a:pt x="1576959" y="1092200"/>
                </a:lnTo>
                <a:lnTo>
                  <a:pt x="1576070" y="1104900"/>
                </a:lnTo>
                <a:lnTo>
                  <a:pt x="1573149" y="1130300"/>
                </a:lnTo>
                <a:lnTo>
                  <a:pt x="1569466" y="1143000"/>
                </a:lnTo>
                <a:lnTo>
                  <a:pt x="1566164" y="1168400"/>
                </a:lnTo>
                <a:lnTo>
                  <a:pt x="1566418" y="1168400"/>
                </a:lnTo>
                <a:lnTo>
                  <a:pt x="1562608" y="1181100"/>
                </a:lnTo>
                <a:lnTo>
                  <a:pt x="1559433" y="1193800"/>
                </a:lnTo>
                <a:lnTo>
                  <a:pt x="1556512" y="1206500"/>
                </a:lnTo>
                <a:lnTo>
                  <a:pt x="1554099" y="1219200"/>
                </a:lnTo>
                <a:lnTo>
                  <a:pt x="1551940" y="1219200"/>
                </a:lnTo>
                <a:lnTo>
                  <a:pt x="1550162" y="1231900"/>
                </a:lnTo>
                <a:lnTo>
                  <a:pt x="1570990" y="1231900"/>
                </a:lnTo>
                <a:lnTo>
                  <a:pt x="1573149" y="1219200"/>
                </a:lnTo>
                <a:lnTo>
                  <a:pt x="1575562" y="1206500"/>
                </a:lnTo>
                <a:lnTo>
                  <a:pt x="1578483" y="1193800"/>
                </a:lnTo>
                <a:lnTo>
                  <a:pt x="1581658" y="1181100"/>
                </a:lnTo>
                <a:lnTo>
                  <a:pt x="1583690" y="1181100"/>
                </a:lnTo>
                <a:lnTo>
                  <a:pt x="1585722" y="1168400"/>
                </a:lnTo>
                <a:lnTo>
                  <a:pt x="1589151" y="1155700"/>
                </a:lnTo>
                <a:lnTo>
                  <a:pt x="1592707" y="1130300"/>
                </a:lnTo>
                <a:lnTo>
                  <a:pt x="1595755" y="1104900"/>
                </a:lnTo>
                <a:lnTo>
                  <a:pt x="1596771" y="1092200"/>
                </a:lnTo>
                <a:lnTo>
                  <a:pt x="1597025" y="1079500"/>
                </a:lnTo>
                <a:lnTo>
                  <a:pt x="1596771" y="1054100"/>
                </a:lnTo>
                <a:lnTo>
                  <a:pt x="1596136" y="1028700"/>
                </a:lnTo>
                <a:lnTo>
                  <a:pt x="1594866" y="990600"/>
                </a:lnTo>
                <a:lnTo>
                  <a:pt x="1592961" y="965200"/>
                </a:lnTo>
                <a:lnTo>
                  <a:pt x="1590040" y="939800"/>
                </a:lnTo>
                <a:lnTo>
                  <a:pt x="1586103" y="901700"/>
                </a:lnTo>
                <a:lnTo>
                  <a:pt x="1580896" y="876300"/>
                </a:lnTo>
                <a:lnTo>
                  <a:pt x="1574419" y="850900"/>
                </a:lnTo>
                <a:lnTo>
                  <a:pt x="1571879" y="838200"/>
                </a:lnTo>
                <a:lnTo>
                  <a:pt x="1568958" y="825500"/>
                </a:lnTo>
                <a:lnTo>
                  <a:pt x="1562989" y="812800"/>
                </a:lnTo>
                <a:lnTo>
                  <a:pt x="1563497" y="812800"/>
                </a:lnTo>
                <a:lnTo>
                  <a:pt x="1561084" y="800100"/>
                </a:lnTo>
                <a:lnTo>
                  <a:pt x="1558925" y="774700"/>
                </a:lnTo>
                <a:lnTo>
                  <a:pt x="1556131" y="762000"/>
                </a:lnTo>
                <a:lnTo>
                  <a:pt x="1552067" y="749300"/>
                </a:lnTo>
                <a:lnTo>
                  <a:pt x="1549273" y="736600"/>
                </a:lnTo>
                <a:lnTo>
                  <a:pt x="1546733" y="723900"/>
                </a:lnTo>
                <a:close/>
              </a:path>
              <a:path w="1597025" h="1765300">
                <a:moveTo>
                  <a:pt x="1583690" y="1181100"/>
                </a:moveTo>
                <a:lnTo>
                  <a:pt x="1581658" y="1181100"/>
                </a:lnTo>
                <a:lnTo>
                  <a:pt x="1581658" y="1193800"/>
                </a:lnTo>
                <a:lnTo>
                  <a:pt x="1583690" y="1181100"/>
                </a:lnTo>
                <a:close/>
              </a:path>
              <a:path w="1597025" h="1765300">
                <a:moveTo>
                  <a:pt x="1541907" y="711200"/>
                </a:moveTo>
                <a:lnTo>
                  <a:pt x="1516761" y="711200"/>
                </a:lnTo>
                <a:lnTo>
                  <a:pt x="1520952" y="723900"/>
                </a:lnTo>
                <a:lnTo>
                  <a:pt x="1544320" y="723900"/>
                </a:lnTo>
                <a:lnTo>
                  <a:pt x="1541907" y="711200"/>
                </a:lnTo>
                <a:close/>
              </a:path>
              <a:path w="1597025" h="1765300">
                <a:moveTo>
                  <a:pt x="1531874" y="698500"/>
                </a:moveTo>
                <a:lnTo>
                  <a:pt x="1503807" y="698500"/>
                </a:lnTo>
                <a:lnTo>
                  <a:pt x="1507363" y="711200"/>
                </a:lnTo>
                <a:lnTo>
                  <a:pt x="1537081" y="711200"/>
                </a:lnTo>
                <a:lnTo>
                  <a:pt x="1531874" y="698500"/>
                </a:lnTo>
                <a:close/>
              </a:path>
              <a:path w="1597025" h="1765300">
                <a:moveTo>
                  <a:pt x="1467104" y="622300"/>
                </a:moveTo>
                <a:lnTo>
                  <a:pt x="1445133" y="622300"/>
                </a:lnTo>
                <a:lnTo>
                  <a:pt x="1450594" y="635000"/>
                </a:lnTo>
                <a:lnTo>
                  <a:pt x="1456436" y="647700"/>
                </a:lnTo>
                <a:lnTo>
                  <a:pt x="1472946" y="660400"/>
                </a:lnTo>
                <a:lnTo>
                  <a:pt x="1490345" y="685800"/>
                </a:lnTo>
                <a:lnTo>
                  <a:pt x="1495298" y="698500"/>
                </a:lnTo>
                <a:lnTo>
                  <a:pt x="1526413" y="698500"/>
                </a:lnTo>
                <a:lnTo>
                  <a:pt x="1520444" y="685800"/>
                </a:lnTo>
                <a:lnTo>
                  <a:pt x="1510157" y="685800"/>
                </a:lnTo>
                <a:lnTo>
                  <a:pt x="1505458" y="673100"/>
                </a:lnTo>
                <a:lnTo>
                  <a:pt x="1505839" y="673100"/>
                </a:lnTo>
                <a:lnTo>
                  <a:pt x="1488694" y="647700"/>
                </a:lnTo>
                <a:lnTo>
                  <a:pt x="1488821" y="647700"/>
                </a:lnTo>
                <a:lnTo>
                  <a:pt x="1472565" y="635000"/>
                </a:lnTo>
                <a:lnTo>
                  <a:pt x="1472819" y="635000"/>
                </a:lnTo>
                <a:lnTo>
                  <a:pt x="1467104" y="622300"/>
                </a:lnTo>
                <a:close/>
              </a:path>
              <a:path w="1597025" h="1765300">
                <a:moveTo>
                  <a:pt x="1461897" y="609600"/>
                </a:moveTo>
                <a:lnTo>
                  <a:pt x="1434211" y="609600"/>
                </a:lnTo>
                <a:lnTo>
                  <a:pt x="1440180" y="622300"/>
                </a:lnTo>
                <a:lnTo>
                  <a:pt x="1467358" y="622300"/>
                </a:lnTo>
                <a:lnTo>
                  <a:pt x="1461897" y="609600"/>
                </a:lnTo>
                <a:close/>
              </a:path>
              <a:path w="1597025" h="1765300">
                <a:moveTo>
                  <a:pt x="1443863" y="584200"/>
                </a:moveTo>
                <a:lnTo>
                  <a:pt x="1412240" y="584200"/>
                </a:lnTo>
                <a:lnTo>
                  <a:pt x="1418209" y="596900"/>
                </a:lnTo>
                <a:lnTo>
                  <a:pt x="1424432" y="596900"/>
                </a:lnTo>
                <a:lnTo>
                  <a:pt x="1430147" y="609600"/>
                </a:lnTo>
                <a:lnTo>
                  <a:pt x="1456309" y="609600"/>
                </a:lnTo>
                <a:lnTo>
                  <a:pt x="1449959" y="596900"/>
                </a:lnTo>
                <a:lnTo>
                  <a:pt x="1443863" y="584200"/>
                </a:lnTo>
                <a:close/>
              </a:path>
              <a:path w="1597025" h="1765300">
                <a:moveTo>
                  <a:pt x="1427099" y="571500"/>
                </a:moveTo>
                <a:lnTo>
                  <a:pt x="1403985" y="571500"/>
                </a:lnTo>
                <a:lnTo>
                  <a:pt x="1407795" y="584200"/>
                </a:lnTo>
                <a:lnTo>
                  <a:pt x="1432433" y="584200"/>
                </a:lnTo>
                <a:lnTo>
                  <a:pt x="1427099" y="571500"/>
                </a:lnTo>
                <a:close/>
              </a:path>
              <a:path w="1597025" h="1765300">
                <a:moveTo>
                  <a:pt x="1420241" y="558800"/>
                </a:moveTo>
                <a:lnTo>
                  <a:pt x="1392428" y="558800"/>
                </a:lnTo>
                <a:lnTo>
                  <a:pt x="1397635" y="571500"/>
                </a:lnTo>
                <a:lnTo>
                  <a:pt x="1423797" y="571500"/>
                </a:lnTo>
                <a:lnTo>
                  <a:pt x="1420241" y="558800"/>
                </a:lnTo>
                <a:close/>
              </a:path>
              <a:path w="1597025" h="1765300">
                <a:moveTo>
                  <a:pt x="1404239" y="533400"/>
                </a:moveTo>
                <a:lnTo>
                  <a:pt x="1376553" y="533400"/>
                </a:lnTo>
                <a:lnTo>
                  <a:pt x="1383157" y="546100"/>
                </a:lnTo>
                <a:lnTo>
                  <a:pt x="1387602" y="546100"/>
                </a:lnTo>
                <a:lnTo>
                  <a:pt x="1392555" y="558800"/>
                </a:lnTo>
                <a:lnTo>
                  <a:pt x="1414526" y="558800"/>
                </a:lnTo>
                <a:lnTo>
                  <a:pt x="1409319" y="546100"/>
                </a:lnTo>
                <a:lnTo>
                  <a:pt x="1404239" y="533400"/>
                </a:lnTo>
                <a:close/>
              </a:path>
              <a:path w="1597025" h="1765300">
                <a:moveTo>
                  <a:pt x="1391031" y="520700"/>
                </a:moveTo>
                <a:lnTo>
                  <a:pt x="1364107" y="520700"/>
                </a:lnTo>
                <a:lnTo>
                  <a:pt x="1369314" y="533400"/>
                </a:lnTo>
                <a:lnTo>
                  <a:pt x="1398397" y="533400"/>
                </a:lnTo>
                <a:lnTo>
                  <a:pt x="1391031" y="520700"/>
                </a:lnTo>
                <a:close/>
              </a:path>
              <a:path w="1597025" h="1765300">
                <a:moveTo>
                  <a:pt x="1281938" y="444500"/>
                </a:moveTo>
                <a:lnTo>
                  <a:pt x="1262126" y="444500"/>
                </a:lnTo>
                <a:lnTo>
                  <a:pt x="1267714" y="457200"/>
                </a:lnTo>
                <a:lnTo>
                  <a:pt x="1325499" y="508000"/>
                </a:lnTo>
                <a:lnTo>
                  <a:pt x="1336675" y="520700"/>
                </a:lnTo>
                <a:lnTo>
                  <a:pt x="1386586" y="520700"/>
                </a:lnTo>
                <a:lnTo>
                  <a:pt x="1381633" y="508000"/>
                </a:lnTo>
                <a:lnTo>
                  <a:pt x="1369187" y="508000"/>
                </a:lnTo>
                <a:lnTo>
                  <a:pt x="1360043" y="495300"/>
                </a:lnTo>
                <a:lnTo>
                  <a:pt x="1337691" y="495300"/>
                </a:lnTo>
                <a:lnTo>
                  <a:pt x="1281938" y="444500"/>
                </a:lnTo>
                <a:close/>
              </a:path>
              <a:path w="1597025" h="1765300">
                <a:moveTo>
                  <a:pt x="1276731" y="431800"/>
                </a:moveTo>
                <a:lnTo>
                  <a:pt x="1251585" y="431800"/>
                </a:lnTo>
                <a:lnTo>
                  <a:pt x="1257046" y="444500"/>
                </a:lnTo>
                <a:lnTo>
                  <a:pt x="1282065" y="444500"/>
                </a:lnTo>
                <a:lnTo>
                  <a:pt x="1276731" y="431800"/>
                </a:lnTo>
                <a:close/>
              </a:path>
              <a:path w="1597025" h="1765300">
                <a:moveTo>
                  <a:pt x="1265428" y="419100"/>
                </a:moveTo>
                <a:lnTo>
                  <a:pt x="1230249" y="419100"/>
                </a:lnTo>
                <a:lnTo>
                  <a:pt x="1247267" y="431800"/>
                </a:lnTo>
                <a:lnTo>
                  <a:pt x="1271524" y="431800"/>
                </a:lnTo>
                <a:lnTo>
                  <a:pt x="1265428" y="419100"/>
                </a:lnTo>
                <a:close/>
              </a:path>
              <a:path w="1597025" h="1765300">
                <a:moveTo>
                  <a:pt x="1240917" y="406400"/>
                </a:moveTo>
                <a:lnTo>
                  <a:pt x="1212723" y="406400"/>
                </a:lnTo>
                <a:lnTo>
                  <a:pt x="1221613" y="419100"/>
                </a:lnTo>
                <a:lnTo>
                  <a:pt x="1258316" y="419100"/>
                </a:lnTo>
                <a:lnTo>
                  <a:pt x="1240917" y="406400"/>
                </a:lnTo>
                <a:close/>
              </a:path>
              <a:path w="1597025" h="1765300">
                <a:moveTo>
                  <a:pt x="1225042" y="393700"/>
                </a:moveTo>
                <a:lnTo>
                  <a:pt x="1200785" y="393700"/>
                </a:lnTo>
                <a:lnTo>
                  <a:pt x="1206246" y="406400"/>
                </a:lnTo>
                <a:lnTo>
                  <a:pt x="1233170" y="406400"/>
                </a:lnTo>
                <a:lnTo>
                  <a:pt x="1225042" y="393700"/>
                </a:lnTo>
                <a:close/>
              </a:path>
              <a:path w="1597025" h="1765300">
                <a:moveTo>
                  <a:pt x="1232662" y="393700"/>
                </a:moveTo>
                <a:lnTo>
                  <a:pt x="1233170" y="406400"/>
                </a:lnTo>
                <a:lnTo>
                  <a:pt x="1241044" y="406400"/>
                </a:lnTo>
                <a:lnTo>
                  <a:pt x="1232662" y="393700"/>
                </a:lnTo>
                <a:close/>
              </a:path>
              <a:path w="1597025" h="1765300">
                <a:moveTo>
                  <a:pt x="1216025" y="381000"/>
                </a:moveTo>
                <a:lnTo>
                  <a:pt x="1187704" y="381000"/>
                </a:lnTo>
                <a:lnTo>
                  <a:pt x="1192911" y="393700"/>
                </a:lnTo>
                <a:lnTo>
                  <a:pt x="1221232" y="393700"/>
                </a:lnTo>
                <a:lnTo>
                  <a:pt x="1216025" y="381000"/>
                </a:lnTo>
                <a:close/>
              </a:path>
              <a:path w="1597025" h="1765300">
                <a:moveTo>
                  <a:pt x="1165479" y="355600"/>
                </a:moveTo>
                <a:lnTo>
                  <a:pt x="1121156" y="355600"/>
                </a:lnTo>
                <a:lnTo>
                  <a:pt x="1129919" y="368300"/>
                </a:lnTo>
                <a:lnTo>
                  <a:pt x="1148461" y="381000"/>
                </a:lnTo>
                <a:lnTo>
                  <a:pt x="1210056" y="381000"/>
                </a:lnTo>
                <a:lnTo>
                  <a:pt x="1206119" y="368300"/>
                </a:lnTo>
                <a:lnTo>
                  <a:pt x="1177163" y="368300"/>
                </a:lnTo>
                <a:lnTo>
                  <a:pt x="1165479" y="355600"/>
                </a:lnTo>
                <a:close/>
              </a:path>
              <a:path w="1597025" h="1765300">
                <a:moveTo>
                  <a:pt x="1132332" y="342900"/>
                </a:moveTo>
                <a:lnTo>
                  <a:pt x="1105916" y="342900"/>
                </a:lnTo>
                <a:lnTo>
                  <a:pt x="1112393" y="355600"/>
                </a:lnTo>
                <a:lnTo>
                  <a:pt x="1140714" y="355600"/>
                </a:lnTo>
                <a:lnTo>
                  <a:pt x="1132332" y="342900"/>
                </a:lnTo>
                <a:close/>
              </a:path>
              <a:path w="1597025" h="1765300">
                <a:moveTo>
                  <a:pt x="1095121" y="330200"/>
                </a:moveTo>
                <a:lnTo>
                  <a:pt x="1090041" y="330200"/>
                </a:lnTo>
                <a:lnTo>
                  <a:pt x="1095883" y="342900"/>
                </a:lnTo>
                <a:lnTo>
                  <a:pt x="1095121" y="330200"/>
                </a:lnTo>
                <a:close/>
              </a:path>
              <a:path w="1597025" h="1765300">
                <a:moveTo>
                  <a:pt x="1119886" y="330200"/>
                </a:moveTo>
                <a:lnTo>
                  <a:pt x="1095121" y="330200"/>
                </a:lnTo>
                <a:lnTo>
                  <a:pt x="1100582" y="342900"/>
                </a:lnTo>
                <a:lnTo>
                  <a:pt x="1125601" y="342900"/>
                </a:lnTo>
                <a:lnTo>
                  <a:pt x="1119886" y="330200"/>
                </a:lnTo>
                <a:close/>
              </a:path>
              <a:path w="1597025" h="1765300">
                <a:moveTo>
                  <a:pt x="1109218" y="317500"/>
                </a:moveTo>
                <a:lnTo>
                  <a:pt x="1063879" y="317500"/>
                </a:lnTo>
                <a:lnTo>
                  <a:pt x="1091057" y="330200"/>
                </a:lnTo>
                <a:lnTo>
                  <a:pt x="1115187" y="330200"/>
                </a:lnTo>
                <a:lnTo>
                  <a:pt x="1109218" y="317500"/>
                </a:lnTo>
                <a:close/>
              </a:path>
              <a:path w="1597025" h="1765300">
                <a:moveTo>
                  <a:pt x="1045337" y="279400"/>
                </a:moveTo>
                <a:lnTo>
                  <a:pt x="1019175" y="279400"/>
                </a:lnTo>
                <a:lnTo>
                  <a:pt x="1021715" y="292100"/>
                </a:lnTo>
                <a:lnTo>
                  <a:pt x="1028191" y="292100"/>
                </a:lnTo>
                <a:lnTo>
                  <a:pt x="1036447" y="304800"/>
                </a:lnTo>
                <a:lnTo>
                  <a:pt x="1036066" y="304800"/>
                </a:lnTo>
                <a:lnTo>
                  <a:pt x="1064641" y="317500"/>
                </a:lnTo>
                <a:lnTo>
                  <a:pt x="1102487" y="317500"/>
                </a:lnTo>
                <a:lnTo>
                  <a:pt x="1074420" y="292100"/>
                </a:lnTo>
                <a:lnTo>
                  <a:pt x="1045337" y="279400"/>
                </a:lnTo>
                <a:close/>
              </a:path>
              <a:path w="1597025" h="1765300">
                <a:moveTo>
                  <a:pt x="1024128" y="292100"/>
                </a:moveTo>
                <a:lnTo>
                  <a:pt x="996569" y="292100"/>
                </a:lnTo>
                <a:lnTo>
                  <a:pt x="1001141" y="304800"/>
                </a:lnTo>
                <a:lnTo>
                  <a:pt x="1021207" y="304800"/>
                </a:lnTo>
                <a:lnTo>
                  <a:pt x="1024128" y="292100"/>
                </a:lnTo>
                <a:close/>
              </a:path>
              <a:path w="1597025" h="1765300">
                <a:moveTo>
                  <a:pt x="997712" y="279400"/>
                </a:moveTo>
                <a:lnTo>
                  <a:pt x="976376" y="279400"/>
                </a:lnTo>
                <a:lnTo>
                  <a:pt x="990981" y="292100"/>
                </a:lnTo>
                <a:lnTo>
                  <a:pt x="999997" y="292100"/>
                </a:lnTo>
                <a:lnTo>
                  <a:pt x="997712" y="279400"/>
                </a:lnTo>
                <a:close/>
              </a:path>
              <a:path w="1597025" h="1765300">
                <a:moveTo>
                  <a:pt x="1012444" y="279400"/>
                </a:moveTo>
                <a:lnTo>
                  <a:pt x="997712" y="279400"/>
                </a:lnTo>
                <a:lnTo>
                  <a:pt x="999997" y="292100"/>
                </a:lnTo>
                <a:lnTo>
                  <a:pt x="1003935" y="292100"/>
                </a:lnTo>
                <a:lnTo>
                  <a:pt x="1012444" y="279400"/>
                </a:lnTo>
                <a:close/>
              </a:path>
              <a:path w="1597025" h="1765300">
                <a:moveTo>
                  <a:pt x="1016888" y="279400"/>
                </a:moveTo>
                <a:lnTo>
                  <a:pt x="1012444" y="279400"/>
                </a:lnTo>
                <a:lnTo>
                  <a:pt x="1003935" y="292100"/>
                </a:lnTo>
                <a:lnTo>
                  <a:pt x="1013079" y="292100"/>
                </a:lnTo>
                <a:lnTo>
                  <a:pt x="1016888" y="279400"/>
                </a:lnTo>
                <a:close/>
              </a:path>
              <a:path w="1597025" h="1765300">
                <a:moveTo>
                  <a:pt x="1019175" y="279400"/>
                </a:moveTo>
                <a:lnTo>
                  <a:pt x="1016888" y="279400"/>
                </a:lnTo>
                <a:lnTo>
                  <a:pt x="1013079" y="292100"/>
                </a:lnTo>
                <a:lnTo>
                  <a:pt x="1021715" y="292100"/>
                </a:lnTo>
                <a:lnTo>
                  <a:pt x="1019175" y="279400"/>
                </a:lnTo>
                <a:close/>
              </a:path>
              <a:path w="1597025" h="1765300">
                <a:moveTo>
                  <a:pt x="986916" y="266700"/>
                </a:moveTo>
                <a:lnTo>
                  <a:pt x="955929" y="266700"/>
                </a:lnTo>
                <a:lnTo>
                  <a:pt x="966851" y="279400"/>
                </a:lnTo>
                <a:lnTo>
                  <a:pt x="994791" y="279400"/>
                </a:lnTo>
                <a:lnTo>
                  <a:pt x="986916" y="266700"/>
                </a:lnTo>
                <a:close/>
              </a:path>
              <a:path w="1597025" h="1765300">
                <a:moveTo>
                  <a:pt x="1023747" y="266700"/>
                </a:moveTo>
                <a:lnTo>
                  <a:pt x="1004951" y="266700"/>
                </a:lnTo>
                <a:lnTo>
                  <a:pt x="998982" y="279400"/>
                </a:lnTo>
                <a:lnTo>
                  <a:pt x="1029716" y="279400"/>
                </a:lnTo>
                <a:lnTo>
                  <a:pt x="1023747" y="266700"/>
                </a:lnTo>
                <a:close/>
              </a:path>
              <a:path w="1597025" h="1765300">
                <a:moveTo>
                  <a:pt x="954024" y="241300"/>
                </a:moveTo>
                <a:lnTo>
                  <a:pt x="912368" y="241300"/>
                </a:lnTo>
                <a:lnTo>
                  <a:pt x="928751" y="254000"/>
                </a:lnTo>
                <a:lnTo>
                  <a:pt x="943229" y="266700"/>
                </a:lnTo>
                <a:lnTo>
                  <a:pt x="977646" y="266700"/>
                </a:lnTo>
                <a:lnTo>
                  <a:pt x="954024" y="241300"/>
                </a:lnTo>
                <a:close/>
              </a:path>
              <a:path w="1597025" h="1765300">
                <a:moveTo>
                  <a:pt x="923544" y="228600"/>
                </a:moveTo>
                <a:lnTo>
                  <a:pt x="895858" y="228600"/>
                </a:lnTo>
                <a:lnTo>
                  <a:pt x="903986" y="241300"/>
                </a:lnTo>
                <a:lnTo>
                  <a:pt x="954151" y="241300"/>
                </a:lnTo>
                <a:lnTo>
                  <a:pt x="923544" y="228600"/>
                </a:lnTo>
                <a:close/>
              </a:path>
              <a:path w="1597025" h="1765300">
                <a:moveTo>
                  <a:pt x="915797" y="215900"/>
                </a:moveTo>
                <a:lnTo>
                  <a:pt x="880237" y="215900"/>
                </a:lnTo>
                <a:lnTo>
                  <a:pt x="889254" y="228600"/>
                </a:lnTo>
                <a:lnTo>
                  <a:pt x="923925" y="228600"/>
                </a:lnTo>
                <a:lnTo>
                  <a:pt x="915797" y="215900"/>
                </a:lnTo>
                <a:close/>
              </a:path>
              <a:path w="1597025" h="1765300">
                <a:moveTo>
                  <a:pt x="898652" y="203200"/>
                </a:moveTo>
                <a:lnTo>
                  <a:pt x="826897" y="203200"/>
                </a:lnTo>
                <a:lnTo>
                  <a:pt x="841502" y="215900"/>
                </a:lnTo>
                <a:lnTo>
                  <a:pt x="907796" y="215900"/>
                </a:lnTo>
                <a:lnTo>
                  <a:pt x="898652" y="203200"/>
                </a:lnTo>
                <a:close/>
              </a:path>
              <a:path w="1597025" h="1765300">
                <a:moveTo>
                  <a:pt x="861060" y="190500"/>
                </a:moveTo>
                <a:lnTo>
                  <a:pt x="781304" y="190500"/>
                </a:lnTo>
                <a:lnTo>
                  <a:pt x="791591" y="203200"/>
                </a:lnTo>
                <a:lnTo>
                  <a:pt x="875411" y="203200"/>
                </a:lnTo>
                <a:lnTo>
                  <a:pt x="861060" y="190500"/>
                </a:lnTo>
                <a:close/>
              </a:path>
              <a:path w="1597025" h="1765300">
                <a:moveTo>
                  <a:pt x="812292" y="177800"/>
                </a:moveTo>
                <a:lnTo>
                  <a:pt x="765175" y="177800"/>
                </a:lnTo>
                <a:lnTo>
                  <a:pt x="773430" y="190500"/>
                </a:lnTo>
                <a:lnTo>
                  <a:pt x="824611" y="190500"/>
                </a:lnTo>
                <a:lnTo>
                  <a:pt x="812292" y="177800"/>
                </a:lnTo>
                <a:close/>
              </a:path>
              <a:path w="1597025" h="1765300">
                <a:moveTo>
                  <a:pt x="784860" y="165100"/>
                </a:moveTo>
                <a:lnTo>
                  <a:pt x="735330" y="165100"/>
                </a:lnTo>
                <a:lnTo>
                  <a:pt x="745871" y="177800"/>
                </a:lnTo>
                <a:lnTo>
                  <a:pt x="793115" y="177800"/>
                </a:lnTo>
                <a:lnTo>
                  <a:pt x="784860" y="165100"/>
                </a:lnTo>
                <a:close/>
              </a:path>
              <a:path w="1597025" h="1765300">
                <a:moveTo>
                  <a:pt x="753872" y="152400"/>
                </a:moveTo>
                <a:lnTo>
                  <a:pt x="711581" y="152400"/>
                </a:lnTo>
                <a:lnTo>
                  <a:pt x="718312" y="165100"/>
                </a:lnTo>
                <a:lnTo>
                  <a:pt x="766318" y="165100"/>
                </a:lnTo>
                <a:lnTo>
                  <a:pt x="753872" y="152400"/>
                </a:lnTo>
                <a:close/>
              </a:path>
              <a:path w="1597025" h="1765300">
                <a:moveTo>
                  <a:pt x="682117" y="139700"/>
                </a:moveTo>
                <a:lnTo>
                  <a:pt x="647065" y="139700"/>
                </a:lnTo>
                <a:lnTo>
                  <a:pt x="656209" y="152400"/>
                </a:lnTo>
                <a:lnTo>
                  <a:pt x="684657" y="152400"/>
                </a:lnTo>
                <a:lnTo>
                  <a:pt x="682117" y="139700"/>
                </a:lnTo>
                <a:close/>
              </a:path>
              <a:path w="1597025" h="1765300">
                <a:moveTo>
                  <a:pt x="704342" y="127000"/>
                </a:moveTo>
                <a:lnTo>
                  <a:pt x="688467" y="127000"/>
                </a:lnTo>
                <a:lnTo>
                  <a:pt x="682117" y="139700"/>
                </a:lnTo>
                <a:lnTo>
                  <a:pt x="684657" y="152400"/>
                </a:lnTo>
                <a:lnTo>
                  <a:pt x="685927" y="152400"/>
                </a:lnTo>
                <a:lnTo>
                  <a:pt x="686054" y="139700"/>
                </a:lnTo>
                <a:lnTo>
                  <a:pt x="708406" y="139700"/>
                </a:lnTo>
                <a:lnTo>
                  <a:pt x="704342" y="127000"/>
                </a:lnTo>
                <a:close/>
              </a:path>
              <a:path w="1597025" h="1765300">
                <a:moveTo>
                  <a:pt x="702564" y="139700"/>
                </a:moveTo>
                <a:lnTo>
                  <a:pt x="686054" y="139700"/>
                </a:lnTo>
                <a:lnTo>
                  <a:pt x="685927" y="152400"/>
                </a:lnTo>
                <a:lnTo>
                  <a:pt x="701167" y="152400"/>
                </a:lnTo>
                <a:lnTo>
                  <a:pt x="702564" y="139700"/>
                </a:lnTo>
                <a:close/>
              </a:path>
              <a:path w="1597025" h="1765300">
                <a:moveTo>
                  <a:pt x="703580" y="139700"/>
                </a:moveTo>
                <a:lnTo>
                  <a:pt x="702564" y="139700"/>
                </a:lnTo>
                <a:lnTo>
                  <a:pt x="701167" y="152400"/>
                </a:lnTo>
                <a:lnTo>
                  <a:pt x="705866" y="152400"/>
                </a:lnTo>
                <a:lnTo>
                  <a:pt x="703580" y="139700"/>
                </a:lnTo>
                <a:close/>
              </a:path>
              <a:path w="1597025" h="1765300">
                <a:moveTo>
                  <a:pt x="733806" y="139700"/>
                </a:moveTo>
                <a:lnTo>
                  <a:pt x="703580" y="139700"/>
                </a:lnTo>
                <a:lnTo>
                  <a:pt x="705866" y="152400"/>
                </a:lnTo>
                <a:lnTo>
                  <a:pt x="743204" y="152400"/>
                </a:lnTo>
                <a:lnTo>
                  <a:pt x="733806" y="139700"/>
                </a:lnTo>
                <a:close/>
              </a:path>
              <a:path w="1597025" h="1765300">
                <a:moveTo>
                  <a:pt x="662813" y="127000"/>
                </a:moveTo>
                <a:lnTo>
                  <a:pt x="612775" y="127000"/>
                </a:lnTo>
                <a:lnTo>
                  <a:pt x="619506" y="139700"/>
                </a:lnTo>
                <a:lnTo>
                  <a:pt x="677164" y="139700"/>
                </a:lnTo>
                <a:lnTo>
                  <a:pt x="662813" y="127000"/>
                </a:lnTo>
                <a:close/>
              </a:path>
              <a:path w="1597025" h="1765300">
                <a:moveTo>
                  <a:pt x="589788" y="101600"/>
                </a:moveTo>
                <a:lnTo>
                  <a:pt x="588645" y="101600"/>
                </a:lnTo>
                <a:lnTo>
                  <a:pt x="585470" y="114300"/>
                </a:lnTo>
                <a:lnTo>
                  <a:pt x="591439" y="127000"/>
                </a:lnTo>
                <a:lnTo>
                  <a:pt x="598170" y="127000"/>
                </a:lnTo>
                <a:lnTo>
                  <a:pt x="606298" y="114300"/>
                </a:lnTo>
                <a:lnTo>
                  <a:pt x="594233" y="114300"/>
                </a:lnTo>
                <a:lnTo>
                  <a:pt x="589788" y="101600"/>
                </a:lnTo>
                <a:close/>
              </a:path>
              <a:path w="1597025" h="1765300">
                <a:moveTo>
                  <a:pt x="616331" y="114300"/>
                </a:moveTo>
                <a:lnTo>
                  <a:pt x="606298" y="114300"/>
                </a:lnTo>
                <a:lnTo>
                  <a:pt x="598170" y="127000"/>
                </a:lnTo>
                <a:lnTo>
                  <a:pt x="608584" y="127000"/>
                </a:lnTo>
                <a:lnTo>
                  <a:pt x="616331" y="114300"/>
                </a:lnTo>
                <a:close/>
              </a:path>
              <a:path w="1597025" h="1765300">
                <a:moveTo>
                  <a:pt x="634365" y="114300"/>
                </a:moveTo>
                <a:lnTo>
                  <a:pt x="616331" y="114300"/>
                </a:lnTo>
                <a:lnTo>
                  <a:pt x="608584" y="127000"/>
                </a:lnTo>
                <a:lnTo>
                  <a:pt x="643636" y="127000"/>
                </a:lnTo>
                <a:lnTo>
                  <a:pt x="634365" y="114300"/>
                </a:lnTo>
                <a:close/>
              </a:path>
              <a:path w="1597025" h="1765300">
                <a:moveTo>
                  <a:pt x="519303" y="0"/>
                </a:moveTo>
                <a:lnTo>
                  <a:pt x="382905" y="38100"/>
                </a:lnTo>
                <a:lnTo>
                  <a:pt x="496062" y="114300"/>
                </a:lnTo>
                <a:lnTo>
                  <a:pt x="465480" y="63500"/>
                </a:lnTo>
                <a:lnTo>
                  <a:pt x="456945" y="63500"/>
                </a:lnTo>
                <a:lnTo>
                  <a:pt x="458597" y="38100"/>
                </a:lnTo>
                <a:lnTo>
                  <a:pt x="473202" y="38100"/>
                </a:lnTo>
                <a:lnTo>
                  <a:pt x="519303" y="0"/>
                </a:lnTo>
                <a:close/>
              </a:path>
              <a:path w="1597025" h="1765300">
                <a:moveTo>
                  <a:pt x="599694" y="101600"/>
                </a:moveTo>
                <a:lnTo>
                  <a:pt x="589788" y="101600"/>
                </a:lnTo>
                <a:lnTo>
                  <a:pt x="594233" y="114300"/>
                </a:lnTo>
                <a:lnTo>
                  <a:pt x="599186" y="114300"/>
                </a:lnTo>
                <a:lnTo>
                  <a:pt x="599694" y="101600"/>
                </a:lnTo>
                <a:close/>
              </a:path>
              <a:path w="1597025" h="1765300">
                <a:moveTo>
                  <a:pt x="599694" y="101600"/>
                </a:moveTo>
                <a:lnTo>
                  <a:pt x="599186" y="114300"/>
                </a:lnTo>
                <a:lnTo>
                  <a:pt x="599807" y="112977"/>
                </a:lnTo>
                <a:lnTo>
                  <a:pt x="599694" y="101600"/>
                </a:lnTo>
                <a:close/>
              </a:path>
              <a:path w="1597025" h="1765300">
                <a:moveTo>
                  <a:pt x="599807" y="112977"/>
                </a:moveTo>
                <a:lnTo>
                  <a:pt x="599186" y="114300"/>
                </a:lnTo>
                <a:lnTo>
                  <a:pt x="599821" y="114300"/>
                </a:lnTo>
                <a:lnTo>
                  <a:pt x="599807" y="112977"/>
                </a:lnTo>
                <a:close/>
              </a:path>
              <a:path w="1597025" h="1765300">
                <a:moveTo>
                  <a:pt x="603745" y="104598"/>
                </a:moveTo>
                <a:lnTo>
                  <a:pt x="599807" y="112977"/>
                </a:lnTo>
                <a:lnTo>
                  <a:pt x="599821" y="114300"/>
                </a:lnTo>
                <a:lnTo>
                  <a:pt x="606171" y="114300"/>
                </a:lnTo>
                <a:lnTo>
                  <a:pt x="603745" y="104598"/>
                </a:lnTo>
                <a:close/>
              </a:path>
              <a:path w="1597025" h="1765300">
                <a:moveTo>
                  <a:pt x="606679" y="101600"/>
                </a:moveTo>
                <a:lnTo>
                  <a:pt x="605155" y="101600"/>
                </a:lnTo>
                <a:lnTo>
                  <a:pt x="603745" y="104598"/>
                </a:lnTo>
                <a:lnTo>
                  <a:pt x="606171" y="114300"/>
                </a:lnTo>
                <a:lnTo>
                  <a:pt x="610235" y="114300"/>
                </a:lnTo>
                <a:lnTo>
                  <a:pt x="606679" y="101600"/>
                </a:lnTo>
                <a:close/>
              </a:path>
              <a:path w="1597025" h="1765300">
                <a:moveTo>
                  <a:pt x="617474" y="101600"/>
                </a:moveTo>
                <a:lnTo>
                  <a:pt x="606679" y="101600"/>
                </a:lnTo>
                <a:lnTo>
                  <a:pt x="610235" y="114300"/>
                </a:lnTo>
                <a:lnTo>
                  <a:pt x="619633" y="114300"/>
                </a:lnTo>
                <a:lnTo>
                  <a:pt x="617474" y="101600"/>
                </a:lnTo>
                <a:close/>
              </a:path>
              <a:path w="1597025" h="1765300">
                <a:moveTo>
                  <a:pt x="602996" y="101600"/>
                </a:moveTo>
                <a:lnTo>
                  <a:pt x="599694" y="101600"/>
                </a:lnTo>
                <a:lnTo>
                  <a:pt x="599807" y="112977"/>
                </a:lnTo>
                <a:lnTo>
                  <a:pt x="603745" y="104598"/>
                </a:lnTo>
                <a:lnTo>
                  <a:pt x="602996" y="101600"/>
                </a:lnTo>
                <a:close/>
              </a:path>
              <a:path w="1597025" h="1765300">
                <a:moveTo>
                  <a:pt x="605155" y="101600"/>
                </a:moveTo>
                <a:lnTo>
                  <a:pt x="602996" y="101600"/>
                </a:lnTo>
                <a:lnTo>
                  <a:pt x="603745" y="104598"/>
                </a:lnTo>
                <a:lnTo>
                  <a:pt x="605155" y="101600"/>
                </a:lnTo>
                <a:close/>
              </a:path>
              <a:path w="1597025" h="1765300">
                <a:moveTo>
                  <a:pt x="605663" y="88900"/>
                </a:moveTo>
                <a:lnTo>
                  <a:pt x="564388" y="88900"/>
                </a:lnTo>
                <a:lnTo>
                  <a:pt x="573024" y="101600"/>
                </a:lnTo>
                <a:lnTo>
                  <a:pt x="609473" y="101600"/>
                </a:lnTo>
                <a:lnTo>
                  <a:pt x="605663" y="88900"/>
                </a:lnTo>
                <a:close/>
              </a:path>
              <a:path w="1597025" h="1765300">
                <a:moveTo>
                  <a:pt x="588137" y="76200"/>
                </a:moveTo>
                <a:lnTo>
                  <a:pt x="535559" y="76200"/>
                </a:lnTo>
                <a:lnTo>
                  <a:pt x="540385" y="88900"/>
                </a:lnTo>
                <a:lnTo>
                  <a:pt x="600964" y="88900"/>
                </a:lnTo>
                <a:lnTo>
                  <a:pt x="588137" y="76200"/>
                </a:lnTo>
                <a:close/>
              </a:path>
              <a:path w="1597025" h="1765300">
                <a:moveTo>
                  <a:pt x="550799" y="63500"/>
                </a:moveTo>
                <a:lnTo>
                  <a:pt x="519684" y="63500"/>
                </a:lnTo>
                <a:lnTo>
                  <a:pt x="527812" y="76200"/>
                </a:lnTo>
                <a:lnTo>
                  <a:pt x="555117" y="76200"/>
                </a:lnTo>
                <a:lnTo>
                  <a:pt x="550799" y="63500"/>
                </a:lnTo>
                <a:close/>
              </a:path>
              <a:path w="1597025" h="1765300">
                <a:moveTo>
                  <a:pt x="553720" y="63500"/>
                </a:moveTo>
                <a:lnTo>
                  <a:pt x="555117" y="76200"/>
                </a:lnTo>
                <a:lnTo>
                  <a:pt x="561848" y="76200"/>
                </a:lnTo>
                <a:lnTo>
                  <a:pt x="553720" y="63500"/>
                </a:lnTo>
                <a:close/>
              </a:path>
              <a:path w="1597025" h="1765300">
                <a:moveTo>
                  <a:pt x="473202" y="38100"/>
                </a:moveTo>
                <a:lnTo>
                  <a:pt x="458597" y="38100"/>
                </a:lnTo>
                <a:lnTo>
                  <a:pt x="456945" y="63500"/>
                </a:lnTo>
                <a:lnTo>
                  <a:pt x="465480" y="63500"/>
                </a:lnTo>
                <a:lnTo>
                  <a:pt x="457834" y="50800"/>
                </a:lnTo>
                <a:lnTo>
                  <a:pt x="473202" y="38100"/>
                </a:lnTo>
                <a:close/>
              </a:path>
              <a:path w="1597025" h="1765300">
                <a:moveTo>
                  <a:pt x="507745" y="38100"/>
                </a:moveTo>
                <a:lnTo>
                  <a:pt x="473202" y="38100"/>
                </a:lnTo>
                <a:lnTo>
                  <a:pt x="457834" y="50800"/>
                </a:lnTo>
                <a:lnTo>
                  <a:pt x="465480" y="63500"/>
                </a:lnTo>
                <a:lnTo>
                  <a:pt x="539877" y="63500"/>
                </a:lnTo>
                <a:lnTo>
                  <a:pt x="531114" y="50800"/>
                </a:lnTo>
                <a:lnTo>
                  <a:pt x="519556" y="50800"/>
                </a:lnTo>
                <a:lnTo>
                  <a:pt x="507745" y="38100"/>
                </a:lnTo>
                <a:close/>
              </a:path>
            </a:pathLst>
          </a:custGeom>
          <a:solidFill>
            <a:srgbClr val="FF0000"/>
          </a:solidFill>
        </p:spPr>
        <p:txBody>
          <a:bodyPr wrap="square" lIns="0" tIns="0" rIns="0" bIns="0" rtlCol="0"/>
          <a:lstStyle/>
          <a:p>
            <a:endParaRPr/>
          </a:p>
        </p:txBody>
      </p:sp>
      <p:sp>
        <p:nvSpPr>
          <p:cNvPr id="13" name="object 13"/>
          <p:cNvSpPr/>
          <p:nvPr/>
        </p:nvSpPr>
        <p:spPr>
          <a:xfrm>
            <a:off x="1690028" y="2457218"/>
            <a:ext cx="1053465" cy="3187700"/>
          </a:xfrm>
          <a:custGeom>
            <a:avLst/>
            <a:gdLst/>
            <a:ahLst/>
            <a:cxnLst/>
            <a:rect l="l" t="t" r="r" b="b"/>
            <a:pathLst>
              <a:path w="1053465" h="3187700">
                <a:moveTo>
                  <a:pt x="585348" y="3144629"/>
                </a:moveTo>
                <a:lnTo>
                  <a:pt x="536270" y="3187700"/>
                </a:lnTo>
                <a:lnTo>
                  <a:pt x="637692" y="3149600"/>
                </a:lnTo>
                <a:lnTo>
                  <a:pt x="590423" y="3149600"/>
                </a:lnTo>
                <a:lnTo>
                  <a:pt x="585348" y="3144629"/>
                </a:lnTo>
                <a:close/>
              </a:path>
              <a:path w="1053465" h="3187700">
                <a:moveTo>
                  <a:pt x="594148" y="3136907"/>
                </a:moveTo>
                <a:lnTo>
                  <a:pt x="585348" y="3144629"/>
                </a:lnTo>
                <a:lnTo>
                  <a:pt x="590423" y="3149600"/>
                </a:lnTo>
                <a:lnTo>
                  <a:pt x="594148" y="3136907"/>
                </a:lnTo>
                <a:close/>
              </a:path>
              <a:path w="1053465" h="3187700">
                <a:moveTo>
                  <a:pt x="630626" y="3111500"/>
                </a:moveTo>
                <a:lnTo>
                  <a:pt x="584619" y="3111500"/>
                </a:lnTo>
                <a:lnTo>
                  <a:pt x="588048" y="3124200"/>
                </a:lnTo>
                <a:lnTo>
                  <a:pt x="597877" y="3124200"/>
                </a:lnTo>
                <a:lnTo>
                  <a:pt x="590423" y="3149600"/>
                </a:lnTo>
                <a:lnTo>
                  <a:pt x="637692" y="3149600"/>
                </a:lnTo>
                <a:lnTo>
                  <a:pt x="671488" y="3136892"/>
                </a:lnTo>
                <a:lnTo>
                  <a:pt x="630626" y="3111500"/>
                </a:lnTo>
                <a:close/>
              </a:path>
              <a:path w="1053465" h="3187700">
                <a:moveTo>
                  <a:pt x="585367" y="3122108"/>
                </a:moveTo>
                <a:lnTo>
                  <a:pt x="585685" y="3124200"/>
                </a:lnTo>
                <a:lnTo>
                  <a:pt x="560476" y="3124200"/>
                </a:lnTo>
                <a:lnTo>
                  <a:pt x="566750" y="3136900"/>
                </a:lnTo>
                <a:lnTo>
                  <a:pt x="577463" y="3136907"/>
                </a:lnTo>
                <a:lnTo>
                  <a:pt x="585348" y="3144629"/>
                </a:lnTo>
                <a:lnTo>
                  <a:pt x="594152" y="3136892"/>
                </a:lnTo>
                <a:lnTo>
                  <a:pt x="585367" y="3122108"/>
                </a:lnTo>
                <a:close/>
              </a:path>
              <a:path w="1053465" h="3187700">
                <a:moveTo>
                  <a:pt x="583755" y="3111500"/>
                </a:moveTo>
                <a:lnTo>
                  <a:pt x="585367" y="3122108"/>
                </a:lnTo>
                <a:lnTo>
                  <a:pt x="594152" y="3136892"/>
                </a:lnTo>
                <a:lnTo>
                  <a:pt x="597877" y="3124200"/>
                </a:lnTo>
                <a:lnTo>
                  <a:pt x="586803" y="3124200"/>
                </a:lnTo>
                <a:lnTo>
                  <a:pt x="583755" y="3111500"/>
                </a:lnTo>
                <a:close/>
              </a:path>
              <a:path w="1053465" h="3187700">
                <a:moveTo>
                  <a:pt x="579064" y="3111500"/>
                </a:moveTo>
                <a:lnTo>
                  <a:pt x="540702" y="3111500"/>
                </a:lnTo>
                <a:lnTo>
                  <a:pt x="552983" y="3124200"/>
                </a:lnTo>
                <a:lnTo>
                  <a:pt x="585685" y="3124200"/>
                </a:lnTo>
                <a:lnTo>
                  <a:pt x="583705" y="3119310"/>
                </a:lnTo>
                <a:lnTo>
                  <a:pt x="579064" y="3111500"/>
                </a:lnTo>
                <a:close/>
              </a:path>
              <a:path w="1053465" h="3187700">
                <a:moveTo>
                  <a:pt x="584619" y="3111500"/>
                </a:moveTo>
                <a:lnTo>
                  <a:pt x="583755" y="3111500"/>
                </a:lnTo>
                <a:lnTo>
                  <a:pt x="586803" y="3124200"/>
                </a:lnTo>
                <a:lnTo>
                  <a:pt x="584619" y="3111500"/>
                </a:lnTo>
                <a:close/>
              </a:path>
              <a:path w="1053465" h="3187700">
                <a:moveTo>
                  <a:pt x="584619" y="3111500"/>
                </a:moveTo>
                <a:lnTo>
                  <a:pt x="586803" y="3124200"/>
                </a:lnTo>
                <a:lnTo>
                  <a:pt x="588048" y="3124200"/>
                </a:lnTo>
                <a:lnTo>
                  <a:pt x="584619" y="3111500"/>
                </a:lnTo>
                <a:close/>
              </a:path>
              <a:path w="1053465" h="3187700">
                <a:moveTo>
                  <a:pt x="583755" y="3111500"/>
                </a:moveTo>
                <a:lnTo>
                  <a:pt x="580542" y="3111500"/>
                </a:lnTo>
                <a:lnTo>
                  <a:pt x="583705" y="3119310"/>
                </a:lnTo>
                <a:lnTo>
                  <a:pt x="585367" y="3122108"/>
                </a:lnTo>
                <a:lnTo>
                  <a:pt x="583755" y="3111500"/>
                </a:lnTo>
                <a:close/>
              </a:path>
              <a:path w="1053465" h="3187700">
                <a:moveTo>
                  <a:pt x="610190" y="3098800"/>
                </a:moveTo>
                <a:lnTo>
                  <a:pt x="571779" y="3098800"/>
                </a:lnTo>
                <a:lnTo>
                  <a:pt x="572052" y="3099697"/>
                </a:lnTo>
                <a:lnTo>
                  <a:pt x="583705" y="3119310"/>
                </a:lnTo>
                <a:lnTo>
                  <a:pt x="580542" y="3111500"/>
                </a:lnTo>
                <a:lnTo>
                  <a:pt x="630626" y="3111500"/>
                </a:lnTo>
                <a:lnTo>
                  <a:pt x="610190" y="3098800"/>
                </a:lnTo>
                <a:close/>
              </a:path>
              <a:path w="1053465" h="3187700">
                <a:moveTo>
                  <a:pt x="571519" y="3098800"/>
                </a:moveTo>
                <a:lnTo>
                  <a:pt x="521284" y="3098800"/>
                </a:lnTo>
                <a:lnTo>
                  <a:pt x="531380" y="3111500"/>
                </a:lnTo>
                <a:lnTo>
                  <a:pt x="575640" y="3111500"/>
                </a:lnTo>
                <a:lnTo>
                  <a:pt x="572052" y="3099697"/>
                </a:lnTo>
                <a:lnTo>
                  <a:pt x="571519" y="3098800"/>
                </a:lnTo>
                <a:close/>
              </a:path>
              <a:path w="1053465" h="3187700">
                <a:moveTo>
                  <a:pt x="548881" y="3060700"/>
                </a:moveTo>
                <a:lnTo>
                  <a:pt x="572052" y="3099697"/>
                </a:lnTo>
                <a:lnTo>
                  <a:pt x="571779" y="3098800"/>
                </a:lnTo>
                <a:lnTo>
                  <a:pt x="610190" y="3098800"/>
                </a:lnTo>
                <a:lnTo>
                  <a:pt x="548881" y="3060700"/>
                </a:lnTo>
                <a:close/>
              </a:path>
              <a:path w="1053465" h="3187700">
                <a:moveTo>
                  <a:pt x="554164" y="3086100"/>
                </a:moveTo>
                <a:lnTo>
                  <a:pt x="481253" y="3086100"/>
                </a:lnTo>
                <a:lnTo>
                  <a:pt x="493344" y="3098800"/>
                </a:lnTo>
                <a:lnTo>
                  <a:pt x="567423" y="3098800"/>
                </a:lnTo>
                <a:lnTo>
                  <a:pt x="554164" y="3086100"/>
                </a:lnTo>
                <a:close/>
              </a:path>
              <a:path w="1053465" h="3187700">
                <a:moveTo>
                  <a:pt x="531495" y="3073400"/>
                </a:moveTo>
                <a:lnTo>
                  <a:pt x="354203" y="3073400"/>
                </a:lnTo>
                <a:lnTo>
                  <a:pt x="367334" y="3086100"/>
                </a:lnTo>
                <a:lnTo>
                  <a:pt x="542544" y="3086100"/>
                </a:lnTo>
                <a:lnTo>
                  <a:pt x="531495" y="3073400"/>
                </a:lnTo>
                <a:close/>
              </a:path>
              <a:path w="1053465" h="3187700">
                <a:moveTo>
                  <a:pt x="487146" y="3060700"/>
                </a:moveTo>
                <a:lnTo>
                  <a:pt x="297942" y="3060700"/>
                </a:lnTo>
                <a:lnTo>
                  <a:pt x="307530" y="3073400"/>
                </a:lnTo>
                <a:lnTo>
                  <a:pt x="499275" y="3073400"/>
                </a:lnTo>
                <a:lnTo>
                  <a:pt x="487146" y="3060700"/>
                </a:lnTo>
                <a:close/>
              </a:path>
              <a:path w="1053465" h="3187700">
                <a:moveTo>
                  <a:pt x="370306" y="3048000"/>
                </a:moveTo>
                <a:lnTo>
                  <a:pt x="278536" y="3048000"/>
                </a:lnTo>
                <a:lnTo>
                  <a:pt x="287528" y="3060700"/>
                </a:lnTo>
                <a:lnTo>
                  <a:pt x="396405" y="3060700"/>
                </a:lnTo>
                <a:lnTo>
                  <a:pt x="370306" y="3048000"/>
                </a:lnTo>
                <a:close/>
              </a:path>
              <a:path w="1053465" h="3187700">
                <a:moveTo>
                  <a:pt x="262610" y="3035300"/>
                </a:moveTo>
                <a:lnTo>
                  <a:pt x="252742" y="3035300"/>
                </a:lnTo>
                <a:lnTo>
                  <a:pt x="263791" y="3048000"/>
                </a:lnTo>
                <a:lnTo>
                  <a:pt x="262610" y="3035300"/>
                </a:lnTo>
                <a:close/>
              </a:path>
              <a:path w="1053465" h="3187700">
                <a:moveTo>
                  <a:pt x="307746" y="3035300"/>
                </a:moveTo>
                <a:lnTo>
                  <a:pt x="262610" y="3035300"/>
                </a:lnTo>
                <a:lnTo>
                  <a:pt x="270992" y="3048000"/>
                </a:lnTo>
                <a:lnTo>
                  <a:pt x="316026" y="3048000"/>
                </a:lnTo>
                <a:lnTo>
                  <a:pt x="307746" y="3035300"/>
                </a:lnTo>
                <a:close/>
              </a:path>
              <a:path w="1053465" h="3187700">
                <a:moveTo>
                  <a:pt x="285584" y="3022600"/>
                </a:moveTo>
                <a:lnTo>
                  <a:pt x="230124" y="3022600"/>
                </a:lnTo>
                <a:lnTo>
                  <a:pt x="241884" y="3035300"/>
                </a:lnTo>
                <a:lnTo>
                  <a:pt x="294017" y="3035300"/>
                </a:lnTo>
                <a:lnTo>
                  <a:pt x="285584" y="3022600"/>
                </a:lnTo>
                <a:close/>
              </a:path>
              <a:path w="1053465" h="3187700">
                <a:moveTo>
                  <a:pt x="264388" y="3009900"/>
                </a:moveTo>
                <a:lnTo>
                  <a:pt x="210553" y="3009900"/>
                </a:lnTo>
                <a:lnTo>
                  <a:pt x="218579" y="3022600"/>
                </a:lnTo>
                <a:lnTo>
                  <a:pt x="276301" y="3022600"/>
                </a:lnTo>
                <a:lnTo>
                  <a:pt x="264388" y="3009900"/>
                </a:lnTo>
                <a:close/>
              </a:path>
              <a:path w="1053465" h="3187700">
                <a:moveTo>
                  <a:pt x="241541" y="2997200"/>
                </a:moveTo>
                <a:lnTo>
                  <a:pt x="192468" y="2997200"/>
                </a:lnTo>
                <a:lnTo>
                  <a:pt x="197688" y="3009900"/>
                </a:lnTo>
                <a:lnTo>
                  <a:pt x="252869" y="3009900"/>
                </a:lnTo>
                <a:lnTo>
                  <a:pt x="241541" y="2997200"/>
                </a:lnTo>
                <a:close/>
              </a:path>
              <a:path w="1053465" h="3187700">
                <a:moveTo>
                  <a:pt x="217512" y="2984500"/>
                </a:moveTo>
                <a:lnTo>
                  <a:pt x="173774" y="2984500"/>
                </a:lnTo>
                <a:lnTo>
                  <a:pt x="178155" y="2997200"/>
                </a:lnTo>
                <a:lnTo>
                  <a:pt x="224307" y="2997200"/>
                </a:lnTo>
                <a:lnTo>
                  <a:pt x="217512" y="2984500"/>
                </a:lnTo>
                <a:close/>
              </a:path>
              <a:path w="1053465" h="3187700">
                <a:moveTo>
                  <a:pt x="166415" y="2979483"/>
                </a:moveTo>
                <a:lnTo>
                  <a:pt x="165989" y="2984500"/>
                </a:lnTo>
                <a:lnTo>
                  <a:pt x="167995" y="2984500"/>
                </a:lnTo>
                <a:lnTo>
                  <a:pt x="166415" y="2979483"/>
                </a:lnTo>
                <a:close/>
              </a:path>
              <a:path w="1053465" h="3187700">
                <a:moveTo>
                  <a:pt x="167055" y="2971958"/>
                </a:moveTo>
                <a:lnTo>
                  <a:pt x="166415" y="2979483"/>
                </a:lnTo>
                <a:lnTo>
                  <a:pt x="167995" y="2984500"/>
                </a:lnTo>
                <a:lnTo>
                  <a:pt x="167055" y="2971958"/>
                </a:lnTo>
                <a:close/>
              </a:path>
              <a:path w="1053465" h="3187700">
                <a:moveTo>
                  <a:pt x="167060" y="2971895"/>
                </a:moveTo>
                <a:lnTo>
                  <a:pt x="167995" y="2984500"/>
                </a:lnTo>
                <a:lnTo>
                  <a:pt x="168935" y="2984500"/>
                </a:lnTo>
                <a:lnTo>
                  <a:pt x="168238" y="2978441"/>
                </a:lnTo>
                <a:lnTo>
                  <a:pt x="167060" y="2971895"/>
                </a:lnTo>
                <a:close/>
              </a:path>
              <a:path w="1053465" h="3187700">
                <a:moveTo>
                  <a:pt x="190220" y="2971800"/>
                </a:moveTo>
                <a:lnTo>
                  <a:pt x="167487" y="2971800"/>
                </a:lnTo>
                <a:lnTo>
                  <a:pt x="168255" y="2978534"/>
                </a:lnTo>
                <a:lnTo>
                  <a:pt x="169329" y="2984500"/>
                </a:lnTo>
                <a:lnTo>
                  <a:pt x="190322" y="2984500"/>
                </a:lnTo>
                <a:lnTo>
                  <a:pt x="191309" y="2978441"/>
                </a:lnTo>
                <a:lnTo>
                  <a:pt x="190220" y="2971800"/>
                </a:lnTo>
                <a:close/>
              </a:path>
              <a:path w="1053465" h="3187700">
                <a:moveTo>
                  <a:pt x="191309" y="2978441"/>
                </a:moveTo>
                <a:lnTo>
                  <a:pt x="190322" y="2984500"/>
                </a:lnTo>
                <a:lnTo>
                  <a:pt x="192303" y="2984500"/>
                </a:lnTo>
                <a:lnTo>
                  <a:pt x="191309" y="2978441"/>
                </a:lnTo>
                <a:close/>
              </a:path>
              <a:path w="1053465" h="3187700">
                <a:moveTo>
                  <a:pt x="192392" y="2971800"/>
                </a:moveTo>
                <a:lnTo>
                  <a:pt x="191309" y="2978441"/>
                </a:lnTo>
                <a:lnTo>
                  <a:pt x="192303" y="2984500"/>
                </a:lnTo>
                <a:lnTo>
                  <a:pt x="192392" y="2971800"/>
                </a:lnTo>
                <a:close/>
              </a:path>
              <a:path w="1053465" h="3187700">
                <a:moveTo>
                  <a:pt x="190334" y="2959100"/>
                </a:moveTo>
                <a:lnTo>
                  <a:pt x="150114" y="2959100"/>
                </a:lnTo>
                <a:lnTo>
                  <a:pt x="154876" y="2971800"/>
                </a:lnTo>
                <a:lnTo>
                  <a:pt x="192392" y="2971800"/>
                </a:lnTo>
                <a:lnTo>
                  <a:pt x="192303" y="2984500"/>
                </a:lnTo>
                <a:lnTo>
                  <a:pt x="193776" y="2984500"/>
                </a:lnTo>
                <a:lnTo>
                  <a:pt x="193090" y="2971800"/>
                </a:lnTo>
                <a:lnTo>
                  <a:pt x="190334" y="2959100"/>
                </a:lnTo>
                <a:close/>
              </a:path>
              <a:path w="1053465" h="3187700">
                <a:moveTo>
                  <a:pt x="198412" y="2971800"/>
                </a:moveTo>
                <a:lnTo>
                  <a:pt x="193090" y="2971800"/>
                </a:lnTo>
                <a:lnTo>
                  <a:pt x="193776" y="2984500"/>
                </a:lnTo>
                <a:lnTo>
                  <a:pt x="202222" y="2984500"/>
                </a:lnTo>
                <a:lnTo>
                  <a:pt x="198412" y="2971800"/>
                </a:lnTo>
                <a:close/>
              </a:path>
              <a:path w="1053465" h="3187700">
                <a:moveTo>
                  <a:pt x="167043" y="2971800"/>
                </a:moveTo>
                <a:lnTo>
                  <a:pt x="163995" y="2971800"/>
                </a:lnTo>
                <a:lnTo>
                  <a:pt x="166415" y="2979483"/>
                </a:lnTo>
                <a:lnTo>
                  <a:pt x="167055" y="2971958"/>
                </a:lnTo>
                <a:lnTo>
                  <a:pt x="167043" y="2971800"/>
                </a:lnTo>
                <a:close/>
              </a:path>
              <a:path w="1053465" h="3187700">
                <a:moveTo>
                  <a:pt x="167487" y="2971800"/>
                </a:moveTo>
                <a:lnTo>
                  <a:pt x="167068" y="2971800"/>
                </a:lnTo>
                <a:lnTo>
                  <a:pt x="167071" y="2971958"/>
                </a:lnTo>
                <a:lnTo>
                  <a:pt x="168255" y="2978534"/>
                </a:lnTo>
                <a:lnTo>
                  <a:pt x="167487" y="2971800"/>
                </a:lnTo>
                <a:close/>
              </a:path>
              <a:path w="1053465" h="3187700">
                <a:moveTo>
                  <a:pt x="192392" y="2971800"/>
                </a:moveTo>
                <a:lnTo>
                  <a:pt x="190220" y="2971800"/>
                </a:lnTo>
                <a:lnTo>
                  <a:pt x="191309" y="2978441"/>
                </a:lnTo>
                <a:lnTo>
                  <a:pt x="192392" y="2971800"/>
                </a:lnTo>
                <a:close/>
              </a:path>
              <a:path w="1053465" h="3187700">
                <a:moveTo>
                  <a:pt x="167068" y="2971800"/>
                </a:moveTo>
                <a:close/>
              </a:path>
              <a:path w="1053465" h="3187700">
                <a:moveTo>
                  <a:pt x="158978" y="2933700"/>
                </a:moveTo>
                <a:lnTo>
                  <a:pt x="112903" y="2933700"/>
                </a:lnTo>
                <a:lnTo>
                  <a:pt x="121259" y="2946400"/>
                </a:lnTo>
                <a:lnTo>
                  <a:pt x="137198" y="2959100"/>
                </a:lnTo>
                <a:lnTo>
                  <a:pt x="178943" y="2959100"/>
                </a:lnTo>
                <a:lnTo>
                  <a:pt x="171234" y="2946400"/>
                </a:lnTo>
                <a:lnTo>
                  <a:pt x="166052" y="2946400"/>
                </a:lnTo>
                <a:lnTo>
                  <a:pt x="158978" y="2933700"/>
                </a:lnTo>
                <a:close/>
              </a:path>
              <a:path w="1053465" h="3187700">
                <a:moveTo>
                  <a:pt x="135483" y="2921000"/>
                </a:moveTo>
                <a:lnTo>
                  <a:pt x="97332" y="2921000"/>
                </a:lnTo>
                <a:lnTo>
                  <a:pt x="104825" y="2933700"/>
                </a:lnTo>
                <a:lnTo>
                  <a:pt x="151244" y="2933700"/>
                </a:lnTo>
                <a:lnTo>
                  <a:pt x="135483" y="2921000"/>
                </a:lnTo>
                <a:close/>
              </a:path>
              <a:path w="1053465" h="3187700">
                <a:moveTo>
                  <a:pt x="102933" y="2870200"/>
                </a:moveTo>
                <a:lnTo>
                  <a:pt x="73647" y="2870200"/>
                </a:lnTo>
                <a:lnTo>
                  <a:pt x="78549" y="2882900"/>
                </a:lnTo>
                <a:lnTo>
                  <a:pt x="83896" y="2895600"/>
                </a:lnTo>
                <a:lnTo>
                  <a:pt x="87274" y="2908300"/>
                </a:lnTo>
                <a:lnTo>
                  <a:pt x="91274" y="2921000"/>
                </a:lnTo>
                <a:lnTo>
                  <a:pt x="129019" y="2921000"/>
                </a:lnTo>
                <a:lnTo>
                  <a:pt x="121881" y="2908300"/>
                </a:lnTo>
                <a:lnTo>
                  <a:pt x="113906" y="2908300"/>
                </a:lnTo>
                <a:lnTo>
                  <a:pt x="110477" y="2895600"/>
                </a:lnTo>
                <a:lnTo>
                  <a:pt x="108077" y="2895600"/>
                </a:lnTo>
                <a:lnTo>
                  <a:pt x="102933" y="2870200"/>
                </a:lnTo>
                <a:close/>
              </a:path>
              <a:path w="1053465" h="3187700">
                <a:moveTo>
                  <a:pt x="112991" y="2895600"/>
                </a:moveTo>
                <a:lnTo>
                  <a:pt x="113906" y="2908300"/>
                </a:lnTo>
                <a:lnTo>
                  <a:pt x="117944" y="2908300"/>
                </a:lnTo>
                <a:lnTo>
                  <a:pt x="112991" y="2895600"/>
                </a:lnTo>
                <a:close/>
              </a:path>
              <a:path w="1053465" h="3187700">
                <a:moveTo>
                  <a:pt x="91757" y="2844800"/>
                </a:moveTo>
                <a:lnTo>
                  <a:pt x="62725" y="2844800"/>
                </a:lnTo>
                <a:lnTo>
                  <a:pt x="65582" y="2857500"/>
                </a:lnTo>
                <a:lnTo>
                  <a:pt x="68097" y="2857500"/>
                </a:lnTo>
                <a:lnTo>
                  <a:pt x="74002" y="2870200"/>
                </a:lnTo>
                <a:lnTo>
                  <a:pt x="103035" y="2870200"/>
                </a:lnTo>
                <a:lnTo>
                  <a:pt x="98018" y="2857500"/>
                </a:lnTo>
                <a:lnTo>
                  <a:pt x="91757" y="2844800"/>
                </a:lnTo>
                <a:close/>
              </a:path>
              <a:path w="1053465" h="3187700">
                <a:moveTo>
                  <a:pt x="85445" y="2832100"/>
                </a:moveTo>
                <a:lnTo>
                  <a:pt x="56311" y="2832100"/>
                </a:lnTo>
                <a:lnTo>
                  <a:pt x="58318" y="2844800"/>
                </a:lnTo>
                <a:lnTo>
                  <a:pt x="88442" y="2844800"/>
                </a:lnTo>
                <a:lnTo>
                  <a:pt x="85445" y="2832100"/>
                </a:lnTo>
                <a:close/>
              </a:path>
              <a:path w="1053465" h="3187700">
                <a:moveTo>
                  <a:pt x="78206" y="2819400"/>
                </a:moveTo>
                <a:lnTo>
                  <a:pt x="42240" y="2819400"/>
                </a:lnTo>
                <a:lnTo>
                  <a:pt x="45542" y="2832100"/>
                </a:lnTo>
                <a:lnTo>
                  <a:pt x="80441" y="2832100"/>
                </a:lnTo>
                <a:lnTo>
                  <a:pt x="78206" y="2819400"/>
                </a:lnTo>
                <a:close/>
              </a:path>
              <a:path w="1053465" h="3187700">
                <a:moveTo>
                  <a:pt x="68503" y="2806700"/>
                </a:moveTo>
                <a:lnTo>
                  <a:pt x="37579" y="2806700"/>
                </a:lnTo>
                <a:lnTo>
                  <a:pt x="39903" y="2819400"/>
                </a:lnTo>
                <a:lnTo>
                  <a:pt x="72364" y="2819400"/>
                </a:lnTo>
                <a:lnTo>
                  <a:pt x="68503" y="2806700"/>
                </a:lnTo>
                <a:close/>
              </a:path>
              <a:path w="1053465" h="3187700">
                <a:moveTo>
                  <a:pt x="59486" y="2794000"/>
                </a:moveTo>
                <a:lnTo>
                  <a:pt x="31927" y="2794000"/>
                </a:lnTo>
                <a:lnTo>
                  <a:pt x="33566" y="2806700"/>
                </a:lnTo>
                <a:lnTo>
                  <a:pt x="60896" y="2806700"/>
                </a:lnTo>
                <a:lnTo>
                  <a:pt x="59486" y="2794000"/>
                </a:lnTo>
                <a:close/>
              </a:path>
              <a:path w="1053465" h="3187700">
                <a:moveTo>
                  <a:pt x="110871" y="1422400"/>
                </a:moveTo>
                <a:lnTo>
                  <a:pt x="83642" y="1422400"/>
                </a:lnTo>
                <a:lnTo>
                  <a:pt x="81254" y="1435100"/>
                </a:lnTo>
                <a:lnTo>
                  <a:pt x="78638" y="1447800"/>
                </a:lnTo>
                <a:lnTo>
                  <a:pt x="73469" y="1473200"/>
                </a:lnTo>
                <a:lnTo>
                  <a:pt x="70815" y="1473200"/>
                </a:lnTo>
                <a:lnTo>
                  <a:pt x="67576" y="1485900"/>
                </a:lnTo>
                <a:lnTo>
                  <a:pt x="67792" y="1485900"/>
                </a:lnTo>
                <a:lnTo>
                  <a:pt x="61861" y="1498600"/>
                </a:lnTo>
                <a:lnTo>
                  <a:pt x="58864" y="1511300"/>
                </a:lnTo>
                <a:lnTo>
                  <a:pt x="56286" y="1524000"/>
                </a:lnTo>
                <a:lnTo>
                  <a:pt x="53124" y="1536700"/>
                </a:lnTo>
                <a:lnTo>
                  <a:pt x="50406" y="1549400"/>
                </a:lnTo>
                <a:lnTo>
                  <a:pt x="47828" y="1562100"/>
                </a:lnTo>
                <a:lnTo>
                  <a:pt x="45021" y="1574800"/>
                </a:lnTo>
                <a:lnTo>
                  <a:pt x="39700" y="1600200"/>
                </a:lnTo>
                <a:lnTo>
                  <a:pt x="33642" y="1625600"/>
                </a:lnTo>
                <a:lnTo>
                  <a:pt x="31140" y="1803400"/>
                </a:lnTo>
                <a:lnTo>
                  <a:pt x="28956" y="1993900"/>
                </a:lnTo>
                <a:lnTo>
                  <a:pt x="26289" y="2171700"/>
                </a:lnTo>
                <a:lnTo>
                  <a:pt x="22478" y="2362200"/>
                </a:lnTo>
                <a:lnTo>
                  <a:pt x="21907" y="2387600"/>
                </a:lnTo>
                <a:lnTo>
                  <a:pt x="20764" y="2413000"/>
                </a:lnTo>
                <a:lnTo>
                  <a:pt x="19443" y="2438400"/>
                </a:lnTo>
                <a:lnTo>
                  <a:pt x="18605" y="2451100"/>
                </a:lnTo>
                <a:lnTo>
                  <a:pt x="17665" y="2463800"/>
                </a:lnTo>
                <a:lnTo>
                  <a:pt x="16637" y="2476500"/>
                </a:lnTo>
                <a:lnTo>
                  <a:pt x="13944" y="2489200"/>
                </a:lnTo>
                <a:lnTo>
                  <a:pt x="12369" y="2501900"/>
                </a:lnTo>
                <a:lnTo>
                  <a:pt x="10515" y="2514600"/>
                </a:lnTo>
                <a:lnTo>
                  <a:pt x="8432" y="2514600"/>
                </a:lnTo>
                <a:lnTo>
                  <a:pt x="6057" y="2527300"/>
                </a:lnTo>
                <a:lnTo>
                  <a:pt x="3302" y="2540000"/>
                </a:lnTo>
                <a:lnTo>
                  <a:pt x="0" y="2565400"/>
                </a:lnTo>
                <a:lnTo>
                  <a:pt x="787" y="2578100"/>
                </a:lnTo>
                <a:lnTo>
                  <a:pt x="1346" y="2578100"/>
                </a:lnTo>
                <a:lnTo>
                  <a:pt x="2679" y="2603500"/>
                </a:lnTo>
                <a:lnTo>
                  <a:pt x="4216" y="2628900"/>
                </a:lnTo>
                <a:lnTo>
                  <a:pt x="6223" y="2654300"/>
                </a:lnTo>
                <a:lnTo>
                  <a:pt x="8826" y="2692400"/>
                </a:lnTo>
                <a:lnTo>
                  <a:pt x="14566" y="2730500"/>
                </a:lnTo>
                <a:lnTo>
                  <a:pt x="22974" y="2768600"/>
                </a:lnTo>
                <a:lnTo>
                  <a:pt x="27901" y="2781300"/>
                </a:lnTo>
                <a:lnTo>
                  <a:pt x="30035" y="2794000"/>
                </a:lnTo>
                <a:lnTo>
                  <a:pt x="56616" y="2794000"/>
                </a:lnTo>
                <a:lnTo>
                  <a:pt x="54686" y="2781300"/>
                </a:lnTo>
                <a:lnTo>
                  <a:pt x="52679" y="2781300"/>
                </a:lnTo>
                <a:lnTo>
                  <a:pt x="50393" y="2768600"/>
                </a:lnTo>
                <a:lnTo>
                  <a:pt x="47828" y="2755900"/>
                </a:lnTo>
                <a:lnTo>
                  <a:pt x="44869" y="2743200"/>
                </a:lnTo>
                <a:lnTo>
                  <a:pt x="42443" y="2743200"/>
                </a:lnTo>
                <a:lnTo>
                  <a:pt x="40055" y="2730500"/>
                </a:lnTo>
                <a:lnTo>
                  <a:pt x="38023" y="2717800"/>
                </a:lnTo>
                <a:lnTo>
                  <a:pt x="34556" y="2679700"/>
                </a:lnTo>
                <a:lnTo>
                  <a:pt x="32042" y="2654300"/>
                </a:lnTo>
                <a:lnTo>
                  <a:pt x="30060" y="2628900"/>
                </a:lnTo>
                <a:lnTo>
                  <a:pt x="28549" y="2603500"/>
                </a:lnTo>
                <a:lnTo>
                  <a:pt x="27876" y="2590800"/>
                </a:lnTo>
                <a:lnTo>
                  <a:pt x="26631" y="2565400"/>
                </a:lnTo>
                <a:lnTo>
                  <a:pt x="25742" y="2565400"/>
                </a:lnTo>
                <a:lnTo>
                  <a:pt x="28702" y="2552700"/>
                </a:lnTo>
                <a:lnTo>
                  <a:pt x="31445" y="2540000"/>
                </a:lnTo>
                <a:lnTo>
                  <a:pt x="33845" y="2527300"/>
                </a:lnTo>
                <a:lnTo>
                  <a:pt x="35953" y="2514600"/>
                </a:lnTo>
                <a:lnTo>
                  <a:pt x="37884" y="2501900"/>
                </a:lnTo>
                <a:lnTo>
                  <a:pt x="39547" y="2489200"/>
                </a:lnTo>
                <a:lnTo>
                  <a:pt x="42367" y="2476500"/>
                </a:lnTo>
                <a:lnTo>
                  <a:pt x="45300" y="2438400"/>
                </a:lnTo>
                <a:lnTo>
                  <a:pt x="47523" y="2387600"/>
                </a:lnTo>
                <a:lnTo>
                  <a:pt x="48094" y="2374900"/>
                </a:lnTo>
                <a:lnTo>
                  <a:pt x="48374" y="2362200"/>
                </a:lnTo>
                <a:lnTo>
                  <a:pt x="52184" y="2171700"/>
                </a:lnTo>
                <a:lnTo>
                  <a:pt x="54851" y="1993900"/>
                </a:lnTo>
                <a:lnTo>
                  <a:pt x="57048" y="1816100"/>
                </a:lnTo>
                <a:lnTo>
                  <a:pt x="59524" y="1625600"/>
                </a:lnTo>
                <a:lnTo>
                  <a:pt x="59118" y="1625600"/>
                </a:lnTo>
                <a:lnTo>
                  <a:pt x="64858" y="1600200"/>
                </a:lnTo>
                <a:lnTo>
                  <a:pt x="70358" y="1587500"/>
                </a:lnTo>
                <a:lnTo>
                  <a:pt x="73291" y="1574800"/>
                </a:lnTo>
                <a:lnTo>
                  <a:pt x="75882" y="1549400"/>
                </a:lnTo>
                <a:lnTo>
                  <a:pt x="78536" y="1536700"/>
                </a:lnTo>
                <a:lnTo>
                  <a:pt x="81508" y="1524000"/>
                </a:lnTo>
                <a:lnTo>
                  <a:pt x="83502" y="1524000"/>
                </a:lnTo>
                <a:lnTo>
                  <a:pt x="86359" y="1511300"/>
                </a:lnTo>
                <a:lnTo>
                  <a:pt x="92328" y="1498600"/>
                </a:lnTo>
                <a:lnTo>
                  <a:pt x="95732" y="1485900"/>
                </a:lnTo>
                <a:lnTo>
                  <a:pt x="98691" y="1473200"/>
                </a:lnTo>
                <a:lnTo>
                  <a:pt x="103873" y="1447800"/>
                </a:lnTo>
                <a:lnTo>
                  <a:pt x="106387" y="1435100"/>
                </a:lnTo>
                <a:lnTo>
                  <a:pt x="108762" y="1435100"/>
                </a:lnTo>
                <a:lnTo>
                  <a:pt x="110871" y="1422400"/>
                </a:lnTo>
                <a:close/>
              </a:path>
              <a:path w="1053465" h="3187700">
                <a:moveTo>
                  <a:pt x="73545" y="1460500"/>
                </a:moveTo>
                <a:lnTo>
                  <a:pt x="70688" y="1473200"/>
                </a:lnTo>
                <a:lnTo>
                  <a:pt x="73469" y="1473200"/>
                </a:lnTo>
                <a:lnTo>
                  <a:pt x="73545" y="1460500"/>
                </a:lnTo>
                <a:close/>
              </a:path>
              <a:path w="1053465" h="3187700">
                <a:moveTo>
                  <a:pt x="116027" y="1397000"/>
                </a:moveTo>
                <a:lnTo>
                  <a:pt x="89331" y="1397000"/>
                </a:lnTo>
                <a:lnTo>
                  <a:pt x="87617" y="1409700"/>
                </a:lnTo>
                <a:lnTo>
                  <a:pt x="85712" y="1409700"/>
                </a:lnTo>
                <a:lnTo>
                  <a:pt x="83616" y="1422400"/>
                </a:lnTo>
                <a:lnTo>
                  <a:pt x="110858" y="1422400"/>
                </a:lnTo>
                <a:lnTo>
                  <a:pt x="112763" y="1409700"/>
                </a:lnTo>
                <a:lnTo>
                  <a:pt x="116027" y="1397000"/>
                </a:lnTo>
                <a:close/>
              </a:path>
              <a:path w="1053465" h="3187700">
                <a:moveTo>
                  <a:pt x="118681" y="1384300"/>
                </a:moveTo>
                <a:lnTo>
                  <a:pt x="92316" y="1384300"/>
                </a:lnTo>
                <a:lnTo>
                  <a:pt x="90868" y="1397000"/>
                </a:lnTo>
                <a:lnTo>
                  <a:pt x="117424" y="1397000"/>
                </a:lnTo>
                <a:lnTo>
                  <a:pt x="118681" y="1384300"/>
                </a:lnTo>
                <a:close/>
              </a:path>
              <a:path w="1053465" h="3187700">
                <a:moveTo>
                  <a:pt x="122504" y="1371600"/>
                </a:moveTo>
                <a:lnTo>
                  <a:pt x="95605" y="1371600"/>
                </a:lnTo>
                <a:lnTo>
                  <a:pt x="92278" y="1384300"/>
                </a:lnTo>
                <a:lnTo>
                  <a:pt x="120789" y="1384300"/>
                </a:lnTo>
                <a:lnTo>
                  <a:pt x="122504" y="1371600"/>
                </a:lnTo>
                <a:close/>
              </a:path>
              <a:path w="1053465" h="3187700">
                <a:moveTo>
                  <a:pt x="125336" y="1358900"/>
                </a:moveTo>
                <a:lnTo>
                  <a:pt x="98894" y="1358900"/>
                </a:lnTo>
                <a:lnTo>
                  <a:pt x="97345" y="1371600"/>
                </a:lnTo>
                <a:lnTo>
                  <a:pt x="123990" y="1371600"/>
                </a:lnTo>
                <a:lnTo>
                  <a:pt x="125336" y="1358900"/>
                </a:lnTo>
                <a:close/>
              </a:path>
              <a:path w="1053465" h="3187700">
                <a:moveTo>
                  <a:pt x="130111" y="1346200"/>
                </a:moveTo>
                <a:lnTo>
                  <a:pt x="101714" y="1346200"/>
                </a:lnTo>
                <a:lnTo>
                  <a:pt x="100241" y="1358900"/>
                </a:lnTo>
                <a:lnTo>
                  <a:pt x="128295" y="1358900"/>
                </a:lnTo>
                <a:lnTo>
                  <a:pt x="130111" y="1346200"/>
                </a:lnTo>
                <a:close/>
              </a:path>
              <a:path w="1053465" h="3187700">
                <a:moveTo>
                  <a:pt x="136855" y="1320800"/>
                </a:moveTo>
                <a:lnTo>
                  <a:pt x="110337" y="1320800"/>
                </a:lnTo>
                <a:lnTo>
                  <a:pt x="105156" y="1333500"/>
                </a:lnTo>
                <a:lnTo>
                  <a:pt x="103327" y="1346200"/>
                </a:lnTo>
                <a:lnTo>
                  <a:pt x="130073" y="1346200"/>
                </a:lnTo>
                <a:lnTo>
                  <a:pt x="133680" y="1333500"/>
                </a:lnTo>
                <a:lnTo>
                  <a:pt x="136855" y="1320800"/>
                </a:lnTo>
                <a:close/>
              </a:path>
              <a:path w="1053465" h="3187700">
                <a:moveTo>
                  <a:pt x="140766" y="1308100"/>
                </a:moveTo>
                <a:lnTo>
                  <a:pt x="113880" y="1308100"/>
                </a:lnTo>
                <a:lnTo>
                  <a:pt x="111950" y="1320800"/>
                </a:lnTo>
                <a:lnTo>
                  <a:pt x="138734" y="1320800"/>
                </a:lnTo>
                <a:lnTo>
                  <a:pt x="140766" y="1308100"/>
                </a:lnTo>
                <a:close/>
              </a:path>
              <a:path w="1053465" h="3187700">
                <a:moveTo>
                  <a:pt x="192354" y="1168400"/>
                </a:moveTo>
                <a:lnTo>
                  <a:pt x="163639" y="1168400"/>
                </a:lnTo>
                <a:lnTo>
                  <a:pt x="157708" y="1181100"/>
                </a:lnTo>
                <a:lnTo>
                  <a:pt x="151701" y="1193800"/>
                </a:lnTo>
                <a:lnTo>
                  <a:pt x="146240" y="1206500"/>
                </a:lnTo>
                <a:lnTo>
                  <a:pt x="139738" y="1219200"/>
                </a:lnTo>
                <a:lnTo>
                  <a:pt x="133883" y="1244600"/>
                </a:lnTo>
                <a:lnTo>
                  <a:pt x="123405" y="1270000"/>
                </a:lnTo>
                <a:lnTo>
                  <a:pt x="118122" y="1295400"/>
                </a:lnTo>
                <a:lnTo>
                  <a:pt x="113817" y="1308100"/>
                </a:lnTo>
                <a:lnTo>
                  <a:pt x="143027" y="1308100"/>
                </a:lnTo>
                <a:lnTo>
                  <a:pt x="145503" y="1295400"/>
                </a:lnTo>
                <a:lnTo>
                  <a:pt x="148272" y="1282700"/>
                </a:lnTo>
                <a:lnTo>
                  <a:pt x="158584" y="1244600"/>
                </a:lnTo>
                <a:lnTo>
                  <a:pt x="158457" y="1244600"/>
                </a:lnTo>
                <a:lnTo>
                  <a:pt x="164172" y="1231900"/>
                </a:lnTo>
                <a:lnTo>
                  <a:pt x="164020" y="1231900"/>
                </a:lnTo>
                <a:lnTo>
                  <a:pt x="170306" y="1219200"/>
                </a:lnTo>
                <a:lnTo>
                  <a:pt x="170002" y="1219200"/>
                </a:lnTo>
                <a:lnTo>
                  <a:pt x="175145" y="1206500"/>
                </a:lnTo>
                <a:lnTo>
                  <a:pt x="174815" y="1206500"/>
                </a:lnTo>
                <a:lnTo>
                  <a:pt x="180619" y="1193800"/>
                </a:lnTo>
                <a:lnTo>
                  <a:pt x="186613" y="1181100"/>
                </a:lnTo>
                <a:lnTo>
                  <a:pt x="192354" y="1168400"/>
                </a:lnTo>
                <a:close/>
              </a:path>
              <a:path w="1053465" h="3187700">
                <a:moveTo>
                  <a:pt x="279844" y="927100"/>
                </a:moveTo>
                <a:lnTo>
                  <a:pt x="252183" y="927100"/>
                </a:lnTo>
                <a:lnTo>
                  <a:pt x="249516" y="939800"/>
                </a:lnTo>
                <a:lnTo>
                  <a:pt x="249796" y="939800"/>
                </a:lnTo>
                <a:lnTo>
                  <a:pt x="246278" y="952500"/>
                </a:lnTo>
                <a:lnTo>
                  <a:pt x="246710" y="952500"/>
                </a:lnTo>
                <a:lnTo>
                  <a:pt x="241757" y="965200"/>
                </a:lnTo>
                <a:lnTo>
                  <a:pt x="242176" y="965200"/>
                </a:lnTo>
                <a:lnTo>
                  <a:pt x="236372" y="977900"/>
                </a:lnTo>
                <a:lnTo>
                  <a:pt x="230339" y="977900"/>
                </a:lnTo>
                <a:lnTo>
                  <a:pt x="224523" y="990600"/>
                </a:lnTo>
                <a:lnTo>
                  <a:pt x="212661" y="1028700"/>
                </a:lnTo>
                <a:lnTo>
                  <a:pt x="201777" y="1054100"/>
                </a:lnTo>
                <a:lnTo>
                  <a:pt x="195732" y="1066800"/>
                </a:lnTo>
                <a:lnTo>
                  <a:pt x="190322" y="1092200"/>
                </a:lnTo>
                <a:lnTo>
                  <a:pt x="184873" y="1104900"/>
                </a:lnTo>
                <a:lnTo>
                  <a:pt x="180276" y="1130300"/>
                </a:lnTo>
                <a:lnTo>
                  <a:pt x="175145" y="1143000"/>
                </a:lnTo>
                <a:lnTo>
                  <a:pt x="175361" y="1143000"/>
                </a:lnTo>
                <a:lnTo>
                  <a:pt x="172123" y="1155700"/>
                </a:lnTo>
                <a:lnTo>
                  <a:pt x="172364" y="1155700"/>
                </a:lnTo>
                <a:lnTo>
                  <a:pt x="168452" y="1168400"/>
                </a:lnTo>
                <a:lnTo>
                  <a:pt x="196557" y="1168400"/>
                </a:lnTo>
                <a:lnTo>
                  <a:pt x="200025" y="1155700"/>
                </a:lnTo>
                <a:lnTo>
                  <a:pt x="205422" y="1130300"/>
                </a:lnTo>
                <a:lnTo>
                  <a:pt x="210045" y="1117600"/>
                </a:lnTo>
                <a:lnTo>
                  <a:pt x="215315" y="1092200"/>
                </a:lnTo>
                <a:lnTo>
                  <a:pt x="215150" y="1092200"/>
                </a:lnTo>
                <a:lnTo>
                  <a:pt x="220395" y="1079500"/>
                </a:lnTo>
                <a:lnTo>
                  <a:pt x="220218" y="1079500"/>
                </a:lnTo>
                <a:lnTo>
                  <a:pt x="226123" y="1066800"/>
                </a:lnTo>
                <a:lnTo>
                  <a:pt x="236778" y="1028700"/>
                </a:lnTo>
                <a:lnTo>
                  <a:pt x="236639" y="1028700"/>
                </a:lnTo>
                <a:lnTo>
                  <a:pt x="248259" y="1003300"/>
                </a:lnTo>
                <a:lnTo>
                  <a:pt x="247916" y="1003300"/>
                </a:lnTo>
                <a:lnTo>
                  <a:pt x="253441" y="990600"/>
                </a:lnTo>
                <a:lnTo>
                  <a:pt x="259245" y="990600"/>
                </a:lnTo>
                <a:lnTo>
                  <a:pt x="265341" y="977900"/>
                </a:lnTo>
                <a:lnTo>
                  <a:pt x="270725" y="965200"/>
                </a:lnTo>
                <a:lnTo>
                  <a:pt x="274599" y="952500"/>
                </a:lnTo>
                <a:lnTo>
                  <a:pt x="277431" y="939800"/>
                </a:lnTo>
                <a:lnTo>
                  <a:pt x="279844" y="927100"/>
                </a:lnTo>
                <a:close/>
              </a:path>
              <a:path w="1053465" h="3187700">
                <a:moveTo>
                  <a:pt x="290690" y="901700"/>
                </a:moveTo>
                <a:lnTo>
                  <a:pt x="257644" y="901700"/>
                </a:lnTo>
                <a:lnTo>
                  <a:pt x="254520" y="914400"/>
                </a:lnTo>
                <a:lnTo>
                  <a:pt x="252120" y="927100"/>
                </a:lnTo>
                <a:lnTo>
                  <a:pt x="279793" y="927100"/>
                </a:lnTo>
                <a:lnTo>
                  <a:pt x="282371" y="914400"/>
                </a:lnTo>
                <a:lnTo>
                  <a:pt x="286016" y="914400"/>
                </a:lnTo>
                <a:lnTo>
                  <a:pt x="290690" y="901700"/>
                </a:lnTo>
                <a:close/>
              </a:path>
              <a:path w="1053465" h="3187700">
                <a:moveTo>
                  <a:pt x="305841" y="876300"/>
                </a:moveTo>
                <a:lnTo>
                  <a:pt x="276250" y="876300"/>
                </a:lnTo>
                <a:lnTo>
                  <a:pt x="273189" y="889000"/>
                </a:lnTo>
                <a:lnTo>
                  <a:pt x="264655" y="901700"/>
                </a:lnTo>
                <a:lnTo>
                  <a:pt x="294474" y="901700"/>
                </a:lnTo>
                <a:lnTo>
                  <a:pt x="297611" y="889000"/>
                </a:lnTo>
                <a:lnTo>
                  <a:pt x="302628" y="889000"/>
                </a:lnTo>
                <a:lnTo>
                  <a:pt x="305841" y="876300"/>
                </a:lnTo>
                <a:close/>
              </a:path>
              <a:path w="1053465" h="3187700">
                <a:moveTo>
                  <a:pt x="281825" y="863600"/>
                </a:moveTo>
                <a:lnTo>
                  <a:pt x="279349" y="876300"/>
                </a:lnTo>
                <a:lnTo>
                  <a:pt x="281203" y="876300"/>
                </a:lnTo>
                <a:lnTo>
                  <a:pt x="281825" y="863600"/>
                </a:lnTo>
                <a:close/>
              </a:path>
              <a:path w="1053465" h="3187700">
                <a:moveTo>
                  <a:pt x="308813" y="863600"/>
                </a:moveTo>
                <a:lnTo>
                  <a:pt x="282067" y="863600"/>
                </a:lnTo>
                <a:lnTo>
                  <a:pt x="281203" y="876300"/>
                </a:lnTo>
                <a:lnTo>
                  <a:pt x="307975" y="876300"/>
                </a:lnTo>
                <a:lnTo>
                  <a:pt x="308813" y="863600"/>
                </a:lnTo>
                <a:close/>
              </a:path>
              <a:path w="1053465" h="3187700">
                <a:moveTo>
                  <a:pt x="310629" y="850900"/>
                </a:moveTo>
                <a:lnTo>
                  <a:pt x="283984" y="850900"/>
                </a:lnTo>
                <a:lnTo>
                  <a:pt x="283210" y="863600"/>
                </a:lnTo>
                <a:lnTo>
                  <a:pt x="309575" y="863600"/>
                </a:lnTo>
                <a:lnTo>
                  <a:pt x="310629" y="850900"/>
                </a:lnTo>
                <a:close/>
              </a:path>
              <a:path w="1053465" h="3187700">
                <a:moveTo>
                  <a:pt x="314769" y="825500"/>
                </a:moveTo>
                <a:lnTo>
                  <a:pt x="289306" y="825500"/>
                </a:lnTo>
                <a:lnTo>
                  <a:pt x="286410" y="838200"/>
                </a:lnTo>
                <a:lnTo>
                  <a:pt x="285051" y="850900"/>
                </a:lnTo>
                <a:lnTo>
                  <a:pt x="311912" y="850900"/>
                </a:lnTo>
                <a:lnTo>
                  <a:pt x="313715" y="838200"/>
                </a:lnTo>
                <a:lnTo>
                  <a:pt x="314769" y="825500"/>
                </a:lnTo>
                <a:close/>
              </a:path>
              <a:path w="1053465" h="3187700">
                <a:moveTo>
                  <a:pt x="307733" y="762000"/>
                </a:moveTo>
                <a:lnTo>
                  <a:pt x="301383" y="787400"/>
                </a:lnTo>
                <a:lnTo>
                  <a:pt x="295402" y="800100"/>
                </a:lnTo>
                <a:lnTo>
                  <a:pt x="292735" y="812800"/>
                </a:lnTo>
                <a:lnTo>
                  <a:pt x="290601" y="825500"/>
                </a:lnTo>
                <a:lnTo>
                  <a:pt x="315887" y="825500"/>
                </a:lnTo>
                <a:lnTo>
                  <a:pt x="317881" y="812800"/>
                </a:lnTo>
                <a:lnTo>
                  <a:pt x="319976" y="812800"/>
                </a:lnTo>
                <a:lnTo>
                  <a:pt x="325780" y="787400"/>
                </a:lnTo>
                <a:lnTo>
                  <a:pt x="328847" y="787400"/>
                </a:lnTo>
                <a:lnTo>
                  <a:pt x="332028" y="774700"/>
                </a:lnTo>
                <a:lnTo>
                  <a:pt x="307594" y="774700"/>
                </a:lnTo>
                <a:lnTo>
                  <a:pt x="307733" y="762000"/>
                </a:lnTo>
                <a:close/>
              </a:path>
              <a:path w="1053465" h="3187700">
                <a:moveTo>
                  <a:pt x="328847" y="787400"/>
                </a:moveTo>
                <a:lnTo>
                  <a:pt x="325780" y="787400"/>
                </a:lnTo>
                <a:lnTo>
                  <a:pt x="325666" y="800100"/>
                </a:lnTo>
                <a:lnTo>
                  <a:pt x="328847" y="787400"/>
                </a:lnTo>
                <a:close/>
              </a:path>
              <a:path w="1053465" h="3187700">
                <a:moveTo>
                  <a:pt x="422694" y="520700"/>
                </a:moveTo>
                <a:lnTo>
                  <a:pt x="395160" y="520700"/>
                </a:lnTo>
                <a:lnTo>
                  <a:pt x="383540" y="546100"/>
                </a:lnTo>
                <a:lnTo>
                  <a:pt x="377393" y="546100"/>
                </a:lnTo>
                <a:lnTo>
                  <a:pt x="369316" y="558800"/>
                </a:lnTo>
                <a:lnTo>
                  <a:pt x="363435" y="584200"/>
                </a:lnTo>
                <a:lnTo>
                  <a:pt x="357695" y="609600"/>
                </a:lnTo>
                <a:lnTo>
                  <a:pt x="357911" y="609600"/>
                </a:lnTo>
                <a:lnTo>
                  <a:pt x="346964" y="635000"/>
                </a:lnTo>
                <a:lnTo>
                  <a:pt x="335584" y="673100"/>
                </a:lnTo>
                <a:lnTo>
                  <a:pt x="329704" y="685800"/>
                </a:lnTo>
                <a:lnTo>
                  <a:pt x="326707" y="698500"/>
                </a:lnTo>
                <a:lnTo>
                  <a:pt x="324154" y="711200"/>
                </a:lnTo>
                <a:lnTo>
                  <a:pt x="318770" y="736600"/>
                </a:lnTo>
                <a:lnTo>
                  <a:pt x="313029" y="749300"/>
                </a:lnTo>
                <a:lnTo>
                  <a:pt x="313309" y="749300"/>
                </a:lnTo>
                <a:lnTo>
                  <a:pt x="307594" y="774700"/>
                </a:lnTo>
                <a:lnTo>
                  <a:pt x="332028" y="774700"/>
                </a:lnTo>
                <a:lnTo>
                  <a:pt x="337972" y="762000"/>
                </a:lnTo>
                <a:lnTo>
                  <a:pt x="343941" y="736600"/>
                </a:lnTo>
                <a:lnTo>
                  <a:pt x="349300" y="711200"/>
                </a:lnTo>
                <a:lnTo>
                  <a:pt x="351345" y="711200"/>
                </a:lnTo>
                <a:lnTo>
                  <a:pt x="354203" y="698500"/>
                </a:lnTo>
                <a:lnTo>
                  <a:pt x="360083" y="685800"/>
                </a:lnTo>
                <a:lnTo>
                  <a:pt x="371563" y="647700"/>
                </a:lnTo>
                <a:lnTo>
                  <a:pt x="382663" y="609600"/>
                </a:lnTo>
                <a:lnTo>
                  <a:pt x="388607" y="596900"/>
                </a:lnTo>
                <a:lnTo>
                  <a:pt x="393979" y="571500"/>
                </a:lnTo>
                <a:lnTo>
                  <a:pt x="392099" y="571500"/>
                </a:lnTo>
                <a:lnTo>
                  <a:pt x="398881" y="558800"/>
                </a:lnTo>
                <a:lnTo>
                  <a:pt x="405244" y="558800"/>
                </a:lnTo>
                <a:lnTo>
                  <a:pt x="417080" y="533400"/>
                </a:lnTo>
                <a:lnTo>
                  <a:pt x="422694" y="520700"/>
                </a:lnTo>
                <a:close/>
              </a:path>
              <a:path w="1053465" h="3187700">
                <a:moveTo>
                  <a:pt x="444004" y="469900"/>
                </a:moveTo>
                <a:lnTo>
                  <a:pt x="416636" y="469900"/>
                </a:lnTo>
                <a:lnTo>
                  <a:pt x="413486" y="482600"/>
                </a:lnTo>
                <a:lnTo>
                  <a:pt x="413943" y="482600"/>
                </a:lnTo>
                <a:lnTo>
                  <a:pt x="409282" y="495300"/>
                </a:lnTo>
                <a:lnTo>
                  <a:pt x="409486" y="495300"/>
                </a:lnTo>
                <a:lnTo>
                  <a:pt x="404723" y="508000"/>
                </a:lnTo>
                <a:lnTo>
                  <a:pt x="400189" y="508000"/>
                </a:lnTo>
                <a:lnTo>
                  <a:pt x="394855" y="520700"/>
                </a:lnTo>
                <a:lnTo>
                  <a:pt x="428142" y="520700"/>
                </a:lnTo>
                <a:lnTo>
                  <a:pt x="438226" y="495300"/>
                </a:lnTo>
                <a:lnTo>
                  <a:pt x="441706" y="482600"/>
                </a:lnTo>
                <a:lnTo>
                  <a:pt x="444004" y="469900"/>
                </a:lnTo>
                <a:close/>
              </a:path>
              <a:path w="1053465" h="3187700">
                <a:moveTo>
                  <a:pt x="446341" y="457200"/>
                </a:moveTo>
                <a:lnTo>
                  <a:pt x="418592" y="457200"/>
                </a:lnTo>
                <a:lnTo>
                  <a:pt x="416382" y="469900"/>
                </a:lnTo>
                <a:lnTo>
                  <a:pt x="443966" y="469900"/>
                </a:lnTo>
                <a:lnTo>
                  <a:pt x="446341" y="457200"/>
                </a:lnTo>
                <a:close/>
              </a:path>
              <a:path w="1053465" h="3187700">
                <a:moveTo>
                  <a:pt x="449326" y="444500"/>
                </a:moveTo>
                <a:lnTo>
                  <a:pt x="422859" y="444500"/>
                </a:lnTo>
                <a:lnTo>
                  <a:pt x="421068" y="457200"/>
                </a:lnTo>
                <a:lnTo>
                  <a:pt x="447319" y="457200"/>
                </a:lnTo>
                <a:lnTo>
                  <a:pt x="449326" y="444500"/>
                </a:lnTo>
                <a:close/>
              </a:path>
              <a:path w="1053465" h="3187700">
                <a:moveTo>
                  <a:pt x="491871" y="368300"/>
                </a:moveTo>
                <a:lnTo>
                  <a:pt x="458939" y="368300"/>
                </a:lnTo>
                <a:lnTo>
                  <a:pt x="453237" y="393700"/>
                </a:lnTo>
                <a:lnTo>
                  <a:pt x="450977" y="393700"/>
                </a:lnTo>
                <a:lnTo>
                  <a:pt x="447548" y="406400"/>
                </a:lnTo>
                <a:lnTo>
                  <a:pt x="443992" y="406400"/>
                </a:lnTo>
                <a:lnTo>
                  <a:pt x="437718" y="419100"/>
                </a:lnTo>
                <a:lnTo>
                  <a:pt x="431126" y="431800"/>
                </a:lnTo>
                <a:lnTo>
                  <a:pt x="425399" y="444500"/>
                </a:lnTo>
                <a:lnTo>
                  <a:pt x="452450" y="444500"/>
                </a:lnTo>
                <a:lnTo>
                  <a:pt x="458457" y="431800"/>
                </a:lnTo>
                <a:lnTo>
                  <a:pt x="464921" y="431800"/>
                </a:lnTo>
                <a:lnTo>
                  <a:pt x="471030" y="419100"/>
                </a:lnTo>
                <a:lnTo>
                  <a:pt x="475043" y="406400"/>
                </a:lnTo>
                <a:lnTo>
                  <a:pt x="478040" y="393700"/>
                </a:lnTo>
                <a:lnTo>
                  <a:pt x="483057" y="381000"/>
                </a:lnTo>
                <a:lnTo>
                  <a:pt x="487730" y="381000"/>
                </a:lnTo>
                <a:lnTo>
                  <a:pt x="491871" y="368300"/>
                </a:lnTo>
                <a:close/>
              </a:path>
              <a:path w="1053465" h="3187700">
                <a:moveTo>
                  <a:pt x="539419" y="304800"/>
                </a:moveTo>
                <a:lnTo>
                  <a:pt x="513829" y="304800"/>
                </a:lnTo>
                <a:lnTo>
                  <a:pt x="503542" y="317500"/>
                </a:lnTo>
                <a:lnTo>
                  <a:pt x="503707" y="317500"/>
                </a:lnTo>
                <a:lnTo>
                  <a:pt x="492467" y="330200"/>
                </a:lnTo>
                <a:lnTo>
                  <a:pt x="492620" y="330200"/>
                </a:lnTo>
                <a:lnTo>
                  <a:pt x="481469" y="342900"/>
                </a:lnTo>
                <a:lnTo>
                  <a:pt x="476427" y="355600"/>
                </a:lnTo>
                <a:lnTo>
                  <a:pt x="467817" y="355600"/>
                </a:lnTo>
                <a:lnTo>
                  <a:pt x="464413" y="368300"/>
                </a:lnTo>
                <a:lnTo>
                  <a:pt x="496595" y="368300"/>
                </a:lnTo>
                <a:lnTo>
                  <a:pt x="512902" y="342900"/>
                </a:lnTo>
                <a:lnTo>
                  <a:pt x="524294" y="330200"/>
                </a:lnTo>
                <a:lnTo>
                  <a:pt x="534758" y="317500"/>
                </a:lnTo>
                <a:lnTo>
                  <a:pt x="539419" y="304800"/>
                </a:lnTo>
                <a:close/>
              </a:path>
              <a:path w="1053465" h="3187700">
                <a:moveTo>
                  <a:pt x="546849" y="292100"/>
                </a:moveTo>
                <a:lnTo>
                  <a:pt x="518121" y="292100"/>
                </a:lnTo>
                <a:lnTo>
                  <a:pt x="513638" y="304800"/>
                </a:lnTo>
                <a:lnTo>
                  <a:pt x="543521" y="304800"/>
                </a:lnTo>
                <a:lnTo>
                  <a:pt x="546849" y="292100"/>
                </a:lnTo>
                <a:close/>
              </a:path>
              <a:path w="1053465" h="3187700">
                <a:moveTo>
                  <a:pt x="524306" y="279400"/>
                </a:moveTo>
                <a:lnTo>
                  <a:pt x="521360" y="292100"/>
                </a:lnTo>
                <a:lnTo>
                  <a:pt x="523951" y="292100"/>
                </a:lnTo>
                <a:lnTo>
                  <a:pt x="524306" y="279400"/>
                </a:lnTo>
                <a:close/>
              </a:path>
              <a:path w="1053465" h="3187700">
                <a:moveTo>
                  <a:pt x="624700" y="190500"/>
                </a:moveTo>
                <a:lnTo>
                  <a:pt x="583476" y="190500"/>
                </a:lnTo>
                <a:lnTo>
                  <a:pt x="574167" y="203200"/>
                </a:lnTo>
                <a:lnTo>
                  <a:pt x="564476" y="203200"/>
                </a:lnTo>
                <a:lnTo>
                  <a:pt x="555828" y="215900"/>
                </a:lnTo>
                <a:lnTo>
                  <a:pt x="536854" y="241300"/>
                </a:lnTo>
                <a:lnTo>
                  <a:pt x="533565" y="254000"/>
                </a:lnTo>
                <a:lnTo>
                  <a:pt x="531342" y="266700"/>
                </a:lnTo>
                <a:lnTo>
                  <a:pt x="531482" y="266700"/>
                </a:lnTo>
                <a:lnTo>
                  <a:pt x="528726" y="279400"/>
                </a:lnTo>
                <a:lnTo>
                  <a:pt x="526046" y="279400"/>
                </a:lnTo>
                <a:lnTo>
                  <a:pt x="523951" y="292100"/>
                </a:lnTo>
                <a:lnTo>
                  <a:pt x="549541" y="292100"/>
                </a:lnTo>
                <a:lnTo>
                  <a:pt x="553732" y="279400"/>
                </a:lnTo>
                <a:lnTo>
                  <a:pt x="556717" y="266700"/>
                </a:lnTo>
                <a:lnTo>
                  <a:pt x="558965" y="254000"/>
                </a:lnTo>
                <a:lnTo>
                  <a:pt x="558088" y="254000"/>
                </a:lnTo>
                <a:lnTo>
                  <a:pt x="561378" y="241300"/>
                </a:lnTo>
                <a:lnTo>
                  <a:pt x="566280" y="241300"/>
                </a:lnTo>
                <a:lnTo>
                  <a:pt x="574471" y="228600"/>
                </a:lnTo>
                <a:lnTo>
                  <a:pt x="582028" y="228600"/>
                </a:lnTo>
                <a:lnTo>
                  <a:pt x="590880" y="215900"/>
                </a:lnTo>
                <a:lnTo>
                  <a:pt x="605815" y="215900"/>
                </a:lnTo>
                <a:lnTo>
                  <a:pt x="615416" y="203200"/>
                </a:lnTo>
                <a:lnTo>
                  <a:pt x="624700" y="190500"/>
                </a:lnTo>
                <a:close/>
              </a:path>
              <a:path w="1053465" h="3187700">
                <a:moveTo>
                  <a:pt x="529043" y="266700"/>
                </a:moveTo>
                <a:lnTo>
                  <a:pt x="525322" y="279400"/>
                </a:lnTo>
                <a:lnTo>
                  <a:pt x="528726" y="279400"/>
                </a:lnTo>
                <a:lnTo>
                  <a:pt x="529043" y="266700"/>
                </a:lnTo>
                <a:close/>
              </a:path>
              <a:path w="1053465" h="3187700">
                <a:moveTo>
                  <a:pt x="561378" y="241300"/>
                </a:moveTo>
                <a:lnTo>
                  <a:pt x="558088" y="254000"/>
                </a:lnTo>
                <a:lnTo>
                  <a:pt x="559253" y="252193"/>
                </a:lnTo>
                <a:lnTo>
                  <a:pt x="561378" y="241300"/>
                </a:lnTo>
                <a:close/>
              </a:path>
              <a:path w="1053465" h="3187700">
                <a:moveTo>
                  <a:pt x="559253" y="252193"/>
                </a:moveTo>
                <a:lnTo>
                  <a:pt x="558088" y="254000"/>
                </a:lnTo>
                <a:lnTo>
                  <a:pt x="558901" y="254000"/>
                </a:lnTo>
                <a:lnTo>
                  <a:pt x="559253" y="252193"/>
                </a:lnTo>
                <a:close/>
              </a:path>
              <a:path w="1053465" h="3187700">
                <a:moveTo>
                  <a:pt x="566280" y="241300"/>
                </a:moveTo>
                <a:lnTo>
                  <a:pt x="561378" y="241300"/>
                </a:lnTo>
                <a:lnTo>
                  <a:pt x="559253" y="252193"/>
                </a:lnTo>
                <a:lnTo>
                  <a:pt x="566280" y="241300"/>
                </a:lnTo>
                <a:close/>
              </a:path>
              <a:path w="1053465" h="3187700">
                <a:moveTo>
                  <a:pt x="582612" y="228600"/>
                </a:moveTo>
                <a:lnTo>
                  <a:pt x="574471" y="228600"/>
                </a:lnTo>
                <a:lnTo>
                  <a:pt x="574319" y="241300"/>
                </a:lnTo>
                <a:lnTo>
                  <a:pt x="582612" y="228600"/>
                </a:lnTo>
                <a:close/>
              </a:path>
              <a:path w="1053465" h="3187700">
                <a:moveTo>
                  <a:pt x="651802" y="165100"/>
                </a:moveTo>
                <a:lnTo>
                  <a:pt x="615213" y="165100"/>
                </a:lnTo>
                <a:lnTo>
                  <a:pt x="605967" y="177800"/>
                </a:lnTo>
                <a:lnTo>
                  <a:pt x="601357" y="177800"/>
                </a:lnTo>
                <a:lnTo>
                  <a:pt x="592696" y="190500"/>
                </a:lnTo>
                <a:lnTo>
                  <a:pt x="635025" y="190500"/>
                </a:lnTo>
                <a:lnTo>
                  <a:pt x="643775" y="177800"/>
                </a:lnTo>
                <a:lnTo>
                  <a:pt x="651802" y="165100"/>
                </a:lnTo>
                <a:close/>
              </a:path>
              <a:path w="1053465" h="3187700">
                <a:moveTo>
                  <a:pt x="659790" y="152400"/>
                </a:moveTo>
                <a:lnTo>
                  <a:pt x="622782" y="152400"/>
                </a:lnTo>
                <a:lnTo>
                  <a:pt x="614502" y="165100"/>
                </a:lnTo>
                <a:lnTo>
                  <a:pt x="651687" y="165100"/>
                </a:lnTo>
                <a:lnTo>
                  <a:pt x="659790" y="152400"/>
                </a:lnTo>
                <a:close/>
              </a:path>
              <a:path w="1053465" h="3187700">
                <a:moveTo>
                  <a:pt x="700595" y="127000"/>
                </a:moveTo>
                <a:lnTo>
                  <a:pt x="640511" y="127000"/>
                </a:lnTo>
                <a:lnTo>
                  <a:pt x="630491" y="152400"/>
                </a:lnTo>
                <a:lnTo>
                  <a:pt x="668286" y="152400"/>
                </a:lnTo>
                <a:lnTo>
                  <a:pt x="680199" y="139700"/>
                </a:lnTo>
                <a:lnTo>
                  <a:pt x="690778" y="139700"/>
                </a:lnTo>
                <a:lnTo>
                  <a:pt x="700595" y="127000"/>
                </a:lnTo>
                <a:close/>
              </a:path>
              <a:path w="1053465" h="3187700">
                <a:moveTo>
                  <a:pt x="754507" y="101600"/>
                </a:moveTo>
                <a:lnTo>
                  <a:pt x="698525" y="101600"/>
                </a:lnTo>
                <a:lnTo>
                  <a:pt x="689190" y="114300"/>
                </a:lnTo>
                <a:lnTo>
                  <a:pt x="656628" y="127000"/>
                </a:lnTo>
                <a:lnTo>
                  <a:pt x="718045" y="127000"/>
                </a:lnTo>
                <a:lnTo>
                  <a:pt x="735660" y="114300"/>
                </a:lnTo>
                <a:lnTo>
                  <a:pt x="744512" y="114300"/>
                </a:lnTo>
                <a:lnTo>
                  <a:pt x="754507" y="101600"/>
                </a:lnTo>
                <a:close/>
              </a:path>
              <a:path w="1053465" h="3187700">
                <a:moveTo>
                  <a:pt x="790829" y="88900"/>
                </a:moveTo>
                <a:lnTo>
                  <a:pt x="725373" y="88900"/>
                </a:lnTo>
                <a:lnTo>
                  <a:pt x="707453" y="101600"/>
                </a:lnTo>
                <a:lnTo>
                  <a:pt x="777201" y="101600"/>
                </a:lnTo>
                <a:lnTo>
                  <a:pt x="790829" y="88900"/>
                </a:lnTo>
                <a:close/>
              </a:path>
              <a:path w="1053465" h="3187700">
                <a:moveTo>
                  <a:pt x="832929" y="76200"/>
                </a:moveTo>
                <a:lnTo>
                  <a:pt x="756285" y="76200"/>
                </a:lnTo>
                <a:lnTo>
                  <a:pt x="745172" y="88900"/>
                </a:lnTo>
                <a:lnTo>
                  <a:pt x="823404" y="88900"/>
                </a:lnTo>
                <a:lnTo>
                  <a:pt x="832929" y="76200"/>
                </a:lnTo>
                <a:close/>
              </a:path>
              <a:path w="1053465" h="3187700">
                <a:moveTo>
                  <a:pt x="873099" y="63500"/>
                </a:moveTo>
                <a:lnTo>
                  <a:pt x="797725" y="63500"/>
                </a:lnTo>
                <a:lnTo>
                  <a:pt x="782218" y="76200"/>
                </a:lnTo>
                <a:lnTo>
                  <a:pt x="842619" y="76200"/>
                </a:lnTo>
                <a:lnTo>
                  <a:pt x="873099" y="63500"/>
                </a:lnTo>
                <a:close/>
              </a:path>
              <a:path w="1053465" h="3187700">
                <a:moveTo>
                  <a:pt x="965098" y="38100"/>
                </a:moveTo>
                <a:lnTo>
                  <a:pt x="865797" y="38100"/>
                </a:lnTo>
                <a:lnTo>
                  <a:pt x="834948" y="50800"/>
                </a:lnTo>
                <a:lnTo>
                  <a:pt x="824649" y="50800"/>
                </a:lnTo>
                <a:lnTo>
                  <a:pt x="815073" y="63500"/>
                </a:lnTo>
                <a:lnTo>
                  <a:pt x="903287" y="63500"/>
                </a:lnTo>
                <a:lnTo>
                  <a:pt x="965098" y="38100"/>
                </a:lnTo>
                <a:close/>
              </a:path>
              <a:path w="1053465" h="3187700">
                <a:moveTo>
                  <a:pt x="943884" y="18665"/>
                </a:moveTo>
                <a:lnTo>
                  <a:pt x="889800" y="25400"/>
                </a:lnTo>
                <a:lnTo>
                  <a:pt x="890536" y="38100"/>
                </a:lnTo>
                <a:lnTo>
                  <a:pt x="896848" y="38100"/>
                </a:lnTo>
                <a:lnTo>
                  <a:pt x="927785" y="25400"/>
                </a:lnTo>
                <a:lnTo>
                  <a:pt x="927620" y="25400"/>
                </a:lnTo>
                <a:lnTo>
                  <a:pt x="943884" y="18665"/>
                </a:lnTo>
                <a:close/>
              </a:path>
              <a:path w="1053465" h="3187700">
                <a:moveTo>
                  <a:pt x="983941" y="13677"/>
                </a:moveTo>
                <a:lnTo>
                  <a:pt x="943884" y="18665"/>
                </a:lnTo>
                <a:lnTo>
                  <a:pt x="927620" y="25400"/>
                </a:lnTo>
                <a:lnTo>
                  <a:pt x="927785" y="25400"/>
                </a:lnTo>
                <a:lnTo>
                  <a:pt x="896848" y="38100"/>
                </a:lnTo>
                <a:lnTo>
                  <a:pt x="993038" y="38100"/>
                </a:lnTo>
                <a:lnTo>
                  <a:pt x="983941" y="13677"/>
                </a:lnTo>
                <a:close/>
              </a:path>
              <a:path w="1053465" h="3187700">
                <a:moveTo>
                  <a:pt x="993355" y="12700"/>
                </a:moveTo>
                <a:lnTo>
                  <a:pt x="991793" y="12700"/>
                </a:lnTo>
                <a:lnTo>
                  <a:pt x="983941" y="13677"/>
                </a:lnTo>
                <a:lnTo>
                  <a:pt x="993038" y="38100"/>
                </a:lnTo>
                <a:lnTo>
                  <a:pt x="995489" y="38100"/>
                </a:lnTo>
                <a:lnTo>
                  <a:pt x="993355" y="12700"/>
                </a:lnTo>
                <a:close/>
              </a:path>
              <a:path w="1053465" h="3187700">
                <a:moveTo>
                  <a:pt x="1014590" y="12700"/>
                </a:moveTo>
                <a:lnTo>
                  <a:pt x="993355" y="12700"/>
                </a:lnTo>
                <a:lnTo>
                  <a:pt x="995489" y="38100"/>
                </a:lnTo>
                <a:lnTo>
                  <a:pt x="998943" y="38100"/>
                </a:lnTo>
                <a:lnTo>
                  <a:pt x="1001258" y="32933"/>
                </a:lnTo>
                <a:lnTo>
                  <a:pt x="1002855" y="25400"/>
                </a:lnTo>
                <a:lnTo>
                  <a:pt x="1004633" y="25400"/>
                </a:lnTo>
                <a:lnTo>
                  <a:pt x="1014590" y="12700"/>
                </a:lnTo>
                <a:close/>
              </a:path>
              <a:path w="1053465" h="3187700">
                <a:moveTo>
                  <a:pt x="1001258" y="32933"/>
                </a:moveTo>
                <a:lnTo>
                  <a:pt x="998943" y="38100"/>
                </a:lnTo>
                <a:lnTo>
                  <a:pt x="1000163" y="38100"/>
                </a:lnTo>
                <a:lnTo>
                  <a:pt x="1001258" y="32933"/>
                </a:lnTo>
                <a:close/>
              </a:path>
              <a:path w="1053465" h="3187700">
                <a:moveTo>
                  <a:pt x="1004633" y="25400"/>
                </a:moveTo>
                <a:lnTo>
                  <a:pt x="1002855" y="25400"/>
                </a:lnTo>
                <a:lnTo>
                  <a:pt x="1001258" y="32933"/>
                </a:lnTo>
                <a:lnTo>
                  <a:pt x="1004633" y="25400"/>
                </a:lnTo>
                <a:close/>
              </a:path>
              <a:path w="1053465" h="3187700">
                <a:moveTo>
                  <a:pt x="1048346" y="0"/>
                </a:moveTo>
                <a:lnTo>
                  <a:pt x="997877" y="0"/>
                </a:lnTo>
                <a:lnTo>
                  <a:pt x="995387" y="12700"/>
                </a:lnTo>
                <a:lnTo>
                  <a:pt x="1014590" y="12700"/>
                </a:lnTo>
                <a:lnTo>
                  <a:pt x="1004633" y="25400"/>
                </a:lnTo>
                <a:lnTo>
                  <a:pt x="1053426" y="25400"/>
                </a:lnTo>
                <a:lnTo>
                  <a:pt x="1048346" y="0"/>
                </a:lnTo>
                <a:close/>
              </a:path>
              <a:path w="1053465" h="3187700">
                <a:moveTo>
                  <a:pt x="983576" y="12700"/>
                </a:moveTo>
                <a:lnTo>
                  <a:pt x="958291" y="12700"/>
                </a:lnTo>
                <a:lnTo>
                  <a:pt x="943884" y="18665"/>
                </a:lnTo>
                <a:lnTo>
                  <a:pt x="983941" y="13677"/>
                </a:lnTo>
                <a:lnTo>
                  <a:pt x="983576" y="12700"/>
                </a:lnTo>
                <a:close/>
              </a:path>
            </a:pathLst>
          </a:custGeom>
          <a:solidFill>
            <a:srgbClr val="0000FF"/>
          </a:solidFill>
        </p:spPr>
        <p:txBody>
          <a:bodyPr wrap="square" lIns="0" tIns="0" rIns="0" bIns="0" rtlCol="0"/>
          <a:lstStyle/>
          <a:p>
            <a:endParaRPr/>
          </a:p>
        </p:txBody>
      </p:sp>
      <p:sp>
        <p:nvSpPr>
          <p:cNvPr id="14" name="object 14"/>
          <p:cNvSpPr/>
          <p:nvPr/>
        </p:nvSpPr>
        <p:spPr>
          <a:xfrm>
            <a:off x="2500111" y="5543286"/>
            <a:ext cx="7754885" cy="271571"/>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2500110" y="5826166"/>
            <a:ext cx="7755255" cy="0"/>
          </a:xfrm>
          <a:custGeom>
            <a:avLst/>
            <a:gdLst/>
            <a:ahLst/>
            <a:cxnLst/>
            <a:rect l="l" t="t" r="r" b="b"/>
            <a:pathLst>
              <a:path w="7755255">
                <a:moveTo>
                  <a:pt x="0" y="0"/>
                </a:moveTo>
                <a:lnTo>
                  <a:pt x="7754885" y="0"/>
                </a:lnTo>
              </a:path>
            </a:pathLst>
          </a:custGeom>
          <a:ln w="23883">
            <a:solidFill>
              <a:srgbClr val="FFFFFF"/>
            </a:solidFill>
          </a:ln>
        </p:spPr>
        <p:txBody>
          <a:bodyPr wrap="square" lIns="0" tIns="0" rIns="0" bIns="0" rtlCol="0"/>
          <a:lstStyle/>
          <a:p>
            <a:endParaRPr/>
          </a:p>
        </p:txBody>
      </p:sp>
      <p:sp>
        <p:nvSpPr>
          <p:cNvPr id="16" name="object 16"/>
          <p:cNvSpPr/>
          <p:nvPr/>
        </p:nvSpPr>
        <p:spPr>
          <a:xfrm>
            <a:off x="2432176" y="5390555"/>
            <a:ext cx="7967980" cy="919557"/>
          </a:xfrm>
          <a:custGeom>
            <a:avLst/>
            <a:gdLst/>
            <a:ahLst/>
            <a:cxnLst/>
            <a:rect l="l" t="t" r="r" b="b"/>
            <a:pathLst>
              <a:path w="7967980" h="520064">
                <a:moveTo>
                  <a:pt x="0" y="519683"/>
                </a:moveTo>
                <a:lnTo>
                  <a:pt x="7967472" y="519683"/>
                </a:lnTo>
                <a:lnTo>
                  <a:pt x="7967472" y="0"/>
                </a:lnTo>
                <a:lnTo>
                  <a:pt x="0" y="0"/>
                </a:lnTo>
                <a:lnTo>
                  <a:pt x="0" y="519683"/>
                </a:lnTo>
                <a:close/>
              </a:path>
            </a:pathLst>
          </a:custGeom>
          <a:ln w="19812">
            <a:solidFill>
              <a:srgbClr val="0000FF"/>
            </a:solidFill>
          </a:ln>
        </p:spPr>
        <p:txBody>
          <a:bodyPr wrap="square" lIns="0" tIns="0" rIns="0" bIns="0" rtlCol="0"/>
          <a:lstStyle/>
          <a:p>
            <a:endParaRPr/>
          </a:p>
        </p:txBody>
      </p:sp>
      <p:sp>
        <p:nvSpPr>
          <p:cNvPr id="17" name="object 17"/>
          <p:cNvSpPr/>
          <p:nvPr/>
        </p:nvSpPr>
        <p:spPr>
          <a:xfrm>
            <a:off x="2968752" y="3310873"/>
            <a:ext cx="1420368" cy="364236"/>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2957323" y="3299444"/>
            <a:ext cx="1443355" cy="387350"/>
          </a:xfrm>
          <a:custGeom>
            <a:avLst/>
            <a:gdLst/>
            <a:ahLst/>
            <a:cxnLst/>
            <a:rect l="l" t="t" r="r" b="b"/>
            <a:pathLst>
              <a:path w="1443355" h="387350">
                <a:moveTo>
                  <a:pt x="0" y="387096"/>
                </a:moveTo>
                <a:lnTo>
                  <a:pt x="1443228" y="387096"/>
                </a:lnTo>
                <a:lnTo>
                  <a:pt x="1443228" y="0"/>
                </a:lnTo>
                <a:lnTo>
                  <a:pt x="0" y="0"/>
                </a:lnTo>
                <a:lnTo>
                  <a:pt x="0" y="387096"/>
                </a:lnTo>
                <a:close/>
              </a:path>
            </a:pathLst>
          </a:custGeom>
          <a:ln w="22860">
            <a:solidFill>
              <a:srgbClr val="0000FF"/>
            </a:solidFill>
          </a:ln>
        </p:spPr>
        <p:txBody>
          <a:bodyPr wrap="square" lIns="0" tIns="0" rIns="0" bIns="0" rtlCol="0"/>
          <a:lstStyle/>
          <a:p>
            <a:endParaRPr/>
          </a:p>
        </p:txBody>
      </p:sp>
      <p:sp>
        <p:nvSpPr>
          <p:cNvPr id="19" name="object 19"/>
          <p:cNvSpPr/>
          <p:nvPr/>
        </p:nvSpPr>
        <p:spPr>
          <a:xfrm>
            <a:off x="4799077" y="3295635"/>
            <a:ext cx="1537715" cy="373379"/>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4786122" y="3282680"/>
            <a:ext cx="1564005" cy="399415"/>
          </a:xfrm>
          <a:custGeom>
            <a:avLst/>
            <a:gdLst/>
            <a:ahLst/>
            <a:cxnLst/>
            <a:rect l="l" t="t" r="r" b="b"/>
            <a:pathLst>
              <a:path w="1564004" h="399414">
                <a:moveTo>
                  <a:pt x="0" y="399288"/>
                </a:moveTo>
                <a:lnTo>
                  <a:pt x="1563624" y="399288"/>
                </a:lnTo>
                <a:lnTo>
                  <a:pt x="1563624" y="0"/>
                </a:lnTo>
                <a:lnTo>
                  <a:pt x="0" y="0"/>
                </a:lnTo>
                <a:lnTo>
                  <a:pt x="0" y="399288"/>
                </a:lnTo>
                <a:close/>
              </a:path>
            </a:pathLst>
          </a:custGeom>
          <a:ln w="25908">
            <a:solidFill>
              <a:srgbClr val="0000FF"/>
            </a:solidFill>
          </a:ln>
        </p:spPr>
        <p:txBody>
          <a:bodyPr wrap="square" lIns="0" tIns="0" rIns="0" bIns="0" rtlCol="0"/>
          <a:lstStyle/>
          <a:p>
            <a:endParaRPr/>
          </a:p>
        </p:txBody>
      </p:sp>
      <p:pic>
        <p:nvPicPr>
          <p:cNvPr id="21" name="图片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05118" y="5916855"/>
            <a:ext cx="6858000" cy="295045"/>
          </a:xfrm>
          <a:prstGeom prst="rect">
            <a:avLst/>
          </a:prstGeom>
        </p:spPr>
      </p:pic>
    </p:spTree>
    <p:custDataLst>
      <p:tags r:id="rId1"/>
    </p:custDataLst>
    <p:extLst>
      <p:ext uri="{BB962C8B-B14F-4D97-AF65-F5344CB8AC3E}">
        <p14:creationId xmlns:p14="http://schemas.microsoft.com/office/powerpoint/2010/main" val="125865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animBg="1"/>
      <p:bldP spid="13" grpId="0" animBg="1"/>
      <p:bldP spid="14" grpId="0" animBg="1"/>
      <p:bldP spid="15" grpId="0" animBg="1"/>
      <p:bldP spid="16" grpId="0" animBg="1"/>
    </p:bldLst>
  </p:timing>
  <p:extLst mod="1"/>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一、贝叶斯决策论</a:t>
            </a:r>
          </a:p>
        </p:txBody>
      </p:sp>
    </p:spTree>
    <p:extLst>
      <p:ext uri="{BB962C8B-B14F-4D97-AF65-F5344CB8AC3E}">
        <p14:creationId xmlns:p14="http://schemas.microsoft.com/office/powerpoint/2010/main" val="4161234945"/>
      </p:ext>
    </p:extLst>
  </p:cSld>
  <p:clrMapOvr>
    <a:masterClrMapping/>
  </p:clrMapOvr>
  <p:extLst mod="1"/>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三变量间的典型依赖关系</a:t>
            </a:r>
          </a:p>
        </p:txBody>
      </p:sp>
      <p:sp>
        <p:nvSpPr>
          <p:cNvPr id="4" name="object 4"/>
          <p:cNvSpPr txBox="1"/>
          <p:nvPr/>
        </p:nvSpPr>
        <p:spPr>
          <a:xfrm>
            <a:off x="2362200" y="3168099"/>
            <a:ext cx="1168400" cy="276999"/>
          </a:xfrm>
          <a:prstGeom prst="rect">
            <a:avLst/>
          </a:prstGeom>
        </p:spPr>
        <p:txBody>
          <a:bodyPr vert="horz" wrap="square" lIns="0" tIns="0" rIns="0" bIns="0" rtlCol="0">
            <a:spAutoFit/>
          </a:bodyPr>
          <a:lstStyle/>
          <a:p>
            <a:pPr marL="12700"/>
            <a:r>
              <a:rPr dirty="0">
                <a:solidFill>
                  <a:srgbClr val="FF0000"/>
                </a:solidFill>
                <a:latin typeface="FangSong"/>
                <a:cs typeface="FangSong"/>
              </a:rPr>
              <a:t>条件独立性</a:t>
            </a:r>
            <a:endParaRPr>
              <a:solidFill>
                <a:srgbClr val="FF0000"/>
              </a:solidFill>
              <a:latin typeface="FangSong"/>
              <a:cs typeface="FangSong"/>
            </a:endParaRPr>
          </a:p>
        </p:txBody>
      </p:sp>
      <p:sp>
        <p:nvSpPr>
          <p:cNvPr id="5" name="object 5"/>
          <p:cNvSpPr/>
          <p:nvPr/>
        </p:nvSpPr>
        <p:spPr>
          <a:xfrm>
            <a:off x="2118424" y="3610161"/>
            <a:ext cx="1668780" cy="391668"/>
          </a:xfrm>
          <a:prstGeom prst="rect">
            <a:avLst/>
          </a:prstGeom>
          <a:blipFill>
            <a:blip r:embed="rId3" cstate="print"/>
            <a:stretch>
              <a:fillRect/>
            </a:stretch>
          </a:blipFill>
        </p:spPr>
        <p:txBody>
          <a:bodyPr wrap="square" lIns="0" tIns="0" rIns="0" bIns="0" rtlCol="0"/>
          <a:lstStyle/>
          <a:p>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2310" y="964207"/>
            <a:ext cx="1714500" cy="1930400"/>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8600" y="1123363"/>
            <a:ext cx="6337300" cy="1206500"/>
          </a:xfrm>
          <a:prstGeom prst="rect">
            <a:avLst/>
          </a:prstGeom>
        </p:spPr>
      </p:pic>
      <p:sp>
        <p:nvSpPr>
          <p:cNvPr id="15" name="下箭头 14"/>
          <p:cNvSpPr/>
          <p:nvPr/>
        </p:nvSpPr>
        <p:spPr>
          <a:xfrm>
            <a:off x="6709019" y="2514600"/>
            <a:ext cx="5334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9600" y="3415854"/>
            <a:ext cx="4784969" cy="780283"/>
          </a:xfrm>
          <a:prstGeom prst="rect">
            <a:avLst/>
          </a:prstGeom>
        </p:spPr>
      </p:pic>
      <p:sp>
        <p:nvSpPr>
          <p:cNvPr id="18" name="object 4"/>
          <p:cNvSpPr txBox="1"/>
          <p:nvPr/>
        </p:nvSpPr>
        <p:spPr>
          <a:xfrm>
            <a:off x="4038599" y="4375729"/>
            <a:ext cx="6019801" cy="369332"/>
          </a:xfrm>
          <a:prstGeom prst="rect">
            <a:avLst/>
          </a:prstGeom>
        </p:spPr>
        <p:txBody>
          <a:bodyPr vert="horz" wrap="square" lIns="0" tIns="0" rIns="0" bIns="0" rtlCol="0">
            <a:spAutoFit/>
          </a:bodyPr>
          <a:lstStyle/>
          <a:p>
            <a:pPr marL="355600" indent="-342900">
              <a:buFont typeface="Arial" charset="0"/>
              <a:buChar char="•"/>
            </a:pPr>
            <a:r>
              <a:rPr lang="zh-CN" altLang="en-US" sz="2400" dirty="0">
                <a:solidFill>
                  <a:srgbClr val="151FFF"/>
                </a:solidFill>
                <a:latin typeface="FangSong"/>
                <a:cs typeface="FangSong"/>
              </a:rPr>
              <a:t>如果 </a:t>
            </a:r>
            <a:r>
              <a:rPr lang="en-US" altLang="zh-CN" sz="2400" i="1" dirty="0">
                <a:solidFill>
                  <a:srgbClr val="151FFF"/>
                </a:solidFill>
                <a:latin typeface="Times New Roman" charset="0"/>
                <a:ea typeface="Times New Roman" charset="0"/>
                <a:cs typeface="Times New Roman" charset="0"/>
              </a:rPr>
              <a:t>x</a:t>
            </a:r>
            <a:r>
              <a:rPr lang="en-US" altLang="zh-CN" sz="2400" i="1" baseline="-25000" dirty="0">
                <a:solidFill>
                  <a:srgbClr val="151FFF"/>
                </a:solidFill>
                <a:latin typeface="Times New Roman" charset="0"/>
                <a:ea typeface="Times New Roman" charset="0"/>
                <a:cs typeface="Times New Roman" charset="0"/>
              </a:rPr>
              <a:t>1</a:t>
            </a:r>
            <a:r>
              <a:rPr lang="zh-CN" altLang="en-US" sz="2400" i="1" baseline="-25000" dirty="0">
                <a:solidFill>
                  <a:srgbClr val="151FFF"/>
                </a:solidFill>
                <a:latin typeface="Times New Roman" charset="0"/>
                <a:ea typeface="Times New Roman" charset="0"/>
                <a:cs typeface="Times New Roman" charset="0"/>
              </a:rPr>
              <a:t>   </a:t>
            </a:r>
            <a:r>
              <a:rPr lang="zh-CN" altLang="en-US" sz="2400" dirty="0">
                <a:solidFill>
                  <a:srgbClr val="151FFF"/>
                </a:solidFill>
                <a:latin typeface="FangSong"/>
                <a:cs typeface="FangSong"/>
              </a:rPr>
              <a:t>的值</a:t>
            </a:r>
            <a:r>
              <a:rPr lang="zh-CN" altLang="en-US" sz="2400" dirty="0">
                <a:solidFill>
                  <a:srgbClr val="C00000"/>
                </a:solidFill>
                <a:latin typeface="FangSong"/>
                <a:cs typeface="FangSong"/>
              </a:rPr>
              <a:t>已知</a:t>
            </a:r>
            <a:r>
              <a:rPr lang="zh-CN" altLang="en-US" sz="2400" dirty="0">
                <a:solidFill>
                  <a:srgbClr val="151FFF"/>
                </a:solidFill>
                <a:latin typeface="FangSong"/>
                <a:cs typeface="FangSong"/>
              </a:rPr>
              <a:t>，</a:t>
            </a:r>
            <a:r>
              <a:rPr lang="en-US" altLang="zh-CN" sz="2400" i="1" dirty="0">
                <a:solidFill>
                  <a:srgbClr val="151FFF"/>
                </a:solidFill>
                <a:latin typeface="Times New Roman" charset="0"/>
                <a:ea typeface="Times New Roman" charset="0"/>
                <a:cs typeface="Times New Roman" charset="0"/>
              </a:rPr>
              <a:t>x</a:t>
            </a:r>
            <a:r>
              <a:rPr lang="en-US" altLang="zh-CN" sz="2400" i="1" baseline="-25000" dirty="0">
                <a:solidFill>
                  <a:srgbClr val="151FFF"/>
                </a:solidFill>
                <a:latin typeface="Times New Roman" charset="0"/>
                <a:ea typeface="Times New Roman" charset="0"/>
                <a:cs typeface="Times New Roman" charset="0"/>
              </a:rPr>
              <a:t>3</a:t>
            </a:r>
            <a:r>
              <a:rPr lang="zh-CN" altLang="en-US" sz="2400" dirty="0">
                <a:solidFill>
                  <a:srgbClr val="151FFF"/>
                </a:solidFill>
                <a:latin typeface="FangSong"/>
                <a:cs typeface="FangSong"/>
              </a:rPr>
              <a:t> 和 </a:t>
            </a:r>
            <a:r>
              <a:rPr lang="en-US" altLang="zh-CN" sz="2400" i="1" dirty="0">
                <a:solidFill>
                  <a:srgbClr val="151FFF"/>
                </a:solidFill>
                <a:latin typeface="Times New Roman" charset="0"/>
                <a:ea typeface="Times New Roman" charset="0"/>
                <a:cs typeface="Times New Roman" charset="0"/>
              </a:rPr>
              <a:t>x</a:t>
            </a:r>
            <a:r>
              <a:rPr lang="en-US" altLang="zh-CN" sz="2400" i="1" baseline="-25000" dirty="0">
                <a:solidFill>
                  <a:srgbClr val="151FFF"/>
                </a:solidFill>
                <a:latin typeface="Times New Roman" charset="0"/>
                <a:ea typeface="Times New Roman" charset="0"/>
                <a:cs typeface="Times New Roman" charset="0"/>
              </a:rPr>
              <a:t>4</a:t>
            </a:r>
            <a:r>
              <a:rPr lang="zh-CN" altLang="en-US" sz="2400" dirty="0">
                <a:solidFill>
                  <a:srgbClr val="151FFF"/>
                </a:solidFill>
                <a:latin typeface="FangSong"/>
                <a:cs typeface="FangSong"/>
              </a:rPr>
              <a:t> </a:t>
            </a:r>
            <a:r>
              <a:rPr lang="zh-CN" altLang="en-US" sz="2400" dirty="0">
                <a:solidFill>
                  <a:srgbClr val="C00000"/>
                </a:solidFill>
                <a:latin typeface="FangSong"/>
                <a:cs typeface="FangSong"/>
              </a:rPr>
              <a:t>条件独立</a:t>
            </a:r>
            <a:endParaRPr sz="2400" dirty="0">
              <a:solidFill>
                <a:srgbClr val="C00000"/>
              </a:solidFill>
              <a:latin typeface="FangSong"/>
              <a:cs typeface="FangSong"/>
            </a:endParaRPr>
          </a:p>
        </p:txBody>
      </p:sp>
      <p:sp>
        <p:nvSpPr>
          <p:cNvPr id="19" name="object 4"/>
          <p:cNvSpPr txBox="1"/>
          <p:nvPr/>
        </p:nvSpPr>
        <p:spPr>
          <a:xfrm>
            <a:off x="4038600" y="5403731"/>
            <a:ext cx="6446113" cy="369332"/>
          </a:xfrm>
          <a:prstGeom prst="rect">
            <a:avLst/>
          </a:prstGeom>
        </p:spPr>
        <p:txBody>
          <a:bodyPr vert="horz" wrap="square" lIns="0" tIns="0" rIns="0" bIns="0" rtlCol="0">
            <a:spAutoFit/>
          </a:bodyPr>
          <a:lstStyle/>
          <a:p>
            <a:pPr marL="355600" indent="-342900">
              <a:buFont typeface="Arial" charset="0"/>
              <a:buChar char="•"/>
            </a:pPr>
            <a:r>
              <a:rPr lang="zh-CN" altLang="en-US" sz="2400" dirty="0">
                <a:solidFill>
                  <a:srgbClr val="151FFF"/>
                </a:solidFill>
                <a:latin typeface="FangSong"/>
                <a:cs typeface="FangSong"/>
              </a:rPr>
              <a:t>如果 </a:t>
            </a:r>
            <a:r>
              <a:rPr lang="en-US" altLang="zh-CN" sz="2400" i="1" dirty="0">
                <a:solidFill>
                  <a:srgbClr val="151FFF"/>
                </a:solidFill>
                <a:latin typeface="Times New Roman" charset="0"/>
                <a:ea typeface="Times New Roman" charset="0"/>
                <a:cs typeface="Times New Roman" charset="0"/>
              </a:rPr>
              <a:t>x</a:t>
            </a:r>
            <a:r>
              <a:rPr lang="en-US" altLang="zh-CN" sz="2400" i="1" baseline="-25000" dirty="0">
                <a:solidFill>
                  <a:srgbClr val="151FFF"/>
                </a:solidFill>
                <a:latin typeface="Times New Roman" charset="0"/>
                <a:ea typeface="Times New Roman" charset="0"/>
                <a:cs typeface="Times New Roman" charset="0"/>
              </a:rPr>
              <a:t>1</a:t>
            </a:r>
            <a:r>
              <a:rPr lang="zh-CN" altLang="en-US" sz="2400" dirty="0">
                <a:solidFill>
                  <a:srgbClr val="151FFF"/>
                </a:solidFill>
                <a:latin typeface="FangSong"/>
                <a:cs typeface="FangSong"/>
              </a:rPr>
              <a:t> 的值</a:t>
            </a:r>
            <a:r>
              <a:rPr lang="zh-CN" altLang="en-US" sz="2400" dirty="0">
                <a:solidFill>
                  <a:srgbClr val="C00000"/>
                </a:solidFill>
                <a:latin typeface="FangSong"/>
                <a:cs typeface="FangSong"/>
              </a:rPr>
              <a:t>未知</a:t>
            </a:r>
            <a:r>
              <a:rPr lang="zh-CN" altLang="en-US" sz="2400" dirty="0">
                <a:solidFill>
                  <a:srgbClr val="151FFF"/>
                </a:solidFill>
                <a:latin typeface="FangSong"/>
                <a:cs typeface="FangSong"/>
              </a:rPr>
              <a:t>，</a:t>
            </a:r>
            <a:r>
              <a:rPr lang="en-US" altLang="zh-CN" sz="2400" i="1" dirty="0">
                <a:solidFill>
                  <a:srgbClr val="151FFF"/>
                </a:solidFill>
                <a:latin typeface="Times New Roman" charset="0"/>
                <a:ea typeface="Times New Roman" charset="0"/>
                <a:cs typeface="Times New Roman" charset="0"/>
              </a:rPr>
              <a:t>x</a:t>
            </a:r>
            <a:r>
              <a:rPr lang="en-US" altLang="zh-CN" sz="2400" i="1" baseline="-25000" dirty="0">
                <a:solidFill>
                  <a:srgbClr val="151FFF"/>
                </a:solidFill>
                <a:latin typeface="Times New Roman" charset="0"/>
                <a:ea typeface="Times New Roman" charset="0"/>
                <a:cs typeface="Times New Roman" charset="0"/>
              </a:rPr>
              <a:t>3</a:t>
            </a:r>
            <a:r>
              <a:rPr lang="zh-CN" altLang="en-US" sz="2400" dirty="0">
                <a:solidFill>
                  <a:srgbClr val="151FFF"/>
                </a:solidFill>
                <a:latin typeface="FangSong"/>
                <a:cs typeface="FangSong"/>
              </a:rPr>
              <a:t> 和 </a:t>
            </a:r>
            <a:r>
              <a:rPr lang="en-US" altLang="zh-CN" sz="2400" i="1" dirty="0">
                <a:solidFill>
                  <a:srgbClr val="151FFF"/>
                </a:solidFill>
                <a:latin typeface="Times New Roman" charset="0"/>
                <a:ea typeface="Times New Roman" charset="0"/>
                <a:cs typeface="Times New Roman" charset="0"/>
              </a:rPr>
              <a:t>x</a:t>
            </a:r>
            <a:r>
              <a:rPr lang="en-US" altLang="zh-CN" sz="2400" i="1" baseline="-25000" dirty="0">
                <a:solidFill>
                  <a:srgbClr val="151FFF"/>
                </a:solidFill>
                <a:latin typeface="Times New Roman" charset="0"/>
                <a:ea typeface="Times New Roman" charset="0"/>
                <a:cs typeface="Times New Roman" charset="0"/>
              </a:rPr>
              <a:t>4</a:t>
            </a:r>
            <a:r>
              <a:rPr lang="zh-CN" altLang="en-US" sz="2400" dirty="0">
                <a:solidFill>
                  <a:srgbClr val="151FFF"/>
                </a:solidFill>
                <a:latin typeface="FangSong"/>
                <a:cs typeface="FangSong"/>
              </a:rPr>
              <a:t> </a:t>
            </a:r>
            <a:r>
              <a:rPr lang="zh-CN" altLang="en-US" sz="2400" b="1" dirty="0">
                <a:solidFill>
                  <a:srgbClr val="C00000"/>
                </a:solidFill>
                <a:latin typeface="FangSong"/>
                <a:cs typeface="FangSong"/>
              </a:rPr>
              <a:t>条件独立不成立</a:t>
            </a:r>
            <a:r>
              <a:rPr lang="en-US" altLang="zh-CN" sz="2400" b="1" dirty="0">
                <a:solidFill>
                  <a:srgbClr val="C00000"/>
                </a:solidFill>
                <a:latin typeface="FangSong"/>
                <a:cs typeface="FangSong"/>
              </a:rPr>
              <a:t>!</a:t>
            </a:r>
            <a:endParaRPr sz="2400" b="1" dirty="0">
              <a:solidFill>
                <a:srgbClr val="C00000"/>
              </a:solidFill>
              <a:latin typeface="FangSong"/>
              <a:cs typeface="FangSong"/>
            </a:endParaRPr>
          </a:p>
        </p:txBody>
      </p:sp>
    </p:spTree>
    <p:extLst>
      <p:ext uri="{BB962C8B-B14F-4D97-AF65-F5344CB8AC3E}">
        <p14:creationId xmlns:p14="http://schemas.microsoft.com/office/powerpoint/2010/main" val="1268742349"/>
      </p:ext>
    </p:extLst>
  </p:cSld>
  <p:clrMapOvr>
    <a:masterClrMapping/>
  </p:clrMapOvr>
  <p:extLst mod="1"/>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三变量间的典型依赖关系</a:t>
            </a:r>
          </a:p>
        </p:txBody>
      </p:sp>
      <p:sp>
        <p:nvSpPr>
          <p:cNvPr id="8" name="object 8"/>
          <p:cNvSpPr txBox="1"/>
          <p:nvPr/>
        </p:nvSpPr>
        <p:spPr>
          <a:xfrm>
            <a:off x="2286001" y="3283645"/>
            <a:ext cx="1169035" cy="276999"/>
          </a:xfrm>
          <a:prstGeom prst="rect">
            <a:avLst/>
          </a:prstGeom>
        </p:spPr>
        <p:txBody>
          <a:bodyPr vert="horz" wrap="square" lIns="0" tIns="0" rIns="0" bIns="0" rtlCol="0">
            <a:spAutoFit/>
          </a:bodyPr>
          <a:lstStyle/>
          <a:p>
            <a:pPr marL="12700"/>
            <a:r>
              <a:rPr dirty="0">
                <a:solidFill>
                  <a:srgbClr val="FF0000"/>
                </a:solidFill>
                <a:latin typeface="FangSong"/>
                <a:cs typeface="FangSong"/>
              </a:rPr>
              <a:t>边际独立性</a:t>
            </a:r>
            <a:endParaRPr>
              <a:latin typeface="FangSong"/>
              <a:cs typeface="FangSong"/>
            </a:endParaRPr>
          </a:p>
        </p:txBody>
      </p:sp>
      <p:sp>
        <p:nvSpPr>
          <p:cNvPr id="9" name="object 9"/>
          <p:cNvSpPr/>
          <p:nvPr/>
        </p:nvSpPr>
        <p:spPr>
          <a:xfrm>
            <a:off x="2436115" y="3622298"/>
            <a:ext cx="871727" cy="342900"/>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4389091" y="2011102"/>
            <a:ext cx="4444895" cy="369332"/>
          </a:xfrm>
          <a:prstGeom prst="rect">
            <a:avLst/>
          </a:prstGeom>
        </p:spPr>
        <p:txBody>
          <a:bodyPr vert="horz" wrap="square" lIns="0" tIns="0" rIns="0" bIns="0" rtlCol="0">
            <a:spAutoFit/>
          </a:bodyPr>
          <a:lstStyle/>
          <a:p>
            <a:pPr marL="12700">
              <a:tabLst>
                <a:tab pos="299085" algn="l"/>
              </a:tabLst>
            </a:pPr>
            <a:r>
              <a:rPr sz="2400" dirty="0">
                <a:solidFill>
                  <a:srgbClr val="151FFF"/>
                </a:solidFill>
                <a:latin typeface="Arial"/>
                <a:cs typeface="Arial"/>
              </a:rPr>
              <a:t>•	</a:t>
            </a:r>
            <a:r>
              <a:rPr lang="zh-CN" altLang="en-US" sz="2400" dirty="0">
                <a:solidFill>
                  <a:srgbClr val="151FFF"/>
                </a:solidFill>
                <a:latin typeface="FangSong"/>
                <a:cs typeface="FangSong"/>
              </a:rPr>
              <a:t>若 </a:t>
            </a:r>
            <a:r>
              <a:rPr sz="2400" i="1" dirty="0">
                <a:solidFill>
                  <a:srgbClr val="151FFF"/>
                </a:solidFill>
                <a:latin typeface="Palatino Linotype"/>
                <a:cs typeface="Palatino Linotype"/>
              </a:rPr>
              <a:t>x</a:t>
            </a:r>
            <a:r>
              <a:rPr sz="2400" spc="-7" baseline="-20833" dirty="0">
                <a:solidFill>
                  <a:srgbClr val="151FFF"/>
                </a:solidFill>
                <a:latin typeface="Verdana"/>
                <a:cs typeface="Verdana"/>
              </a:rPr>
              <a:t>4</a:t>
            </a:r>
            <a:r>
              <a:rPr lang="zh-CN" altLang="en-US" sz="2400" spc="-7" baseline="-20833" dirty="0">
                <a:solidFill>
                  <a:srgbClr val="151FFF"/>
                </a:solidFill>
                <a:latin typeface="Verdana"/>
                <a:cs typeface="Verdana"/>
              </a:rPr>
              <a:t> </a:t>
            </a:r>
            <a:r>
              <a:rPr lang="zh-CN" altLang="en-US" sz="2400" spc="-7" dirty="0">
                <a:solidFill>
                  <a:srgbClr val="C00000"/>
                </a:solidFill>
                <a:latin typeface="Verdana"/>
                <a:cs typeface="Verdana"/>
              </a:rPr>
              <a:t>已知</a:t>
            </a:r>
            <a:r>
              <a:rPr sz="2400" spc="-10" dirty="0">
                <a:solidFill>
                  <a:srgbClr val="151FFF"/>
                </a:solidFill>
                <a:latin typeface="Verdana"/>
                <a:cs typeface="Verdana"/>
              </a:rPr>
              <a:t>,</a:t>
            </a:r>
            <a:r>
              <a:rPr sz="2400" spc="-5" dirty="0">
                <a:solidFill>
                  <a:srgbClr val="151FFF"/>
                </a:solidFill>
                <a:latin typeface="Verdana"/>
                <a:cs typeface="Verdana"/>
              </a:rPr>
              <a:t> </a:t>
            </a:r>
            <a:r>
              <a:rPr sz="2400" i="1" dirty="0">
                <a:solidFill>
                  <a:srgbClr val="151FFF"/>
                </a:solidFill>
                <a:latin typeface="Palatino Linotype"/>
                <a:cs typeface="Palatino Linotype"/>
              </a:rPr>
              <a:t>x</a:t>
            </a:r>
            <a:r>
              <a:rPr sz="2400" spc="-15" baseline="-20833" dirty="0">
                <a:solidFill>
                  <a:srgbClr val="151FFF"/>
                </a:solidFill>
                <a:latin typeface="Verdana"/>
                <a:cs typeface="Verdana"/>
              </a:rPr>
              <a:t>1</a:t>
            </a:r>
            <a:r>
              <a:rPr sz="2400" baseline="-20833" dirty="0">
                <a:solidFill>
                  <a:srgbClr val="151FFF"/>
                </a:solidFill>
                <a:latin typeface="Verdana"/>
                <a:cs typeface="Verdana"/>
              </a:rPr>
              <a:t> </a:t>
            </a:r>
            <a:r>
              <a:rPr sz="2400" dirty="0">
                <a:solidFill>
                  <a:srgbClr val="151FFF"/>
                </a:solidFill>
                <a:latin typeface="FangSong"/>
                <a:cs typeface="FangSong"/>
              </a:rPr>
              <a:t>与</a:t>
            </a:r>
            <a:r>
              <a:rPr sz="2400" spc="-265" dirty="0">
                <a:solidFill>
                  <a:srgbClr val="151FFF"/>
                </a:solidFill>
                <a:latin typeface="FangSong"/>
                <a:cs typeface="FangSong"/>
              </a:rPr>
              <a:t> </a:t>
            </a:r>
            <a:r>
              <a:rPr sz="2400" i="1" dirty="0">
                <a:solidFill>
                  <a:srgbClr val="151FFF"/>
                </a:solidFill>
                <a:latin typeface="Palatino Linotype"/>
                <a:cs typeface="Palatino Linotype"/>
              </a:rPr>
              <a:t>x</a:t>
            </a:r>
            <a:r>
              <a:rPr sz="2400" spc="-15" baseline="-20833" dirty="0">
                <a:solidFill>
                  <a:srgbClr val="151FFF"/>
                </a:solidFill>
                <a:latin typeface="Verdana"/>
                <a:cs typeface="Verdana"/>
              </a:rPr>
              <a:t>2</a:t>
            </a:r>
            <a:r>
              <a:rPr sz="2400" baseline="-20833" dirty="0">
                <a:solidFill>
                  <a:srgbClr val="151FFF"/>
                </a:solidFill>
                <a:latin typeface="Verdana"/>
                <a:cs typeface="Verdana"/>
              </a:rPr>
              <a:t> </a:t>
            </a:r>
            <a:r>
              <a:rPr sz="2400" b="1" dirty="0">
                <a:solidFill>
                  <a:srgbClr val="C00000"/>
                </a:solidFill>
                <a:latin typeface="FangSong"/>
                <a:cs typeface="FangSong"/>
              </a:rPr>
              <a:t>必不独立</a:t>
            </a: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2310" y="1149468"/>
            <a:ext cx="1714500" cy="1917700"/>
          </a:xfrm>
          <a:prstGeom prst="rect">
            <a:avLst/>
          </a:prstGeom>
        </p:spPr>
      </p:pic>
      <p:grpSp>
        <p:nvGrpSpPr>
          <p:cNvPr id="18" name="组 17"/>
          <p:cNvGrpSpPr/>
          <p:nvPr/>
        </p:nvGrpSpPr>
        <p:grpSpPr>
          <a:xfrm>
            <a:off x="4244433" y="2613346"/>
            <a:ext cx="4589552" cy="2251126"/>
            <a:chOff x="2919683" y="851211"/>
            <a:chExt cx="4589552" cy="2251126"/>
          </a:xfrm>
        </p:grpSpPr>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9683" y="1184637"/>
              <a:ext cx="4589552" cy="1917700"/>
            </a:xfrm>
            <a:prstGeom prst="rect">
              <a:avLst/>
            </a:prstGeom>
          </p:spPr>
        </p:pic>
        <p:sp>
          <p:nvSpPr>
            <p:cNvPr id="14" name="object 5"/>
            <p:cNvSpPr/>
            <p:nvPr/>
          </p:nvSpPr>
          <p:spPr>
            <a:xfrm>
              <a:off x="4267200" y="1143000"/>
              <a:ext cx="457200" cy="755305"/>
            </a:xfrm>
            <a:custGeom>
              <a:avLst/>
              <a:gdLst/>
              <a:ahLst/>
              <a:cxnLst/>
              <a:rect l="l" t="t" r="r" b="b"/>
              <a:pathLst>
                <a:path w="447039" h="424179">
                  <a:moveTo>
                    <a:pt x="0" y="423671"/>
                  </a:moveTo>
                  <a:lnTo>
                    <a:pt x="446531" y="423671"/>
                  </a:lnTo>
                  <a:lnTo>
                    <a:pt x="446531" y="0"/>
                  </a:lnTo>
                  <a:lnTo>
                    <a:pt x="0" y="0"/>
                  </a:lnTo>
                  <a:lnTo>
                    <a:pt x="0" y="423671"/>
                  </a:lnTo>
                  <a:close/>
                </a:path>
              </a:pathLst>
            </a:custGeom>
            <a:ln w="25908">
              <a:solidFill>
                <a:srgbClr val="FF0000"/>
              </a:solidFill>
            </a:ln>
          </p:spPr>
          <p:txBody>
            <a:bodyPr wrap="square" lIns="0" tIns="0" rIns="0" bIns="0" rtlCol="0"/>
            <a:lstStyle/>
            <a:p>
              <a:endParaRPr/>
            </a:p>
          </p:txBody>
        </p:sp>
        <p:sp>
          <p:nvSpPr>
            <p:cNvPr id="15" name="object 5"/>
            <p:cNvSpPr/>
            <p:nvPr/>
          </p:nvSpPr>
          <p:spPr>
            <a:xfrm>
              <a:off x="4267199" y="1939941"/>
              <a:ext cx="1894521" cy="637695"/>
            </a:xfrm>
            <a:custGeom>
              <a:avLst/>
              <a:gdLst/>
              <a:ahLst/>
              <a:cxnLst/>
              <a:rect l="l" t="t" r="r" b="b"/>
              <a:pathLst>
                <a:path w="447039" h="424179">
                  <a:moveTo>
                    <a:pt x="0" y="423671"/>
                  </a:moveTo>
                  <a:lnTo>
                    <a:pt x="446531" y="423671"/>
                  </a:lnTo>
                  <a:lnTo>
                    <a:pt x="446531" y="0"/>
                  </a:lnTo>
                  <a:lnTo>
                    <a:pt x="0" y="0"/>
                  </a:lnTo>
                  <a:lnTo>
                    <a:pt x="0" y="423671"/>
                  </a:lnTo>
                  <a:close/>
                </a:path>
              </a:pathLst>
            </a:custGeom>
            <a:ln w="25908">
              <a:solidFill>
                <a:srgbClr val="FF0000"/>
              </a:solidFill>
            </a:ln>
          </p:spPr>
          <p:txBody>
            <a:bodyPr wrap="square" lIns="0" tIns="0" rIns="0" bIns="0" rtlCol="0"/>
            <a:lstStyle/>
            <a:p>
              <a:endParaRPr/>
            </a:p>
          </p:txBody>
        </p:sp>
        <p:sp>
          <p:nvSpPr>
            <p:cNvPr id="16" name="object 10"/>
            <p:cNvSpPr txBox="1"/>
            <p:nvPr/>
          </p:nvSpPr>
          <p:spPr>
            <a:xfrm>
              <a:off x="4724400" y="851211"/>
              <a:ext cx="1600200" cy="276999"/>
            </a:xfrm>
            <a:prstGeom prst="rect">
              <a:avLst/>
            </a:prstGeom>
          </p:spPr>
          <p:txBody>
            <a:bodyPr vert="horz" wrap="square" lIns="0" tIns="0" rIns="0" bIns="0" rtlCol="0">
              <a:spAutoFit/>
            </a:bodyPr>
            <a:lstStyle/>
            <a:p>
              <a:pPr marL="12700">
                <a:tabLst>
                  <a:tab pos="299085" algn="l"/>
                </a:tabLst>
              </a:pPr>
              <a:r>
                <a:rPr lang="zh-CN" altLang="en-US" dirty="0">
                  <a:solidFill>
                    <a:srgbClr val="FF0000"/>
                  </a:solidFill>
                  <a:latin typeface="FangSong"/>
                  <a:cs typeface="FangSong"/>
                </a:rPr>
                <a:t>所有</a:t>
              </a:r>
              <a:r>
                <a:rPr spc="-265" dirty="0">
                  <a:solidFill>
                    <a:srgbClr val="FF0000"/>
                  </a:solidFill>
                  <a:latin typeface="FangSong"/>
                  <a:cs typeface="FangSong"/>
                </a:rPr>
                <a:t> </a:t>
              </a:r>
              <a:r>
                <a:rPr i="1" dirty="0">
                  <a:solidFill>
                    <a:srgbClr val="FF0000"/>
                  </a:solidFill>
                  <a:latin typeface="Palatino Linotype"/>
                  <a:cs typeface="Palatino Linotype"/>
                </a:rPr>
                <a:t>x</a:t>
              </a:r>
              <a:r>
                <a:rPr spc="-7" baseline="-20833" dirty="0">
                  <a:solidFill>
                    <a:srgbClr val="FF0000"/>
                  </a:solidFill>
                  <a:latin typeface="Verdana"/>
                  <a:cs typeface="Verdana"/>
                </a:rPr>
                <a:t>4</a:t>
              </a:r>
              <a:r>
                <a:rPr lang="zh-CN" altLang="en-US" spc="-10" dirty="0">
                  <a:solidFill>
                    <a:srgbClr val="FF0000"/>
                  </a:solidFill>
                  <a:latin typeface="Verdana"/>
                  <a:cs typeface="Verdana"/>
                </a:rPr>
                <a:t> 可能值</a:t>
              </a:r>
              <a:endParaRPr>
                <a:latin typeface="FangSong"/>
                <a:cs typeface="FangSong"/>
              </a:endParaRPr>
            </a:p>
          </p:txBody>
        </p:sp>
        <p:sp>
          <p:nvSpPr>
            <p:cNvPr id="17" name="object 10"/>
            <p:cNvSpPr txBox="1"/>
            <p:nvPr/>
          </p:nvSpPr>
          <p:spPr>
            <a:xfrm>
              <a:off x="5915837" y="2557027"/>
              <a:ext cx="491765" cy="276999"/>
            </a:xfrm>
            <a:prstGeom prst="rect">
              <a:avLst/>
            </a:prstGeom>
          </p:spPr>
          <p:txBody>
            <a:bodyPr vert="horz" wrap="square" lIns="0" tIns="0" rIns="0" bIns="0" rtlCol="0">
              <a:spAutoFit/>
            </a:bodyPr>
            <a:lstStyle/>
            <a:p>
              <a:pPr marL="12700">
                <a:tabLst>
                  <a:tab pos="299085" algn="l"/>
                </a:tabLst>
              </a:pPr>
              <a:r>
                <a:rPr lang="en-US" altLang="zh-CN" dirty="0">
                  <a:solidFill>
                    <a:srgbClr val="FF0000"/>
                  </a:solidFill>
                  <a:latin typeface="FangSong"/>
                  <a:cs typeface="FangSong"/>
                </a:rPr>
                <a:t>=</a:t>
              </a:r>
              <a:r>
                <a:rPr lang="zh-CN" altLang="en-US" dirty="0">
                  <a:solidFill>
                    <a:srgbClr val="FF0000"/>
                  </a:solidFill>
                  <a:latin typeface="FangSong"/>
                  <a:cs typeface="FangSong"/>
                </a:rPr>
                <a:t> </a:t>
              </a:r>
              <a:r>
                <a:rPr lang="en-US" altLang="zh-CN" dirty="0">
                  <a:solidFill>
                    <a:srgbClr val="FF0000"/>
                  </a:solidFill>
                  <a:latin typeface="FangSong"/>
                  <a:cs typeface="FangSong"/>
                </a:rPr>
                <a:t>1</a:t>
              </a:r>
              <a:endParaRPr>
                <a:latin typeface="FangSong"/>
                <a:cs typeface="FangSong"/>
              </a:endParaRPr>
            </a:p>
          </p:txBody>
        </p:sp>
      </p:grpSp>
      <p:sp>
        <p:nvSpPr>
          <p:cNvPr id="19" name="矩形 18"/>
          <p:cNvSpPr/>
          <p:nvPr/>
        </p:nvSpPr>
        <p:spPr>
          <a:xfrm>
            <a:off x="4264981" y="1073975"/>
            <a:ext cx="4371710" cy="461665"/>
          </a:xfrm>
          <a:prstGeom prst="rect">
            <a:avLst/>
          </a:prstGeom>
        </p:spPr>
        <p:txBody>
          <a:bodyPr wrap="none">
            <a:spAutoFit/>
          </a:bodyPr>
          <a:lstStyle/>
          <a:p>
            <a:pPr marL="298450" indent="-285750">
              <a:spcBef>
                <a:spcPts val="1200"/>
              </a:spcBef>
              <a:buFont typeface="Arial" charset="0"/>
              <a:buChar char="•"/>
              <a:tabLst>
                <a:tab pos="299085" algn="l"/>
              </a:tabLst>
            </a:pPr>
            <a:r>
              <a:rPr lang="zh-CN" altLang="en-US" sz="2400" dirty="0">
                <a:solidFill>
                  <a:srgbClr val="151FFF"/>
                </a:solidFill>
                <a:latin typeface="FangSong"/>
                <a:cs typeface="FangSong"/>
              </a:rPr>
              <a:t>若</a:t>
            </a:r>
            <a:r>
              <a:rPr lang="zh-CN" altLang="en-US" sz="2400" spc="-265" dirty="0">
                <a:solidFill>
                  <a:srgbClr val="151FFF"/>
                </a:solidFill>
                <a:latin typeface="FangSong"/>
                <a:cs typeface="FangSong"/>
              </a:rPr>
              <a:t> </a:t>
            </a:r>
            <a:r>
              <a:rPr lang="en-US" altLang="zh-CN" sz="2400" i="1" dirty="0">
                <a:solidFill>
                  <a:srgbClr val="C00000"/>
                </a:solidFill>
                <a:latin typeface="Palatino Linotype"/>
                <a:cs typeface="Palatino Linotype"/>
              </a:rPr>
              <a:t>x</a:t>
            </a:r>
            <a:r>
              <a:rPr lang="en-US" altLang="zh-CN" sz="2400" spc="-15" baseline="-20833" dirty="0">
                <a:solidFill>
                  <a:srgbClr val="C00000"/>
                </a:solidFill>
                <a:latin typeface="Verdana"/>
                <a:cs typeface="Verdana"/>
              </a:rPr>
              <a:t>4</a:t>
            </a:r>
            <a:r>
              <a:rPr lang="zh-CN" altLang="en-US" sz="2400" baseline="-20833" dirty="0">
                <a:solidFill>
                  <a:srgbClr val="C00000"/>
                </a:solidFill>
                <a:latin typeface="Verdana"/>
                <a:cs typeface="Verdana"/>
              </a:rPr>
              <a:t> </a:t>
            </a:r>
            <a:r>
              <a:rPr lang="zh-CN" altLang="en-US" sz="2400" dirty="0">
                <a:solidFill>
                  <a:srgbClr val="C00000"/>
                </a:solidFill>
                <a:latin typeface="FangSong"/>
                <a:cs typeface="FangSong"/>
              </a:rPr>
              <a:t>未知</a:t>
            </a:r>
            <a:r>
              <a:rPr lang="zh-CN" altLang="en-US" sz="2400" dirty="0">
                <a:solidFill>
                  <a:srgbClr val="151FFF"/>
                </a:solidFill>
                <a:latin typeface="FangSong"/>
                <a:cs typeface="FangSong"/>
              </a:rPr>
              <a:t>，则</a:t>
            </a:r>
            <a:r>
              <a:rPr lang="zh-CN" altLang="en-US" sz="2400" spc="-265" dirty="0">
                <a:solidFill>
                  <a:srgbClr val="151FFF"/>
                </a:solidFill>
                <a:latin typeface="FangSong"/>
                <a:cs typeface="FangSong"/>
              </a:rPr>
              <a:t> </a:t>
            </a:r>
            <a:r>
              <a:rPr lang="en-US" altLang="zh-CN" sz="2400" i="1" dirty="0">
                <a:solidFill>
                  <a:srgbClr val="151FFF"/>
                </a:solidFill>
                <a:latin typeface="Palatino Linotype"/>
                <a:cs typeface="Palatino Linotype"/>
              </a:rPr>
              <a:t>x</a:t>
            </a:r>
            <a:r>
              <a:rPr lang="en-US" altLang="zh-CN" sz="2400" spc="-15" baseline="-20833" dirty="0">
                <a:solidFill>
                  <a:srgbClr val="151FFF"/>
                </a:solidFill>
                <a:latin typeface="Verdana"/>
                <a:cs typeface="Verdana"/>
              </a:rPr>
              <a:t>1</a:t>
            </a:r>
            <a:r>
              <a:rPr lang="zh-CN" altLang="en-US" sz="2400" baseline="-20833" dirty="0">
                <a:solidFill>
                  <a:srgbClr val="151FFF"/>
                </a:solidFill>
                <a:latin typeface="Verdana"/>
                <a:cs typeface="Verdana"/>
              </a:rPr>
              <a:t> </a:t>
            </a:r>
            <a:r>
              <a:rPr lang="zh-CN" altLang="en-US" sz="2400" dirty="0">
                <a:solidFill>
                  <a:srgbClr val="151FFF"/>
                </a:solidFill>
                <a:latin typeface="FangSong"/>
                <a:cs typeface="FangSong"/>
              </a:rPr>
              <a:t>与</a:t>
            </a:r>
            <a:r>
              <a:rPr lang="zh-CN" altLang="en-US" sz="2400" spc="-265" dirty="0">
                <a:solidFill>
                  <a:srgbClr val="151FFF"/>
                </a:solidFill>
                <a:latin typeface="FangSong"/>
                <a:cs typeface="FangSong"/>
              </a:rPr>
              <a:t> </a:t>
            </a:r>
            <a:r>
              <a:rPr lang="en-US" altLang="zh-CN" sz="2400" i="1" dirty="0">
                <a:solidFill>
                  <a:srgbClr val="151FFF"/>
                </a:solidFill>
                <a:latin typeface="Palatino Linotype"/>
                <a:cs typeface="Palatino Linotype"/>
              </a:rPr>
              <a:t>x</a:t>
            </a:r>
            <a:r>
              <a:rPr lang="en-US" altLang="zh-CN" sz="2400" spc="-15" baseline="-20833" dirty="0">
                <a:solidFill>
                  <a:srgbClr val="151FFF"/>
                </a:solidFill>
                <a:latin typeface="Verdana"/>
                <a:cs typeface="Verdana"/>
              </a:rPr>
              <a:t>2</a:t>
            </a:r>
            <a:r>
              <a:rPr lang="zh-CN" altLang="en-US" sz="2400" baseline="-20833" dirty="0">
                <a:solidFill>
                  <a:srgbClr val="151FFF"/>
                </a:solidFill>
                <a:latin typeface="Verdana"/>
                <a:cs typeface="Verdana"/>
              </a:rPr>
              <a:t> </a:t>
            </a:r>
            <a:r>
              <a:rPr lang="zh-CN" altLang="en-US" sz="2400" dirty="0">
                <a:solidFill>
                  <a:srgbClr val="C00000"/>
                </a:solidFill>
                <a:latin typeface="FangSong"/>
                <a:cs typeface="FangSong"/>
              </a:rPr>
              <a:t>独立</a:t>
            </a:r>
          </a:p>
        </p:txBody>
      </p:sp>
    </p:spTree>
    <p:extLst>
      <p:ext uri="{BB962C8B-B14F-4D97-AF65-F5344CB8AC3E}">
        <p14:creationId xmlns:p14="http://schemas.microsoft.com/office/powerpoint/2010/main" val="31614067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三变量间的典型依赖关系</a:t>
            </a:r>
          </a:p>
        </p:txBody>
      </p:sp>
      <p:sp>
        <p:nvSpPr>
          <p:cNvPr id="6" name="object 6"/>
          <p:cNvSpPr/>
          <p:nvPr/>
        </p:nvSpPr>
        <p:spPr>
          <a:xfrm>
            <a:off x="2041868" y="3652743"/>
            <a:ext cx="1257300" cy="371856"/>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2077037" y="3354878"/>
            <a:ext cx="1168400" cy="276999"/>
          </a:xfrm>
          <a:prstGeom prst="rect">
            <a:avLst/>
          </a:prstGeom>
        </p:spPr>
        <p:txBody>
          <a:bodyPr vert="horz" wrap="square" lIns="0" tIns="0" rIns="0" bIns="0" rtlCol="0">
            <a:spAutoFit/>
          </a:bodyPr>
          <a:lstStyle/>
          <a:p>
            <a:pPr marL="12700"/>
            <a:r>
              <a:rPr spc="-5" dirty="0">
                <a:solidFill>
                  <a:srgbClr val="C00000"/>
                </a:solidFill>
                <a:latin typeface="FangSong"/>
                <a:cs typeface="FangSong"/>
              </a:rPr>
              <a:t>条件独立性</a:t>
            </a:r>
            <a:endParaRPr>
              <a:solidFill>
                <a:srgbClr val="C00000"/>
              </a:solidFill>
              <a:latin typeface="FangSong"/>
              <a:cs typeface="FangSong"/>
            </a:endParaRPr>
          </a:p>
        </p:txBody>
      </p:sp>
      <p:sp>
        <p:nvSpPr>
          <p:cNvPr id="10" name="object 10"/>
          <p:cNvSpPr txBox="1"/>
          <p:nvPr/>
        </p:nvSpPr>
        <p:spPr>
          <a:xfrm>
            <a:off x="4290646" y="1460131"/>
            <a:ext cx="3914631" cy="369332"/>
          </a:xfrm>
          <a:prstGeom prst="rect">
            <a:avLst/>
          </a:prstGeom>
        </p:spPr>
        <p:txBody>
          <a:bodyPr vert="horz" wrap="square" lIns="0" tIns="0" rIns="0" bIns="0" rtlCol="0">
            <a:spAutoFit/>
          </a:bodyPr>
          <a:lstStyle/>
          <a:p>
            <a:pPr marL="12700">
              <a:tabLst>
                <a:tab pos="299085" algn="l"/>
              </a:tabLst>
            </a:pPr>
            <a:r>
              <a:rPr sz="2400" dirty="0">
                <a:solidFill>
                  <a:srgbClr val="151FFF"/>
                </a:solidFill>
                <a:latin typeface="Arial"/>
                <a:cs typeface="Arial"/>
              </a:rPr>
              <a:t>•</a:t>
            </a:r>
            <a:r>
              <a:rPr lang="zh-CN" altLang="en-US" sz="2400" dirty="0">
                <a:solidFill>
                  <a:srgbClr val="151FFF"/>
                </a:solidFill>
                <a:latin typeface="Arial"/>
                <a:cs typeface="Arial"/>
              </a:rPr>
              <a:t>  </a:t>
            </a:r>
            <a:r>
              <a:rPr sz="2400" i="1" dirty="0">
                <a:solidFill>
                  <a:srgbClr val="151FFF"/>
                </a:solidFill>
                <a:latin typeface="Palatino Linotype"/>
                <a:cs typeface="Palatino Linotype"/>
              </a:rPr>
              <a:t>x</a:t>
            </a:r>
            <a:r>
              <a:rPr lang="zh-CN" altLang="en-US" sz="2400" i="1" dirty="0">
                <a:solidFill>
                  <a:srgbClr val="151FFF"/>
                </a:solidFill>
                <a:latin typeface="Palatino Linotype"/>
                <a:cs typeface="Palatino Linotype"/>
              </a:rPr>
              <a:t> </a:t>
            </a:r>
            <a:r>
              <a:rPr lang="zh-CN" altLang="en-US" sz="2400" dirty="0">
                <a:solidFill>
                  <a:srgbClr val="C00000"/>
                </a:solidFill>
                <a:latin typeface="Palatino Linotype"/>
                <a:cs typeface="Palatino Linotype"/>
              </a:rPr>
              <a:t>已知</a:t>
            </a:r>
            <a:r>
              <a:rPr sz="2400" spc="-10" dirty="0">
                <a:solidFill>
                  <a:srgbClr val="151FFF"/>
                </a:solidFill>
                <a:latin typeface="Verdana"/>
                <a:cs typeface="Verdana"/>
              </a:rPr>
              <a:t>,</a:t>
            </a:r>
            <a:r>
              <a:rPr lang="zh-CN" altLang="en-US" sz="2400" spc="-10" dirty="0">
                <a:solidFill>
                  <a:srgbClr val="151FFF"/>
                </a:solidFill>
                <a:latin typeface="Verdana"/>
                <a:cs typeface="Verdana"/>
              </a:rPr>
              <a:t> </a:t>
            </a:r>
            <a:r>
              <a:rPr sz="2400" spc="-5" dirty="0">
                <a:solidFill>
                  <a:srgbClr val="151FFF"/>
                </a:solidFill>
                <a:latin typeface="Verdana"/>
                <a:cs typeface="Verdana"/>
              </a:rPr>
              <a:t> </a:t>
            </a:r>
            <a:r>
              <a:rPr lang="en-US" altLang="zh-CN" sz="2400" i="1" dirty="0">
                <a:solidFill>
                  <a:srgbClr val="151FFF"/>
                </a:solidFill>
                <a:latin typeface="Palatino Linotype"/>
                <a:cs typeface="Palatino Linotype"/>
              </a:rPr>
              <a:t>y</a:t>
            </a:r>
            <a:r>
              <a:rPr sz="2400" baseline="-20833" dirty="0">
                <a:solidFill>
                  <a:srgbClr val="151FFF"/>
                </a:solidFill>
                <a:latin typeface="Verdana"/>
                <a:cs typeface="Verdana"/>
              </a:rPr>
              <a:t> </a:t>
            </a:r>
            <a:r>
              <a:rPr sz="2400" dirty="0">
                <a:solidFill>
                  <a:srgbClr val="151FFF"/>
                </a:solidFill>
                <a:latin typeface="FangSong"/>
                <a:cs typeface="FangSong"/>
              </a:rPr>
              <a:t>与</a:t>
            </a:r>
            <a:r>
              <a:rPr sz="2400" spc="-265" dirty="0">
                <a:solidFill>
                  <a:srgbClr val="151FFF"/>
                </a:solidFill>
                <a:latin typeface="FangSong"/>
                <a:cs typeface="FangSong"/>
              </a:rPr>
              <a:t> </a:t>
            </a:r>
            <a:r>
              <a:rPr lang="en-US" altLang="zh-CN" sz="2400" i="1" dirty="0">
                <a:solidFill>
                  <a:srgbClr val="151FFF"/>
                </a:solidFill>
                <a:latin typeface="Palatino Linotype"/>
                <a:cs typeface="Palatino Linotype"/>
              </a:rPr>
              <a:t>z</a:t>
            </a:r>
            <a:r>
              <a:rPr sz="2400" baseline="-20833" dirty="0">
                <a:solidFill>
                  <a:srgbClr val="151FFF"/>
                </a:solidFill>
                <a:latin typeface="Verdana"/>
                <a:cs typeface="Verdana"/>
              </a:rPr>
              <a:t> </a:t>
            </a:r>
            <a:r>
              <a:rPr lang="zh-CN" altLang="en-US" sz="2400" baseline="-20833" dirty="0">
                <a:solidFill>
                  <a:srgbClr val="151FFF"/>
                </a:solidFill>
                <a:latin typeface="Verdana"/>
                <a:cs typeface="Verdana"/>
              </a:rPr>
              <a:t> </a:t>
            </a:r>
            <a:r>
              <a:rPr lang="zh-CN" altLang="en-US" sz="2400" dirty="0">
                <a:solidFill>
                  <a:srgbClr val="C00000"/>
                </a:solidFill>
                <a:latin typeface="FangSong"/>
                <a:cs typeface="FangSong"/>
              </a:rPr>
              <a:t>条件独</a:t>
            </a:r>
            <a:r>
              <a:rPr sz="2400" dirty="0">
                <a:solidFill>
                  <a:srgbClr val="C00000"/>
                </a:solidFill>
                <a:latin typeface="FangSong"/>
                <a:cs typeface="FangSong"/>
              </a:rPr>
              <a:t>立</a:t>
            </a: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286" y="1316148"/>
            <a:ext cx="1790700" cy="2032000"/>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0645" y="1875435"/>
            <a:ext cx="5562600" cy="1935321"/>
          </a:xfrm>
          <a:prstGeom prst="rect">
            <a:avLst/>
          </a:prstGeom>
        </p:spPr>
      </p:pic>
      <p:sp>
        <p:nvSpPr>
          <p:cNvPr id="14" name="object 10"/>
          <p:cNvSpPr txBox="1"/>
          <p:nvPr/>
        </p:nvSpPr>
        <p:spPr>
          <a:xfrm>
            <a:off x="4290645" y="3974068"/>
            <a:ext cx="5562600" cy="369332"/>
          </a:xfrm>
          <a:prstGeom prst="rect">
            <a:avLst/>
          </a:prstGeom>
        </p:spPr>
        <p:txBody>
          <a:bodyPr vert="horz" wrap="square" lIns="0" tIns="0" rIns="0" bIns="0" rtlCol="0">
            <a:spAutoFit/>
          </a:bodyPr>
          <a:lstStyle/>
          <a:p>
            <a:pPr marL="12700">
              <a:tabLst>
                <a:tab pos="299085" algn="l"/>
              </a:tabLst>
            </a:pPr>
            <a:r>
              <a:rPr sz="2400" dirty="0">
                <a:solidFill>
                  <a:srgbClr val="151FFF"/>
                </a:solidFill>
                <a:latin typeface="Arial"/>
                <a:cs typeface="Arial"/>
              </a:rPr>
              <a:t>•</a:t>
            </a:r>
            <a:r>
              <a:rPr lang="zh-Hans" altLang="en-US" sz="2400" dirty="0">
                <a:solidFill>
                  <a:srgbClr val="151FFF"/>
                </a:solidFill>
                <a:latin typeface="Arial"/>
                <a:cs typeface="Arial"/>
              </a:rPr>
              <a:t> </a:t>
            </a:r>
            <a:r>
              <a:rPr lang="zh-CN" altLang="en-US" sz="2400" dirty="0">
                <a:solidFill>
                  <a:srgbClr val="151FFF"/>
                </a:solidFill>
                <a:latin typeface="Arial"/>
                <a:cs typeface="Arial"/>
              </a:rPr>
              <a:t>若</a:t>
            </a:r>
            <a:r>
              <a:rPr sz="2400" spc="-265" dirty="0">
                <a:solidFill>
                  <a:srgbClr val="151FFF"/>
                </a:solidFill>
                <a:latin typeface="FangSong"/>
                <a:cs typeface="FangSong"/>
              </a:rPr>
              <a:t> </a:t>
            </a:r>
            <a:r>
              <a:rPr sz="2400" i="1" dirty="0">
                <a:solidFill>
                  <a:srgbClr val="C00000"/>
                </a:solidFill>
                <a:latin typeface="Palatino Linotype"/>
                <a:cs typeface="Palatino Linotype"/>
              </a:rPr>
              <a:t>x</a:t>
            </a:r>
            <a:r>
              <a:rPr lang="zh-CN" altLang="en-US" sz="2400" i="1" dirty="0">
                <a:solidFill>
                  <a:srgbClr val="C00000"/>
                </a:solidFill>
                <a:latin typeface="Palatino Linotype"/>
                <a:cs typeface="Palatino Linotype"/>
              </a:rPr>
              <a:t> </a:t>
            </a:r>
            <a:r>
              <a:rPr lang="zh-CN" altLang="en-US" sz="2400" dirty="0">
                <a:solidFill>
                  <a:srgbClr val="C00000"/>
                </a:solidFill>
                <a:latin typeface="Palatino Linotype"/>
                <a:cs typeface="Palatino Linotype"/>
              </a:rPr>
              <a:t>未知</a:t>
            </a:r>
            <a:r>
              <a:rPr sz="2400" spc="-10" dirty="0">
                <a:solidFill>
                  <a:srgbClr val="151FFF"/>
                </a:solidFill>
                <a:latin typeface="Verdana"/>
                <a:cs typeface="Verdana"/>
              </a:rPr>
              <a:t>,</a:t>
            </a:r>
            <a:r>
              <a:rPr sz="2400" spc="-5" dirty="0">
                <a:solidFill>
                  <a:srgbClr val="151FFF"/>
                </a:solidFill>
                <a:latin typeface="Verdana"/>
                <a:cs typeface="Verdana"/>
              </a:rPr>
              <a:t> </a:t>
            </a:r>
            <a:r>
              <a:rPr lang="en-US" altLang="zh-CN" sz="2400" i="1" dirty="0">
                <a:solidFill>
                  <a:srgbClr val="151FFF"/>
                </a:solidFill>
                <a:latin typeface="Palatino Linotype"/>
                <a:cs typeface="Palatino Linotype"/>
              </a:rPr>
              <a:t>y</a:t>
            </a:r>
            <a:r>
              <a:rPr sz="2400" baseline="-20833" dirty="0">
                <a:solidFill>
                  <a:srgbClr val="151FFF"/>
                </a:solidFill>
                <a:latin typeface="Verdana"/>
                <a:cs typeface="Verdana"/>
              </a:rPr>
              <a:t> </a:t>
            </a:r>
            <a:r>
              <a:rPr sz="2400" dirty="0">
                <a:solidFill>
                  <a:srgbClr val="151FFF"/>
                </a:solidFill>
                <a:latin typeface="FangSong"/>
                <a:cs typeface="FangSong"/>
              </a:rPr>
              <a:t>与</a:t>
            </a:r>
            <a:r>
              <a:rPr sz="2400" spc="-265" dirty="0">
                <a:solidFill>
                  <a:srgbClr val="151FFF"/>
                </a:solidFill>
                <a:latin typeface="FangSong"/>
                <a:cs typeface="FangSong"/>
              </a:rPr>
              <a:t> </a:t>
            </a:r>
            <a:r>
              <a:rPr lang="en-US" altLang="zh-CN" sz="2400" i="1" dirty="0">
                <a:solidFill>
                  <a:srgbClr val="151FFF"/>
                </a:solidFill>
                <a:latin typeface="Palatino Linotype"/>
                <a:cs typeface="Palatino Linotype"/>
              </a:rPr>
              <a:t>z</a:t>
            </a:r>
            <a:r>
              <a:rPr sz="2400" baseline="-20833" dirty="0">
                <a:solidFill>
                  <a:srgbClr val="151FFF"/>
                </a:solidFill>
                <a:latin typeface="Verdana"/>
                <a:cs typeface="Verdana"/>
              </a:rPr>
              <a:t> </a:t>
            </a:r>
            <a:r>
              <a:rPr lang="zh-CN" altLang="en-US" sz="2400" baseline="-20833" dirty="0">
                <a:solidFill>
                  <a:srgbClr val="151FFF"/>
                </a:solidFill>
                <a:latin typeface="Verdana"/>
                <a:cs typeface="Verdana"/>
              </a:rPr>
              <a:t> </a:t>
            </a:r>
            <a:r>
              <a:rPr lang="zh-CN" altLang="en-US" sz="2400" dirty="0">
                <a:solidFill>
                  <a:srgbClr val="151FFF"/>
                </a:solidFill>
                <a:latin typeface="FangSong"/>
                <a:cs typeface="FangSong"/>
              </a:rPr>
              <a:t>条件独</a:t>
            </a:r>
            <a:r>
              <a:rPr sz="2400" dirty="0">
                <a:solidFill>
                  <a:srgbClr val="151FFF"/>
                </a:solidFill>
                <a:latin typeface="FangSong"/>
                <a:cs typeface="FangSong"/>
              </a:rPr>
              <a:t>立</a:t>
            </a:r>
            <a:r>
              <a:rPr lang="zh-CN" altLang="en-US" sz="2400" dirty="0">
                <a:solidFill>
                  <a:srgbClr val="151FFF"/>
                </a:solidFill>
                <a:latin typeface="FangSong"/>
                <a:cs typeface="FangSong"/>
              </a:rPr>
              <a:t>不成立！</a:t>
            </a:r>
            <a:endParaRPr sz="2400" dirty="0">
              <a:solidFill>
                <a:srgbClr val="151FFF"/>
              </a:solidFill>
              <a:latin typeface="FangSong"/>
              <a:cs typeface="FangSong"/>
            </a:endParaRPr>
          </a:p>
        </p:txBody>
      </p:sp>
      <p:sp>
        <p:nvSpPr>
          <p:cNvPr id="18" name="object 5"/>
          <p:cNvSpPr/>
          <p:nvPr/>
        </p:nvSpPr>
        <p:spPr>
          <a:xfrm>
            <a:off x="6400801" y="3369239"/>
            <a:ext cx="927805" cy="416916"/>
          </a:xfrm>
          <a:custGeom>
            <a:avLst/>
            <a:gdLst/>
            <a:ahLst/>
            <a:cxnLst/>
            <a:rect l="l" t="t" r="r" b="b"/>
            <a:pathLst>
              <a:path w="447039" h="424179">
                <a:moveTo>
                  <a:pt x="0" y="423671"/>
                </a:moveTo>
                <a:lnTo>
                  <a:pt x="446531" y="423671"/>
                </a:lnTo>
                <a:lnTo>
                  <a:pt x="446531" y="0"/>
                </a:lnTo>
                <a:lnTo>
                  <a:pt x="0" y="0"/>
                </a:lnTo>
                <a:lnTo>
                  <a:pt x="0" y="423671"/>
                </a:lnTo>
                <a:close/>
              </a:path>
            </a:pathLst>
          </a:custGeom>
          <a:ln w="25908">
            <a:solidFill>
              <a:srgbClr val="151FFF"/>
            </a:solidFill>
          </a:ln>
        </p:spPr>
        <p:txBody>
          <a:bodyPr wrap="square" lIns="0" tIns="0" rIns="0" bIns="0" rtlCol="0"/>
          <a:lstStyle/>
          <a:p>
            <a:endParaRPr/>
          </a:p>
        </p:txBody>
      </p:sp>
      <p:sp>
        <p:nvSpPr>
          <p:cNvPr id="19" name="object 5"/>
          <p:cNvSpPr/>
          <p:nvPr/>
        </p:nvSpPr>
        <p:spPr>
          <a:xfrm>
            <a:off x="6400800" y="2906352"/>
            <a:ext cx="990600" cy="416916"/>
          </a:xfrm>
          <a:custGeom>
            <a:avLst/>
            <a:gdLst/>
            <a:ahLst/>
            <a:cxnLst/>
            <a:rect l="l" t="t" r="r" b="b"/>
            <a:pathLst>
              <a:path w="447039" h="424179">
                <a:moveTo>
                  <a:pt x="0" y="423671"/>
                </a:moveTo>
                <a:lnTo>
                  <a:pt x="446531" y="423671"/>
                </a:lnTo>
                <a:lnTo>
                  <a:pt x="446531" y="0"/>
                </a:lnTo>
                <a:lnTo>
                  <a:pt x="0" y="0"/>
                </a:lnTo>
                <a:lnTo>
                  <a:pt x="0" y="423671"/>
                </a:lnTo>
                <a:close/>
              </a:path>
            </a:pathLst>
          </a:custGeom>
          <a:ln w="25908">
            <a:solidFill>
              <a:srgbClr val="151FFF"/>
            </a:solidFill>
          </a:ln>
        </p:spPr>
        <p:txBody>
          <a:bodyPr wrap="square" lIns="0" tIns="0" rIns="0" bIns="0" rtlCol="0"/>
          <a:lstStyle/>
          <a:p>
            <a:endParaRPr/>
          </a:p>
        </p:txBody>
      </p:sp>
      <p:sp>
        <p:nvSpPr>
          <p:cNvPr id="20" name="object 5"/>
          <p:cNvSpPr/>
          <p:nvPr/>
        </p:nvSpPr>
        <p:spPr>
          <a:xfrm>
            <a:off x="8464006" y="2906352"/>
            <a:ext cx="783030" cy="416916"/>
          </a:xfrm>
          <a:custGeom>
            <a:avLst/>
            <a:gdLst/>
            <a:ahLst/>
            <a:cxnLst/>
            <a:rect l="l" t="t" r="r" b="b"/>
            <a:pathLst>
              <a:path w="447039" h="424179">
                <a:moveTo>
                  <a:pt x="0" y="423671"/>
                </a:moveTo>
                <a:lnTo>
                  <a:pt x="446531" y="423671"/>
                </a:lnTo>
                <a:lnTo>
                  <a:pt x="446531" y="0"/>
                </a:lnTo>
                <a:lnTo>
                  <a:pt x="0" y="0"/>
                </a:lnTo>
                <a:lnTo>
                  <a:pt x="0" y="423671"/>
                </a:lnTo>
                <a:close/>
              </a:path>
            </a:pathLst>
          </a:custGeom>
          <a:ln w="25908">
            <a:solidFill>
              <a:srgbClr val="151FFF"/>
            </a:solidFill>
          </a:ln>
        </p:spPr>
        <p:txBody>
          <a:bodyPr wrap="square" lIns="0" tIns="0" rIns="0" bIns="0" rtlCol="0"/>
          <a:lstStyle/>
          <a:p>
            <a:endParaRPr/>
          </a:p>
        </p:txBody>
      </p:sp>
    </p:spTree>
    <p:extLst>
      <p:ext uri="{BB962C8B-B14F-4D97-AF65-F5344CB8AC3E}">
        <p14:creationId xmlns:p14="http://schemas.microsoft.com/office/powerpoint/2010/main" val="3606948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分析条件独立性</a:t>
            </a:r>
          </a:p>
        </p:txBody>
      </p:sp>
      <p:sp>
        <p:nvSpPr>
          <p:cNvPr id="3" name="object 3"/>
          <p:cNvSpPr txBox="1"/>
          <p:nvPr/>
        </p:nvSpPr>
        <p:spPr>
          <a:xfrm>
            <a:off x="2110612" y="1463904"/>
            <a:ext cx="3564890" cy="369332"/>
          </a:xfrm>
          <a:prstGeom prst="rect">
            <a:avLst/>
          </a:prstGeom>
        </p:spPr>
        <p:txBody>
          <a:bodyPr vert="horz" wrap="square" lIns="0" tIns="0" rIns="0" bIns="0" rtlCol="0">
            <a:spAutoFit/>
          </a:bodyPr>
          <a:lstStyle/>
          <a:p>
            <a:pPr marL="12700"/>
            <a:r>
              <a:rPr sz="2400" dirty="0">
                <a:solidFill>
                  <a:srgbClr val="0000FF"/>
                </a:solidFill>
                <a:latin typeface="FangSong"/>
                <a:cs typeface="FangSong"/>
              </a:rPr>
              <a:t>“有向分离</a:t>
            </a:r>
            <a:r>
              <a:rPr sz="2400" spc="-10" dirty="0">
                <a:solidFill>
                  <a:srgbClr val="0000FF"/>
                </a:solidFill>
                <a:latin typeface="FangSong"/>
                <a:cs typeface="FangSong"/>
              </a:rPr>
              <a:t>”</a:t>
            </a:r>
            <a:r>
              <a:rPr spc="-185" dirty="0">
                <a:solidFill>
                  <a:srgbClr val="0000FF"/>
                </a:solidFill>
                <a:latin typeface="Courier New"/>
                <a:cs typeface="Courier New"/>
              </a:rPr>
              <a:t>(</a:t>
            </a:r>
            <a:r>
              <a:rPr spc="-10" dirty="0">
                <a:solidFill>
                  <a:srgbClr val="0000FF"/>
                </a:solidFill>
                <a:latin typeface="Verdana"/>
                <a:cs typeface="Verdana"/>
              </a:rPr>
              <a:t>D</a:t>
            </a:r>
            <a:r>
              <a:rPr spc="-5" dirty="0">
                <a:solidFill>
                  <a:srgbClr val="0000FF"/>
                </a:solidFill>
                <a:latin typeface="Verdana"/>
                <a:cs typeface="Verdana"/>
              </a:rPr>
              <a:t>-</a:t>
            </a:r>
            <a:r>
              <a:rPr spc="-10" dirty="0">
                <a:solidFill>
                  <a:srgbClr val="0000FF"/>
                </a:solidFill>
                <a:latin typeface="Verdana"/>
                <a:cs typeface="Verdana"/>
              </a:rPr>
              <a:t>s</a:t>
            </a:r>
            <a:r>
              <a:rPr spc="-25" dirty="0">
                <a:solidFill>
                  <a:srgbClr val="0000FF"/>
                </a:solidFill>
                <a:latin typeface="Verdana"/>
                <a:cs typeface="Verdana"/>
              </a:rPr>
              <a:t>e</a:t>
            </a:r>
            <a:r>
              <a:rPr spc="-10" dirty="0">
                <a:solidFill>
                  <a:srgbClr val="0000FF"/>
                </a:solidFill>
                <a:latin typeface="Verdana"/>
                <a:cs typeface="Verdana"/>
              </a:rPr>
              <a:t>p</a:t>
            </a:r>
            <a:r>
              <a:rPr spc="-15" dirty="0">
                <a:solidFill>
                  <a:srgbClr val="0000FF"/>
                </a:solidFill>
                <a:latin typeface="Verdana"/>
                <a:cs typeface="Verdana"/>
              </a:rPr>
              <a:t>a</a:t>
            </a:r>
            <a:r>
              <a:rPr spc="-50" dirty="0">
                <a:solidFill>
                  <a:srgbClr val="0000FF"/>
                </a:solidFill>
                <a:latin typeface="Verdana"/>
                <a:cs typeface="Verdana"/>
              </a:rPr>
              <a:t>r</a:t>
            </a:r>
            <a:r>
              <a:rPr dirty="0">
                <a:solidFill>
                  <a:srgbClr val="0000FF"/>
                </a:solidFill>
                <a:latin typeface="Verdana"/>
                <a:cs typeface="Verdana"/>
              </a:rPr>
              <a:t>ati</a:t>
            </a:r>
            <a:r>
              <a:rPr spc="-15" dirty="0">
                <a:solidFill>
                  <a:srgbClr val="0000FF"/>
                </a:solidFill>
                <a:latin typeface="Verdana"/>
                <a:cs typeface="Verdana"/>
              </a:rPr>
              <a:t>on</a:t>
            </a:r>
            <a:r>
              <a:rPr spc="-185" dirty="0">
                <a:solidFill>
                  <a:srgbClr val="0000FF"/>
                </a:solidFill>
                <a:latin typeface="Courier New"/>
                <a:cs typeface="Courier New"/>
              </a:rPr>
              <a:t>)</a:t>
            </a:r>
            <a:endParaRPr>
              <a:latin typeface="Courier New"/>
              <a:cs typeface="Courier New"/>
            </a:endParaRPr>
          </a:p>
        </p:txBody>
      </p:sp>
      <p:sp>
        <p:nvSpPr>
          <p:cNvPr id="4" name="object 4"/>
          <p:cNvSpPr txBox="1"/>
          <p:nvPr/>
        </p:nvSpPr>
        <p:spPr>
          <a:xfrm>
            <a:off x="2361082" y="1992007"/>
            <a:ext cx="2820670" cy="307777"/>
          </a:xfrm>
          <a:prstGeom prst="rect">
            <a:avLst/>
          </a:prstGeom>
        </p:spPr>
        <p:txBody>
          <a:bodyPr vert="horz" wrap="square" lIns="0" tIns="0" rIns="0" bIns="0" rtlCol="0">
            <a:spAutoFit/>
          </a:bodyPr>
          <a:lstStyle/>
          <a:p>
            <a:pPr marL="12700"/>
            <a:r>
              <a:rPr sz="2000" dirty="0">
                <a:latin typeface="FangSong"/>
                <a:cs typeface="FangSong"/>
              </a:rPr>
              <a:t>先将有</a:t>
            </a:r>
            <a:r>
              <a:rPr sz="2000" spc="-15" dirty="0">
                <a:latin typeface="FangSong"/>
                <a:cs typeface="FangSong"/>
              </a:rPr>
              <a:t>向</a:t>
            </a:r>
            <a:r>
              <a:rPr sz="2000" dirty="0">
                <a:latin typeface="FangSong"/>
                <a:cs typeface="FangSong"/>
              </a:rPr>
              <a:t>图</a:t>
            </a:r>
            <a:r>
              <a:rPr sz="2000" spc="-15" dirty="0">
                <a:latin typeface="FangSong"/>
                <a:cs typeface="FangSong"/>
              </a:rPr>
              <a:t>转</a:t>
            </a:r>
            <a:r>
              <a:rPr sz="2000" dirty="0">
                <a:latin typeface="FangSong"/>
                <a:cs typeface="FangSong"/>
              </a:rPr>
              <a:t>变为无</a:t>
            </a:r>
            <a:r>
              <a:rPr sz="2000" spc="-15" dirty="0">
                <a:latin typeface="FangSong"/>
                <a:cs typeface="FangSong"/>
              </a:rPr>
              <a:t>向</a:t>
            </a:r>
            <a:r>
              <a:rPr sz="2000" dirty="0">
                <a:latin typeface="FangSong"/>
                <a:cs typeface="FangSong"/>
              </a:rPr>
              <a:t>图</a:t>
            </a:r>
          </a:p>
        </p:txBody>
      </p:sp>
      <p:sp>
        <p:nvSpPr>
          <p:cNvPr id="5" name="object 5"/>
          <p:cNvSpPr txBox="1"/>
          <p:nvPr/>
        </p:nvSpPr>
        <p:spPr>
          <a:xfrm>
            <a:off x="1828800" y="2443221"/>
            <a:ext cx="2909722" cy="707886"/>
          </a:xfrm>
          <a:prstGeom prst="rect">
            <a:avLst/>
          </a:prstGeom>
        </p:spPr>
        <p:txBody>
          <a:bodyPr vert="horz" wrap="square" lIns="0" tIns="0" rIns="0" bIns="0" rtlCol="0">
            <a:spAutoFit/>
          </a:bodyPr>
          <a:lstStyle/>
          <a:p>
            <a:pPr marL="12700">
              <a:tabLst>
                <a:tab pos="299085" algn="l"/>
              </a:tabLst>
            </a:pPr>
            <a:r>
              <a:rPr dirty="0">
                <a:latin typeface="Arial"/>
                <a:cs typeface="Arial"/>
              </a:rPr>
              <a:t>•	</a:t>
            </a:r>
            <a:r>
              <a:rPr lang="zh-CN" altLang="en-US" dirty="0">
                <a:solidFill>
                  <a:srgbClr val="C00000"/>
                </a:solidFill>
                <a:latin typeface="FangSong"/>
              </a:rPr>
              <a:t>所有</a:t>
            </a:r>
            <a:r>
              <a:rPr spc="-15" dirty="0">
                <a:solidFill>
                  <a:srgbClr val="C00000"/>
                </a:solidFill>
                <a:latin typeface="Verdana"/>
                <a:cs typeface="Verdana"/>
              </a:rPr>
              <a:t>V</a:t>
            </a:r>
            <a:r>
              <a:rPr spc="-5" dirty="0">
                <a:solidFill>
                  <a:srgbClr val="C00000"/>
                </a:solidFill>
                <a:latin typeface="Verdana"/>
                <a:cs typeface="Verdana"/>
              </a:rPr>
              <a:t> </a:t>
            </a:r>
            <a:r>
              <a:rPr dirty="0">
                <a:solidFill>
                  <a:srgbClr val="C00000"/>
                </a:solidFill>
                <a:latin typeface="FangSong"/>
                <a:cs typeface="FangSong"/>
              </a:rPr>
              <a:t>型结构父结点相连</a:t>
            </a:r>
          </a:p>
          <a:p>
            <a:pPr marL="12700">
              <a:spcBef>
                <a:spcPts val="1200"/>
              </a:spcBef>
              <a:tabLst>
                <a:tab pos="299085" algn="l"/>
              </a:tabLst>
            </a:pPr>
            <a:r>
              <a:rPr dirty="0">
                <a:latin typeface="Arial"/>
                <a:cs typeface="Arial"/>
              </a:rPr>
              <a:t>•	</a:t>
            </a:r>
            <a:r>
              <a:rPr dirty="0">
                <a:solidFill>
                  <a:srgbClr val="C00000"/>
                </a:solidFill>
                <a:latin typeface="FangSong"/>
                <a:cs typeface="FangSong"/>
              </a:rPr>
              <a:t>有向边变成无</a:t>
            </a:r>
            <a:r>
              <a:rPr spc="-15" dirty="0">
                <a:solidFill>
                  <a:srgbClr val="C00000"/>
                </a:solidFill>
                <a:latin typeface="FangSong"/>
                <a:cs typeface="FangSong"/>
              </a:rPr>
              <a:t>向</a:t>
            </a:r>
            <a:r>
              <a:rPr dirty="0">
                <a:solidFill>
                  <a:srgbClr val="C00000"/>
                </a:solidFill>
                <a:latin typeface="FangSong"/>
                <a:cs typeface="FangSong"/>
              </a:rPr>
              <a:t>边</a:t>
            </a:r>
          </a:p>
        </p:txBody>
      </p:sp>
      <p:sp>
        <p:nvSpPr>
          <p:cNvPr id="6" name="object 6"/>
          <p:cNvSpPr/>
          <p:nvPr/>
        </p:nvSpPr>
        <p:spPr>
          <a:xfrm>
            <a:off x="5390388" y="1901951"/>
            <a:ext cx="4552188" cy="1412748"/>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7086600" y="1990868"/>
            <a:ext cx="718820" cy="276999"/>
          </a:xfrm>
          <a:prstGeom prst="rect">
            <a:avLst/>
          </a:prstGeom>
        </p:spPr>
        <p:txBody>
          <a:bodyPr vert="horz" wrap="square" lIns="0" tIns="0" rIns="0" bIns="0" rtlCol="0">
            <a:spAutoFit/>
          </a:bodyPr>
          <a:lstStyle/>
          <a:p>
            <a:pPr marL="12700"/>
            <a:r>
              <a:rPr spc="-892" baseline="-9259" dirty="0">
                <a:latin typeface="Times New Roman"/>
                <a:cs typeface="Times New Roman"/>
              </a:rPr>
              <a:t>1 </a:t>
            </a:r>
            <a:r>
              <a:rPr spc="82" baseline="-9259" dirty="0">
                <a:latin typeface="Times New Roman"/>
                <a:cs typeface="Times New Roman"/>
              </a:rPr>
              <a:t> </a:t>
            </a:r>
            <a:r>
              <a:rPr lang="zh-CN" altLang="en-US" spc="82" baseline="-9259" dirty="0">
                <a:latin typeface="Times New Roman"/>
                <a:cs typeface="Times New Roman"/>
              </a:rPr>
              <a:t> </a:t>
            </a:r>
            <a:r>
              <a:rPr dirty="0">
                <a:latin typeface="Times"/>
                <a:cs typeface="Times"/>
              </a:rPr>
              <a:t>(</a:t>
            </a:r>
            <a:r>
              <a:rPr dirty="0">
                <a:latin typeface="KaiTi"/>
                <a:cs typeface="KaiTi"/>
              </a:rPr>
              <a:t>好瓜</a:t>
            </a:r>
            <a:r>
              <a:rPr dirty="0">
                <a:latin typeface="Times"/>
                <a:cs typeface="Times"/>
              </a:rPr>
              <a:t>)</a:t>
            </a:r>
            <a:endParaRPr>
              <a:latin typeface="Times"/>
              <a:cs typeface="Times"/>
            </a:endParaRPr>
          </a:p>
        </p:txBody>
      </p:sp>
      <p:sp>
        <p:nvSpPr>
          <p:cNvPr id="8" name="object 8"/>
          <p:cNvSpPr txBox="1"/>
          <p:nvPr/>
        </p:nvSpPr>
        <p:spPr>
          <a:xfrm>
            <a:off x="6372997" y="2932438"/>
            <a:ext cx="723900" cy="276999"/>
          </a:xfrm>
          <a:prstGeom prst="rect">
            <a:avLst/>
          </a:prstGeom>
        </p:spPr>
        <p:txBody>
          <a:bodyPr vert="horz" wrap="square" lIns="0" tIns="0" rIns="0" bIns="0" rtlCol="0">
            <a:spAutoFit/>
          </a:bodyPr>
          <a:lstStyle/>
          <a:p>
            <a:pPr marL="12700"/>
            <a:r>
              <a:rPr sz="1200" spc="-595" dirty="0">
                <a:latin typeface="Times New Roman"/>
                <a:cs typeface="Times New Roman"/>
              </a:rPr>
              <a:t>3 </a:t>
            </a:r>
            <a:r>
              <a:rPr sz="1200" spc="90" dirty="0">
                <a:latin typeface="Times New Roman"/>
                <a:cs typeface="Times New Roman"/>
              </a:rPr>
              <a:t> </a:t>
            </a:r>
            <a:r>
              <a:rPr lang="zh-CN" altLang="en-US" sz="1200" spc="90" dirty="0">
                <a:latin typeface="Times New Roman"/>
                <a:cs typeface="Times New Roman"/>
              </a:rPr>
              <a:t> </a:t>
            </a:r>
            <a:r>
              <a:rPr sz="2700" spc="-7" baseline="1543" dirty="0">
                <a:latin typeface="Times New Roman"/>
                <a:cs typeface="Times New Roman"/>
              </a:rPr>
              <a:t>(</a:t>
            </a:r>
            <a:r>
              <a:rPr sz="2700" spc="-7" baseline="1543" dirty="0">
                <a:latin typeface="KaiTi"/>
                <a:cs typeface="KaiTi"/>
              </a:rPr>
              <a:t>敲声</a:t>
            </a:r>
            <a:r>
              <a:rPr sz="2700" baseline="1543" dirty="0">
                <a:latin typeface="Times New Roman"/>
                <a:cs typeface="Times New Roman"/>
              </a:rPr>
              <a:t>)</a:t>
            </a:r>
            <a:endParaRPr sz="2700" baseline="1543">
              <a:latin typeface="Times New Roman"/>
              <a:cs typeface="Times New Roman"/>
            </a:endParaRPr>
          </a:p>
        </p:txBody>
      </p:sp>
      <p:sp>
        <p:nvSpPr>
          <p:cNvPr id="9" name="object 9"/>
          <p:cNvSpPr txBox="1"/>
          <p:nvPr/>
        </p:nvSpPr>
        <p:spPr>
          <a:xfrm>
            <a:off x="8529094" y="1980389"/>
            <a:ext cx="736600" cy="276999"/>
          </a:xfrm>
          <a:prstGeom prst="rect">
            <a:avLst/>
          </a:prstGeom>
        </p:spPr>
        <p:txBody>
          <a:bodyPr vert="horz" wrap="square" lIns="0" tIns="0" rIns="0" bIns="0" rtlCol="0">
            <a:spAutoFit/>
          </a:bodyPr>
          <a:lstStyle/>
          <a:p>
            <a:pPr marL="12700"/>
            <a:r>
              <a:rPr sz="1200" spc="-595" dirty="0">
                <a:latin typeface="Times New Roman"/>
                <a:cs typeface="Times New Roman"/>
              </a:rPr>
              <a:t>2  </a:t>
            </a:r>
            <a:r>
              <a:rPr sz="1200" spc="-105" dirty="0">
                <a:latin typeface="Times New Roman"/>
                <a:cs typeface="Times New Roman"/>
              </a:rPr>
              <a:t> </a:t>
            </a:r>
            <a:r>
              <a:rPr lang="zh-CN" altLang="en-US" sz="1200" spc="-105" dirty="0">
                <a:latin typeface="Times New Roman"/>
                <a:cs typeface="Times New Roman"/>
              </a:rPr>
              <a:t>   </a:t>
            </a:r>
            <a:r>
              <a:rPr spc="-5" dirty="0">
                <a:latin typeface="Times"/>
                <a:cs typeface="Times"/>
              </a:rPr>
              <a:t>(</a:t>
            </a:r>
            <a:r>
              <a:rPr spc="-5" dirty="0">
                <a:latin typeface="KaiTi"/>
                <a:cs typeface="KaiTi"/>
              </a:rPr>
              <a:t>甜度</a:t>
            </a:r>
            <a:r>
              <a:rPr dirty="0">
                <a:latin typeface="Times"/>
                <a:cs typeface="Times"/>
              </a:rPr>
              <a:t>)</a:t>
            </a:r>
          </a:p>
        </p:txBody>
      </p:sp>
      <p:sp>
        <p:nvSpPr>
          <p:cNvPr id="10" name="object 10"/>
          <p:cNvSpPr txBox="1"/>
          <p:nvPr/>
        </p:nvSpPr>
        <p:spPr>
          <a:xfrm>
            <a:off x="7774685" y="2943114"/>
            <a:ext cx="635000" cy="276999"/>
          </a:xfrm>
          <a:prstGeom prst="rect">
            <a:avLst/>
          </a:prstGeom>
        </p:spPr>
        <p:txBody>
          <a:bodyPr vert="horz" wrap="square" lIns="0" tIns="0" rIns="0" bIns="0" rtlCol="0">
            <a:spAutoFit/>
          </a:bodyPr>
          <a:lstStyle/>
          <a:p>
            <a:pPr marL="12700"/>
            <a:r>
              <a:rPr dirty="0">
                <a:latin typeface="Times New Roman"/>
                <a:cs typeface="Times New Roman"/>
              </a:rPr>
              <a:t>(</a:t>
            </a:r>
            <a:r>
              <a:rPr dirty="0">
                <a:latin typeface="KaiTi"/>
                <a:cs typeface="KaiTi"/>
              </a:rPr>
              <a:t>色泽</a:t>
            </a:r>
            <a:r>
              <a:rPr dirty="0">
                <a:latin typeface="Times New Roman"/>
                <a:cs typeface="Times New Roman"/>
              </a:rPr>
              <a:t>)</a:t>
            </a:r>
            <a:endParaRPr>
              <a:latin typeface="Times New Roman"/>
              <a:cs typeface="Times New Roman"/>
            </a:endParaRPr>
          </a:p>
        </p:txBody>
      </p:sp>
      <p:sp>
        <p:nvSpPr>
          <p:cNvPr id="11" name="object 11"/>
          <p:cNvSpPr txBox="1"/>
          <p:nvPr/>
        </p:nvSpPr>
        <p:spPr>
          <a:xfrm>
            <a:off x="9246234" y="2924191"/>
            <a:ext cx="635000" cy="276999"/>
          </a:xfrm>
          <a:prstGeom prst="rect">
            <a:avLst/>
          </a:prstGeom>
        </p:spPr>
        <p:txBody>
          <a:bodyPr vert="horz" wrap="square" lIns="0" tIns="0" rIns="0" bIns="0" rtlCol="0">
            <a:spAutoFit/>
          </a:bodyPr>
          <a:lstStyle/>
          <a:p>
            <a:pPr marL="12700"/>
            <a:r>
              <a:rPr dirty="0">
                <a:latin typeface="Times New Roman"/>
                <a:cs typeface="Times New Roman"/>
              </a:rPr>
              <a:t>(</a:t>
            </a:r>
            <a:r>
              <a:rPr dirty="0">
                <a:latin typeface="KaiTi"/>
                <a:cs typeface="KaiTi"/>
              </a:rPr>
              <a:t>根蒂</a:t>
            </a:r>
            <a:r>
              <a:rPr dirty="0">
                <a:latin typeface="Times New Roman"/>
                <a:cs typeface="Times New Roman"/>
              </a:rPr>
              <a:t>)</a:t>
            </a:r>
            <a:endParaRPr>
              <a:latin typeface="Times New Roman"/>
              <a:cs typeface="Times New Roman"/>
            </a:endParaRPr>
          </a:p>
        </p:txBody>
      </p:sp>
      <p:sp>
        <p:nvSpPr>
          <p:cNvPr id="12" name="object 12"/>
          <p:cNvSpPr txBox="1"/>
          <p:nvPr/>
        </p:nvSpPr>
        <p:spPr>
          <a:xfrm>
            <a:off x="6972594" y="1981730"/>
            <a:ext cx="26034" cy="282129"/>
          </a:xfrm>
          <a:prstGeom prst="rect">
            <a:avLst/>
          </a:prstGeom>
        </p:spPr>
        <p:txBody>
          <a:bodyPr vert="horz" wrap="square" lIns="0" tIns="0" rIns="0" bIns="0" rtlCol="0">
            <a:spAutoFit/>
          </a:bodyPr>
          <a:lstStyle/>
          <a:p>
            <a:pPr algn="ctr">
              <a:lnSpc>
                <a:spcPts val="2150"/>
              </a:lnSpc>
            </a:pPr>
            <a:r>
              <a:rPr spc="-894" dirty="0">
                <a:latin typeface="Times New Roman"/>
                <a:cs typeface="Times New Roman"/>
              </a:rPr>
              <a:t>x</a:t>
            </a:r>
            <a:endParaRPr>
              <a:latin typeface="Times New Roman"/>
              <a:cs typeface="Times New Roman"/>
            </a:endParaRPr>
          </a:p>
        </p:txBody>
      </p:sp>
      <p:sp>
        <p:nvSpPr>
          <p:cNvPr id="13" name="object 13"/>
          <p:cNvSpPr txBox="1"/>
          <p:nvPr/>
        </p:nvSpPr>
        <p:spPr>
          <a:xfrm>
            <a:off x="8392974" y="1954707"/>
            <a:ext cx="26034" cy="282129"/>
          </a:xfrm>
          <a:prstGeom prst="rect">
            <a:avLst/>
          </a:prstGeom>
        </p:spPr>
        <p:txBody>
          <a:bodyPr vert="horz" wrap="square" lIns="0" tIns="0" rIns="0" bIns="0" rtlCol="0">
            <a:spAutoFit/>
          </a:bodyPr>
          <a:lstStyle/>
          <a:p>
            <a:pPr algn="ctr">
              <a:lnSpc>
                <a:spcPts val="2155"/>
              </a:lnSpc>
            </a:pPr>
            <a:r>
              <a:rPr spc="-894" dirty="0">
                <a:latin typeface="Times New Roman"/>
                <a:cs typeface="Times New Roman"/>
              </a:rPr>
              <a:t>x</a:t>
            </a:r>
            <a:endParaRPr>
              <a:latin typeface="Times New Roman"/>
              <a:cs typeface="Times New Roman"/>
            </a:endParaRPr>
          </a:p>
        </p:txBody>
      </p:sp>
      <p:sp>
        <p:nvSpPr>
          <p:cNvPr id="14" name="object 14"/>
          <p:cNvSpPr txBox="1"/>
          <p:nvPr/>
        </p:nvSpPr>
        <p:spPr>
          <a:xfrm>
            <a:off x="6242637" y="2902635"/>
            <a:ext cx="26034" cy="282129"/>
          </a:xfrm>
          <a:prstGeom prst="rect">
            <a:avLst/>
          </a:prstGeom>
        </p:spPr>
        <p:txBody>
          <a:bodyPr vert="horz" wrap="square" lIns="0" tIns="0" rIns="0" bIns="0" rtlCol="0">
            <a:spAutoFit/>
          </a:bodyPr>
          <a:lstStyle/>
          <a:p>
            <a:pPr algn="ctr">
              <a:lnSpc>
                <a:spcPts val="2155"/>
              </a:lnSpc>
            </a:pPr>
            <a:r>
              <a:rPr spc="-894" dirty="0">
                <a:latin typeface="Times New Roman"/>
                <a:cs typeface="Times New Roman"/>
              </a:rPr>
              <a:t>x</a:t>
            </a:r>
            <a:endParaRPr>
              <a:latin typeface="Times New Roman"/>
              <a:cs typeface="Times New Roman"/>
            </a:endParaRPr>
          </a:p>
        </p:txBody>
      </p:sp>
      <p:sp>
        <p:nvSpPr>
          <p:cNvPr id="15" name="object 15"/>
          <p:cNvSpPr txBox="1"/>
          <p:nvPr/>
        </p:nvSpPr>
        <p:spPr>
          <a:xfrm>
            <a:off x="7548695" y="2919399"/>
            <a:ext cx="26034" cy="282129"/>
          </a:xfrm>
          <a:prstGeom prst="rect">
            <a:avLst/>
          </a:prstGeom>
        </p:spPr>
        <p:txBody>
          <a:bodyPr vert="horz" wrap="square" lIns="0" tIns="0" rIns="0" bIns="0" rtlCol="0">
            <a:spAutoFit/>
          </a:bodyPr>
          <a:lstStyle/>
          <a:p>
            <a:pPr algn="ctr">
              <a:lnSpc>
                <a:spcPts val="2155"/>
              </a:lnSpc>
            </a:pPr>
            <a:r>
              <a:rPr spc="-894" dirty="0">
                <a:latin typeface="Times New Roman"/>
                <a:cs typeface="Times New Roman"/>
              </a:rPr>
              <a:t>x</a:t>
            </a:r>
            <a:endParaRPr>
              <a:latin typeface="Times New Roman"/>
              <a:cs typeface="Times New Roman"/>
            </a:endParaRPr>
          </a:p>
        </p:txBody>
      </p:sp>
      <p:sp>
        <p:nvSpPr>
          <p:cNvPr id="16" name="object 16"/>
          <p:cNvSpPr txBox="1"/>
          <p:nvPr/>
        </p:nvSpPr>
        <p:spPr>
          <a:xfrm>
            <a:off x="7678557" y="3019947"/>
            <a:ext cx="26034" cy="184666"/>
          </a:xfrm>
          <a:prstGeom prst="rect">
            <a:avLst/>
          </a:prstGeom>
        </p:spPr>
        <p:txBody>
          <a:bodyPr vert="horz" wrap="square" lIns="0" tIns="0" rIns="0" bIns="0" rtlCol="0">
            <a:spAutoFit/>
          </a:bodyPr>
          <a:lstStyle/>
          <a:p>
            <a:pPr algn="ctr">
              <a:lnSpc>
                <a:spcPct val="100000"/>
              </a:lnSpc>
            </a:pPr>
            <a:r>
              <a:rPr sz="1200" spc="-595" dirty="0">
                <a:latin typeface="Times New Roman"/>
                <a:cs typeface="Times New Roman"/>
              </a:rPr>
              <a:t>4</a:t>
            </a:r>
            <a:endParaRPr sz="1200">
              <a:latin typeface="Times New Roman"/>
              <a:cs typeface="Times New Roman"/>
            </a:endParaRPr>
          </a:p>
        </p:txBody>
      </p:sp>
      <p:sp>
        <p:nvSpPr>
          <p:cNvPr id="17" name="object 17"/>
          <p:cNvSpPr txBox="1"/>
          <p:nvPr/>
        </p:nvSpPr>
        <p:spPr>
          <a:xfrm>
            <a:off x="9011745" y="2902635"/>
            <a:ext cx="26034" cy="282129"/>
          </a:xfrm>
          <a:prstGeom prst="rect">
            <a:avLst/>
          </a:prstGeom>
        </p:spPr>
        <p:txBody>
          <a:bodyPr vert="horz" wrap="square" lIns="0" tIns="0" rIns="0" bIns="0" rtlCol="0">
            <a:spAutoFit/>
          </a:bodyPr>
          <a:lstStyle/>
          <a:p>
            <a:pPr algn="ctr">
              <a:lnSpc>
                <a:spcPts val="2155"/>
              </a:lnSpc>
            </a:pPr>
            <a:r>
              <a:rPr spc="-894" dirty="0">
                <a:latin typeface="Times New Roman"/>
                <a:cs typeface="Times New Roman"/>
              </a:rPr>
              <a:t>x</a:t>
            </a:r>
            <a:endParaRPr>
              <a:latin typeface="Times New Roman"/>
              <a:cs typeface="Times New Roman"/>
            </a:endParaRPr>
          </a:p>
        </p:txBody>
      </p:sp>
      <p:sp>
        <p:nvSpPr>
          <p:cNvPr id="18" name="object 18"/>
          <p:cNvSpPr txBox="1"/>
          <p:nvPr/>
        </p:nvSpPr>
        <p:spPr>
          <a:xfrm>
            <a:off x="9142104" y="3003183"/>
            <a:ext cx="26034" cy="184666"/>
          </a:xfrm>
          <a:prstGeom prst="rect">
            <a:avLst/>
          </a:prstGeom>
        </p:spPr>
        <p:txBody>
          <a:bodyPr vert="horz" wrap="square" lIns="0" tIns="0" rIns="0" bIns="0" rtlCol="0">
            <a:spAutoFit/>
          </a:bodyPr>
          <a:lstStyle/>
          <a:p>
            <a:pPr algn="ctr">
              <a:lnSpc>
                <a:spcPct val="100000"/>
              </a:lnSpc>
            </a:pPr>
            <a:r>
              <a:rPr sz="1200" spc="-595" dirty="0">
                <a:latin typeface="Times New Roman"/>
                <a:cs typeface="Times New Roman"/>
              </a:rPr>
              <a:t>5</a:t>
            </a:r>
            <a:endParaRPr sz="1200">
              <a:latin typeface="Times New Roman"/>
              <a:cs typeface="Times New Roman"/>
            </a:endParaRPr>
          </a:p>
        </p:txBody>
      </p:sp>
      <p:sp>
        <p:nvSpPr>
          <p:cNvPr id="19" name="object 19"/>
          <p:cNvSpPr txBox="1"/>
          <p:nvPr/>
        </p:nvSpPr>
        <p:spPr>
          <a:xfrm>
            <a:off x="8406130" y="1281105"/>
            <a:ext cx="1451610" cy="525785"/>
          </a:xfrm>
          <a:prstGeom prst="rect">
            <a:avLst/>
          </a:prstGeom>
        </p:spPr>
        <p:txBody>
          <a:bodyPr vert="horz" wrap="square" lIns="0" tIns="0" rIns="0" bIns="0" rtlCol="0">
            <a:spAutoFit/>
          </a:bodyPr>
          <a:lstStyle/>
          <a:p>
            <a:pPr algn="ctr">
              <a:lnSpc>
                <a:spcPts val="2155"/>
              </a:lnSpc>
            </a:pPr>
            <a:r>
              <a:rPr dirty="0">
                <a:solidFill>
                  <a:srgbClr val="0000FF"/>
                </a:solidFill>
                <a:latin typeface="FangSong"/>
                <a:cs typeface="FangSong"/>
              </a:rPr>
              <a:t>道德图</a:t>
            </a:r>
            <a:endParaRPr>
              <a:latin typeface="FangSong"/>
              <a:cs typeface="FangSong"/>
            </a:endParaRPr>
          </a:p>
          <a:p>
            <a:pPr algn="ctr">
              <a:lnSpc>
                <a:spcPts val="1914"/>
              </a:lnSpc>
            </a:pPr>
            <a:r>
              <a:rPr sz="1600" spc="-15" dirty="0">
                <a:solidFill>
                  <a:srgbClr val="0000FF"/>
                </a:solidFill>
                <a:latin typeface="Verdana"/>
                <a:cs typeface="Verdana"/>
              </a:rPr>
              <a:t>(</a:t>
            </a:r>
            <a:r>
              <a:rPr sz="1600" spc="-30" dirty="0">
                <a:solidFill>
                  <a:srgbClr val="0000FF"/>
                </a:solidFill>
                <a:latin typeface="Verdana"/>
                <a:cs typeface="Verdana"/>
              </a:rPr>
              <a:t>m</a:t>
            </a:r>
            <a:r>
              <a:rPr sz="1600" spc="-10" dirty="0">
                <a:solidFill>
                  <a:srgbClr val="0000FF"/>
                </a:solidFill>
                <a:latin typeface="Verdana"/>
                <a:cs typeface="Verdana"/>
              </a:rPr>
              <a:t>o</a:t>
            </a:r>
            <a:r>
              <a:rPr sz="1600" spc="-30" dirty="0">
                <a:solidFill>
                  <a:srgbClr val="0000FF"/>
                </a:solidFill>
                <a:latin typeface="Verdana"/>
                <a:cs typeface="Verdana"/>
              </a:rPr>
              <a:t>r</a:t>
            </a:r>
            <a:r>
              <a:rPr sz="1600" spc="-10" dirty="0">
                <a:solidFill>
                  <a:srgbClr val="0000FF"/>
                </a:solidFill>
                <a:latin typeface="Verdana"/>
                <a:cs typeface="Verdana"/>
              </a:rPr>
              <a:t>al</a:t>
            </a:r>
            <a:r>
              <a:rPr sz="1600" spc="15" dirty="0">
                <a:solidFill>
                  <a:srgbClr val="0000FF"/>
                </a:solidFill>
                <a:latin typeface="Verdana"/>
                <a:cs typeface="Verdana"/>
              </a:rPr>
              <a:t> </a:t>
            </a:r>
            <a:r>
              <a:rPr sz="1600" spc="-10" dirty="0">
                <a:solidFill>
                  <a:srgbClr val="0000FF"/>
                </a:solidFill>
                <a:latin typeface="Verdana"/>
                <a:cs typeface="Verdana"/>
              </a:rPr>
              <a:t>g</a:t>
            </a:r>
            <a:r>
              <a:rPr sz="1600" spc="-30" dirty="0">
                <a:solidFill>
                  <a:srgbClr val="0000FF"/>
                </a:solidFill>
                <a:latin typeface="Verdana"/>
                <a:cs typeface="Verdana"/>
              </a:rPr>
              <a:t>r</a:t>
            </a:r>
            <a:r>
              <a:rPr sz="1600" spc="-10" dirty="0">
                <a:solidFill>
                  <a:srgbClr val="0000FF"/>
                </a:solidFill>
                <a:latin typeface="Verdana"/>
                <a:cs typeface="Verdana"/>
              </a:rPr>
              <a:t>aph)</a:t>
            </a:r>
            <a:endParaRPr sz="1600">
              <a:latin typeface="Verdana"/>
              <a:cs typeface="Verdana"/>
            </a:endParaRPr>
          </a:p>
        </p:txBody>
      </p:sp>
      <p:sp>
        <p:nvSpPr>
          <p:cNvPr id="20" name="object 20"/>
          <p:cNvSpPr txBox="1"/>
          <p:nvPr/>
        </p:nvSpPr>
        <p:spPr>
          <a:xfrm>
            <a:off x="6077839" y="3758323"/>
            <a:ext cx="1296670" cy="307777"/>
          </a:xfrm>
          <a:prstGeom prst="rect">
            <a:avLst/>
          </a:prstGeom>
        </p:spPr>
        <p:txBody>
          <a:bodyPr vert="horz" wrap="square" lIns="0" tIns="0" rIns="0" bIns="0" rtlCol="0">
            <a:spAutoFit/>
          </a:bodyPr>
          <a:lstStyle/>
          <a:p>
            <a:pPr marL="12700"/>
            <a:r>
              <a:rPr sz="2000" dirty="0">
                <a:latin typeface="FangSong"/>
                <a:cs typeface="FangSong"/>
              </a:rPr>
              <a:t>由图可</a:t>
            </a:r>
            <a:r>
              <a:rPr sz="2000" spc="-15" dirty="0">
                <a:latin typeface="FangSong"/>
                <a:cs typeface="FangSong"/>
              </a:rPr>
              <a:t>得</a:t>
            </a:r>
            <a:r>
              <a:rPr sz="2000" dirty="0">
                <a:latin typeface="FangSong"/>
                <a:cs typeface="FangSong"/>
              </a:rPr>
              <a:t>：</a:t>
            </a:r>
            <a:endParaRPr sz="2000">
              <a:latin typeface="FangSong"/>
              <a:cs typeface="FangSong"/>
            </a:endParaRPr>
          </a:p>
        </p:txBody>
      </p:sp>
      <p:sp>
        <p:nvSpPr>
          <p:cNvPr id="21" name="object 21"/>
          <p:cNvSpPr/>
          <p:nvPr/>
        </p:nvSpPr>
        <p:spPr>
          <a:xfrm>
            <a:off x="7517891" y="4902709"/>
            <a:ext cx="1542288" cy="394715"/>
          </a:xfrm>
          <a:prstGeom prst="rect">
            <a:avLst/>
          </a:prstGeom>
          <a:blipFill>
            <a:blip r:embed="rId5" cstate="print"/>
            <a:stretch>
              <a:fillRect/>
            </a:stretch>
          </a:blipFill>
        </p:spPr>
        <p:txBody>
          <a:bodyPr wrap="square" lIns="0" tIns="0" rIns="0" bIns="0" rtlCol="0"/>
          <a:lstStyle/>
          <a:p>
            <a:endParaRPr/>
          </a:p>
        </p:txBody>
      </p:sp>
      <p:sp>
        <p:nvSpPr>
          <p:cNvPr id="22" name="object 22"/>
          <p:cNvSpPr/>
          <p:nvPr/>
        </p:nvSpPr>
        <p:spPr>
          <a:xfrm>
            <a:off x="7450836" y="3659123"/>
            <a:ext cx="1603247" cy="1257300"/>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7484364" y="5294376"/>
            <a:ext cx="1632204" cy="432816"/>
          </a:xfrm>
          <a:prstGeom prst="rect">
            <a:avLst/>
          </a:prstGeom>
          <a:blipFill>
            <a:blip r:embed="rId7" cstate="print"/>
            <a:stretch>
              <a:fillRect/>
            </a:stretch>
          </a:blipFill>
        </p:spPr>
        <p:txBody>
          <a:bodyPr wrap="square" lIns="0" tIns="0" rIns="0" bIns="0" rtlCol="0"/>
          <a:lstStyle/>
          <a:p>
            <a:endParaRPr/>
          </a:p>
        </p:txBody>
      </p:sp>
      <p:sp>
        <p:nvSpPr>
          <p:cNvPr id="24" name="object 24"/>
          <p:cNvSpPr txBox="1"/>
          <p:nvPr/>
        </p:nvSpPr>
        <p:spPr>
          <a:xfrm>
            <a:off x="2037588" y="3512601"/>
            <a:ext cx="3352800" cy="864276"/>
          </a:xfrm>
          <a:prstGeom prst="rect">
            <a:avLst/>
          </a:prstGeom>
        </p:spPr>
        <p:txBody>
          <a:bodyPr vert="horz" wrap="square" lIns="0" tIns="0" rIns="0" bIns="0" rtlCol="0">
            <a:spAutoFit/>
          </a:bodyPr>
          <a:lstStyle/>
          <a:p>
            <a:pPr marL="12700" marR="5080">
              <a:lnSpc>
                <a:spcPct val="103899"/>
              </a:lnSpc>
            </a:pPr>
            <a:r>
              <a:rPr dirty="0">
                <a:solidFill>
                  <a:srgbClr val="C00000"/>
                </a:solidFill>
                <a:latin typeface="FangSong"/>
                <a:cs typeface="FangSong"/>
              </a:rPr>
              <a:t>若</a:t>
            </a:r>
            <a:r>
              <a:rPr spc="-265" dirty="0">
                <a:solidFill>
                  <a:srgbClr val="C00000"/>
                </a:solidFill>
                <a:latin typeface="FangSong"/>
                <a:cs typeface="FangSong"/>
              </a:rPr>
              <a:t> </a:t>
            </a:r>
            <a:r>
              <a:rPr i="1" dirty="0">
                <a:solidFill>
                  <a:srgbClr val="C00000"/>
                </a:solidFill>
                <a:latin typeface="Palatino Linotype"/>
                <a:cs typeface="Palatino Linotype"/>
              </a:rPr>
              <a:t>x</a:t>
            </a:r>
            <a:r>
              <a:rPr i="1" spc="185" dirty="0">
                <a:solidFill>
                  <a:srgbClr val="C00000"/>
                </a:solidFill>
                <a:latin typeface="Palatino Linotype"/>
                <a:cs typeface="Palatino Linotype"/>
              </a:rPr>
              <a:t> </a:t>
            </a:r>
            <a:r>
              <a:rPr dirty="0">
                <a:solidFill>
                  <a:srgbClr val="C00000"/>
                </a:solidFill>
                <a:latin typeface="FangSong"/>
                <a:cs typeface="FangSong"/>
              </a:rPr>
              <a:t>和</a:t>
            </a:r>
            <a:r>
              <a:rPr spc="-265" dirty="0">
                <a:solidFill>
                  <a:srgbClr val="C00000"/>
                </a:solidFill>
                <a:latin typeface="FangSong"/>
                <a:cs typeface="FangSong"/>
              </a:rPr>
              <a:t> </a:t>
            </a:r>
            <a:r>
              <a:rPr i="1" dirty="0">
                <a:solidFill>
                  <a:srgbClr val="C00000"/>
                </a:solidFill>
                <a:latin typeface="Palatino Linotype"/>
                <a:cs typeface="Palatino Linotype"/>
              </a:rPr>
              <a:t>y</a:t>
            </a:r>
            <a:r>
              <a:rPr i="1" spc="185" dirty="0">
                <a:solidFill>
                  <a:srgbClr val="C00000"/>
                </a:solidFill>
                <a:latin typeface="Palatino Linotype"/>
                <a:cs typeface="Palatino Linotype"/>
              </a:rPr>
              <a:t> </a:t>
            </a:r>
            <a:r>
              <a:rPr dirty="0">
                <a:solidFill>
                  <a:srgbClr val="C00000"/>
                </a:solidFill>
                <a:latin typeface="FangSong"/>
                <a:cs typeface="FangSong"/>
              </a:rPr>
              <a:t>能在图上被</a:t>
            </a:r>
            <a:r>
              <a:rPr spc="-250" dirty="0">
                <a:solidFill>
                  <a:srgbClr val="C00000"/>
                </a:solidFill>
                <a:latin typeface="FangSong"/>
                <a:cs typeface="FangSong"/>
              </a:rPr>
              <a:t> </a:t>
            </a:r>
            <a:r>
              <a:rPr b="1" dirty="0">
                <a:solidFill>
                  <a:srgbClr val="C00000"/>
                </a:solidFill>
                <a:latin typeface="Palatino Linotype"/>
                <a:cs typeface="Palatino Linotype"/>
              </a:rPr>
              <a:t>z</a:t>
            </a:r>
            <a:r>
              <a:rPr b="1" spc="185" dirty="0">
                <a:solidFill>
                  <a:srgbClr val="C00000"/>
                </a:solidFill>
                <a:latin typeface="Palatino Linotype"/>
                <a:cs typeface="Palatino Linotype"/>
              </a:rPr>
              <a:t> </a:t>
            </a:r>
            <a:r>
              <a:rPr dirty="0">
                <a:solidFill>
                  <a:srgbClr val="C00000"/>
                </a:solidFill>
                <a:latin typeface="FangSong"/>
                <a:cs typeface="FangSong"/>
              </a:rPr>
              <a:t>分入 两个连通分支</a:t>
            </a:r>
            <a:r>
              <a:rPr lang="zh-CN" altLang="en-US" dirty="0">
                <a:solidFill>
                  <a:srgbClr val="C00000"/>
                </a:solidFill>
                <a:latin typeface="FangSong"/>
                <a:cs typeface="FangSong"/>
              </a:rPr>
              <a:t>（去掉 </a:t>
            </a:r>
            <a:r>
              <a:rPr lang="en-US" altLang="zh-CN" b="1" dirty="0">
                <a:solidFill>
                  <a:srgbClr val="C00000"/>
                </a:solidFill>
                <a:latin typeface="Palatino Linotype"/>
                <a:cs typeface="Palatino Linotype"/>
              </a:rPr>
              <a:t>z</a:t>
            </a:r>
            <a:r>
              <a:rPr lang="zh-CN" altLang="en-US" dirty="0">
                <a:solidFill>
                  <a:srgbClr val="C00000"/>
                </a:solidFill>
                <a:latin typeface="FangSong"/>
                <a:cs typeface="FangSong"/>
              </a:rPr>
              <a:t> 后 </a:t>
            </a:r>
            <a:r>
              <a:rPr lang="en-US" altLang="zh-CN" i="1" dirty="0">
                <a:solidFill>
                  <a:srgbClr val="C00000"/>
                </a:solidFill>
                <a:latin typeface="Palatino Linotype"/>
                <a:cs typeface="Palatino Linotype"/>
              </a:rPr>
              <a:t>x</a:t>
            </a:r>
            <a:r>
              <a:rPr lang="en-US" altLang="zh-CN" i="1" spc="185" dirty="0">
                <a:solidFill>
                  <a:srgbClr val="C00000"/>
                </a:solidFill>
                <a:latin typeface="Palatino Linotype"/>
                <a:cs typeface="Palatino Linotype"/>
              </a:rPr>
              <a:t> </a:t>
            </a:r>
            <a:r>
              <a:rPr lang="zh-CN" altLang="en-US" dirty="0">
                <a:solidFill>
                  <a:srgbClr val="C00000"/>
                </a:solidFill>
                <a:latin typeface="FangSong"/>
                <a:cs typeface="FangSong"/>
              </a:rPr>
              <a:t>和</a:t>
            </a:r>
            <a:r>
              <a:rPr lang="en-US" altLang="zh-CN" spc="-265" dirty="0">
                <a:solidFill>
                  <a:srgbClr val="C00000"/>
                </a:solidFill>
                <a:latin typeface="FangSong"/>
                <a:cs typeface="FangSong"/>
              </a:rPr>
              <a:t> </a:t>
            </a:r>
            <a:r>
              <a:rPr lang="en-US" altLang="zh-CN" i="1" dirty="0">
                <a:solidFill>
                  <a:srgbClr val="C00000"/>
                </a:solidFill>
                <a:latin typeface="Palatino Linotype"/>
                <a:cs typeface="Palatino Linotype"/>
              </a:rPr>
              <a:t>y</a:t>
            </a:r>
            <a:r>
              <a:rPr lang="zh-CN" altLang="en-US" dirty="0">
                <a:solidFill>
                  <a:srgbClr val="C00000"/>
                </a:solidFill>
                <a:latin typeface="FangSong"/>
                <a:cs typeface="FangSong"/>
              </a:rPr>
              <a:t> 分属于两个联通分支）</a:t>
            </a:r>
            <a:r>
              <a:rPr dirty="0">
                <a:latin typeface="FangSong"/>
                <a:cs typeface="FangSong"/>
              </a:rPr>
              <a:t>，则有</a:t>
            </a:r>
          </a:p>
        </p:txBody>
      </p:sp>
      <p:sp>
        <p:nvSpPr>
          <p:cNvPr id="25" name="object 25"/>
          <p:cNvSpPr/>
          <p:nvPr/>
        </p:nvSpPr>
        <p:spPr>
          <a:xfrm>
            <a:off x="3008220" y="4436364"/>
            <a:ext cx="1278636" cy="466344"/>
          </a:xfrm>
          <a:prstGeom prst="rect">
            <a:avLst/>
          </a:prstGeom>
          <a:blipFill>
            <a:blip r:embed="rId8" cstate="print"/>
            <a:stretch>
              <a:fillRect/>
            </a:stretch>
          </a:blipFill>
        </p:spPr>
        <p:txBody>
          <a:bodyPr wrap="square" lIns="0" tIns="0" rIns="0" bIns="0" rtlCol="0"/>
          <a:lstStyle/>
          <a:p>
            <a:endParaRPr/>
          </a:p>
        </p:txBody>
      </p:sp>
      <p:sp>
        <p:nvSpPr>
          <p:cNvPr id="26" name="object 26"/>
          <p:cNvSpPr txBox="1"/>
          <p:nvPr/>
        </p:nvSpPr>
        <p:spPr>
          <a:xfrm>
            <a:off x="2361082" y="5222177"/>
            <a:ext cx="4344670" cy="589905"/>
          </a:xfrm>
          <a:prstGeom prst="rect">
            <a:avLst/>
          </a:prstGeom>
        </p:spPr>
        <p:txBody>
          <a:bodyPr vert="horz" wrap="square" lIns="0" tIns="0" rIns="0" bIns="0" rtlCol="0">
            <a:spAutoFit/>
          </a:bodyPr>
          <a:lstStyle/>
          <a:p>
            <a:pPr marL="12700" marR="5080">
              <a:lnSpc>
                <a:spcPts val="2340"/>
              </a:lnSpc>
            </a:pPr>
            <a:r>
              <a:rPr sz="2000" dirty="0">
                <a:solidFill>
                  <a:srgbClr val="FF0000"/>
                </a:solidFill>
                <a:latin typeface="FangSong"/>
                <a:cs typeface="FangSong"/>
              </a:rPr>
              <a:t>得到条</a:t>
            </a:r>
            <a:r>
              <a:rPr sz="2000" spc="-15" dirty="0">
                <a:solidFill>
                  <a:srgbClr val="FF0000"/>
                </a:solidFill>
                <a:latin typeface="FangSong"/>
                <a:cs typeface="FangSong"/>
              </a:rPr>
              <a:t>件</a:t>
            </a:r>
            <a:r>
              <a:rPr sz="2000" dirty="0">
                <a:solidFill>
                  <a:srgbClr val="FF0000"/>
                </a:solidFill>
                <a:latin typeface="FangSong"/>
                <a:cs typeface="FangSong"/>
              </a:rPr>
              <a:t>独</a:t>
            </a:r>
            <a:r>
              <a:rPr sz="2000" spc="-15" dirty="0">
                <a:solidFill>
                  <a:srgbClr val="FF0000"/>
                </a:solidFill>
                <a:latin typeface="FangSong"/>
                <a:cs typeface="FangSong"/>
              </a:rPr>
              <a:t>立</a:t>
            </a:r>
            <a:r>
              <a:rPr sz="2000" dirty="0">
                <a:solidFill>
                  <a:srgbClr val="FF0000"/>
                </a:solidFill>
                <a:latin typeface="FangSong"/>
                <a:cs typeface="FangSong"/>
              </a:rPr>
              <a:t>性关系</a:t>
            </a:r>
            <a:r>
              <a:rPr sz="2000" spc="-15" dirty="0">
                <a:solidFill>
                  <a:srgbClr val="FF0000"/>
                </a:solidFill>
                <a:latin typeface="FangSong"/>
                <a:cs typeface="FangSong"/>
              </a:rPr>
              <a:t>之</a:t>
            </a:r>
            <a:r>
              <a:rPr sz="2000" dirty="0">
                <a:solidFill>
                  <a:srgbClr val="FF0000"/>
                </a:solidFill>
                <a:latin typeface="FangSong"/>
                <a:cs typeface="FangSong"/>
              </a:rPr>
              <a:t>后</a:t>
            </a:r>
            <a:r>
              <a:rPr sz="2000" spc="-15" dirty="0">
                <a:solidFill>
                  <a:srgbClr val="FF0000"/>
                </a:solidFill>
                <a:latin typeface="FangSong"/>
                <a:cs typeface="FangSong"/>
              </a:rPr>
              <a:t>，</a:t>
            </a:r>
            <a:r>
              <a:rPr sz="2000" dirty="0">
                <a:solidFill>
                  <a:srgbClr val="FF0000"/>
                </a:solidFill>
                <a:latin typeface="FangSong"/>
                <a:cs typeface="FangSong"/>
              </a:rPr>
              <a:t>估计出</a:t>
            </a:r>
            <a:r>
              <a:rPr sz="2000" spc="-15" dirty="0">
                <a:solidFill>
                  <a:srgbClr val="FF0000"/>
                </a:solidFill>
                <a:latin typeface="FangSong"/>
                <a:cs typeface="FangSong"/>
              </a:rPr>
              <a:t>条</a:t>
            </a:r>
            <a:r>
              <a:rPr sz="2000" dirty="0">
                <a:solidFill>
                  <a:srgbClr val="FF0000"/>
                </a:solidFill>
                <a:latin typeface="FangSong"/>
                <a:cs typeface="FangSong"/>
              </a:rPr>
              <a:t>件 概率表</a:t>
            </a:r>
            <a:r>
              <a:rPr sz="2000" spc="-15" dirty="0">
                <a:solidFill>
                  <a:srgbClr val="FF0000"/>
                </a:solidFill>
                <a:latin typeface="FangSong"/>
                <a:cs typeface="FangSong"/>
              </a:rPr>
              <a:t>，</a:t>
            </a:r>
            <a:r>
              <a:rPr sz="2000" dirty="0">
                <a:solidFill>
                  <a:srgbClr val="FF0000"/>
                </a:solidFill>
                <a:latin typeface="FangSong"/>
                <a:cs typeface="FangSong"/>
              </a:rPr>
              <a:t>就</a:t>
            </a:r>
            <a:r>
              <a:rPr sz="2000" spc="-15" dirty="0">
                <a:solidFill>
                  <a:srgbClr val="FF0000"/>
                </a:solidFill>
                <a:latin typeface="FangSong"/>
                <a:cs typeface="FangSong"/>
              </a:rPr>
              <a:t>得</a:t>
            </a:r>
            <a:r>
              <a:rPr sz="2000" dirty="0">
                <a:solidFill>
                  <a:srgbClr val="FF0000"/>
                </a:solidFill>
                <a:latin typeface="FangSong"/>
                <a:cs typeface="FangSong"/>
              </a:rPr>
              <a:t>到了最</a:t>
            </a:r>
            <a:r>
              <a:rPr sz="2000" spc="-15" dirty="0">
                <a:solidFill>
                  <a:srgbClr val="FF0000"/>
                </a:solidFill>
                <a:latin typeface="FangSong"/>
                <a:cs typeface="FangSong"/>
              </a:rPr>
              <a:t>终</a:t>
            </a:r>
            <a:r>
              <a:rPr sz="2000" dirty="0">
                <a:solidFill>
                  <a:srgbClr val="FF0000"/>
                </a:solidFill>
                <a:latin typeface="FangSong"/>
                <a:cs typeface="FangSong"/>
              </a:rPr>
              <a:t>网络</a:t>
            </a:r>
            <a:endParaRPr sz="2000" dirty="0">
              <a:latin typeface="FangSong"/>
              <a:cs typeface="FangSong"/>
            </a:endParaRPr>
          </a:p>
        </p:txBody>
      </p:sp>
      <p:sp>
        <p:nvSpPr>
          <p:cNvPr id="27" name="矩形 26"/>
          <p:cNvSpPr/>
          <p:nvPr/>
        </p:nvSpPr>
        <p:spPr>
          <a:xfrm>
            <a:off x="1699729" y="903990"/>
            <a:ext cx="6647974" cy="461665"/>
          </a:xfrm>
          <a:prstGeom prst="rect">
            <a:avLst/>
          </a:prstGeom>
        </p:spPr>
        <p:txBody>
          <a:bodyPr wrap="none">
            <a:spAutoFit/>
          </a:bodyPr>
          <a:lstStyle/>
          <a:p>
            <a:r>
              <a:rPr lang="zh-CN" altLang="en-US" sz="2400" dirty="0">
                <a:solidFill>
                  <a:srgbClr val="0000FF"/>
                </a:solidFill>
                <a:latin typeface="FangSong"/>
                <a:cs typeface="FangSong"/>
              </a:rPr>
              <a:t>为了分析有向图中变量间的条件独立性，可使用</a:t>
            </a:r>
          </a:p>
        </p:txBody>
      </p:sp>
      <p:sp>
        <p:nvSpPr>
          <p:cNvPr id="28" name="object 5"/>
          <p:cNvSpPr/>
          <p:nvPr/>
        </p:nvSpPr>
        <p:spPr>
          <a:xfrm>
            <a:off x="7797969" y="1934302"/>
            <a:ext cx="549735" cy="472515"/>
          </a:xfrm>
          <a:custGeom>
            <a:avLst/>
            <a:gdLst/>
            <a:ahLst/>
            <a:cxnLst/>
            <a:rect l="l" t="t" r="r" b="b"/>
            <a:pathLst>
              <a:path w="447039" h="424179">
                <a:moveTo>
                  <a:pt x="0" y="423671"/>
                </a:moveTo>
                <a:lnTo>
                  <a:pt x="446531" y="423671"/>
                </a:lnTo>
                <a:lnTo>
                  <a:pt x="446531" y="0"/>
                </a:lnTo>
                <a:lnTo>
                  <a:pt x="0" y="0"/>
                </a:lnTo>
                <a:lnTo>
                  <a:pt x="0" y="423671"/>
                </a:lnTo>
                <a:close/>
              </a:path>
            </a:pathLst>
          </a:custGeom>
          <a:ln w="25908">
            <a:solidFill>
              <a:srgbClr val="FF0000"/>
            </a:solidFill>
          </a:ln>
        </p:spPr>
        <p:txBody>
          <a:bodyPr wrap="square" lIns="0" tIns="0" rIns="0" bIns="0" rtlCol="0"/>
          <a:lstStyle/>
          <a:p>
            <a:endParaRPr/>
          </a:p>
        </p:txBody>
      </p:sp>
      <p:cxnSp>
        <p:nvCxnSpPr>
          <p:cNvPr id="30" name="直线箭头连接符 29"/>
          <p:cNvCxnSpPr/>
          <p:nvPr/>
        </p:nvCxnSpPr>
        <p:spPr>
          <a:xfrm flipV="1">
            <a:off x="4738523" y="2406816"/>
            <a:ext cx="2966069" cy="18398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6931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2" grpId="0" animBg="1"/>
      <p:bldP spid="23" grpId="0" animBg="1"/>
      <p:bldP spid="24" grpId="0"/>
      <p:bldP spid="25" grpId="0" animBg="1"/>
      <p:bldP spid="26" grpId="0"/>
    </p:bldLst>
  </p:timing>
  <p:extLst mod="1"/>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1"/>
          <p:cNvSpPr txBox="1"/>
          <p:nvPr/>
        </p:nvSpPr>
        <p:spPr>
          <a:xfrm>
            <a:off x="1725773" y="563684"/>
            <a:ext cx="7764946" cy="940129"/>
          </a:xfrm>
          <a:prstGeom prst="rect">
            <a:avLst/>
          </a:prstGeom>
          <a:noFill/>
        </p:spPr>
        <p:txBody>
          <a:bodyPr wrap="none" lIns="0" tIns="0" rIns="0" rtlCol="0">
            <a:spAutoFit/>
          </a:bodyPr>
          <a:lstStyle/>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200"/>
              </a:lnSpc>
              <a:tabLst>
                <a:tab pos="139700" algn="l"/>
              </a:tabLst>
            </a:pPr>
            <a:r>
              <a:rPr lang="en-US" altLang="zh-CN" dirty="0"/>
              <a:t>	</a:t>
            </a:r>
            <a:r>
              <a:rPr lang="en-US" altLang="zh-CN" sz="2400" dirty="0">
                <a:solidFill>
                  <a:srgbClr val="000000"/>
                </a:solidFill>
                <a:latin typeface="幼圆" pitchFamily="18" charset="0"/>
                <a:cs typeface="幼圆" pitchFamily="18" charset="0"/>
              </a:rPr>
              <a:t>评分函数</a:t>
            </a:r>
            <a:r>
              <a:rPr lang="en-US" altLang="zh-CN" dirty="0">
                <a:solidFill>
                  <a:srgbClr val="000000"/>
                </a:solidFill>
                <a:latin typeface="Times New Roman" pitchFamily="18" charset="0"/>
                <a:cs typeface="Times New Roman" pitchFamily="18" charset="0"/>
              </a:rPr>
              <a:t>(score</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function)</a:t>
            </a:r>
            <a:r>
              <a:rPr lang="en-US" altLang="zh-CN" sz="2400" dirty="0">
                <a:solidFill>
                  <a:srgbClr val="000000"/>
                </a:solidFill>
                <a:latin typeface="幼圆" pitchFamily="18" charset="0"/>
                <a:cs typeface="幼圆" pitchFamily="18" charset="0"/>
              </a:rPr>
              <a:t>评估贝叶斯网与训练数据的契合程度</a:t>
            </a:r>
          </a:p>
        </p:txBody>
      </p:sp>
      <p:sp>
        <p:nvSpPr>
          <p:cNvPr id="4" name="Freeform 3"/>
          <p:cNvSpPr/>
          <p:nvPr/>
        </p:nvSpPr>
        <p:spPr>
          <a:xfrm>
            <a:off x="5180818" y="3208074"/>
            <a:ext cx="1290447" cy="22613"/>
          </a:xfrm>
          <a:custGeom>
            <a:avLst/>
            <a:gdLst>
              <a:gd name="connsiteX0" fmla="*/ 0 w 1290447"/>
              <a:gd name="connsiteY0" fmla="*/ 11307 h 22613"/>
              <a:gd name="connsiteX1" fmla="*/ 1290447 w 1290447"/>
              <a:gd name="connsiteY1" fmla="*/ 11307 h 22613"/>
            </a:gdLst>
            <a:ahLst/>
            <a:cxnLst>
              <a:cxn ang="0">
                <a:pos x="connsiteX0" y="connsiteY0"/>
              </a:cxn>
              <a:cxn ang="1">
                <a:pos x="connsiteX1" y="connsiteY1"/>
              </a:cxn>
            </a:cxnLst>
            <a:rect l="l" t="t" r="r" b="b"/>
            <a:pathLst>
              <a:path w="1290447" h="22613">
                <a:moveTo>
                  <a:pt x="0" y="11307"/>
                </a:moveTo>
                <a:lnTo>
                  <a:pt x="1290447" y="11307"/>
                </a:lnTo>
              </a:path>
            </a:pathLst>
          </a:custGeom>
          <a:ln w="508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Freeform 3"/>
          <p:cNvSpPr/>
          <p:nvPr/>
        </p:nvSpPr>
        <p:spPr>
          <a:xfrm>
            <a:off x="5947456" y="4407462"/>
            <a:ext cx="304507" cy="22613"/>
          </a:xfrm>
          <a:custGeom>
            <a:avLst/>
            <a:gdLst>
              <a:gd name="connsiteX0" fmla="*/ 0 w 304507"/>
              <a:gd name="connsiteY0" fmla="*/ 11307 h 22613"/>
              <a:gd name="connsiteX1" fmla="*/ 304507 w 304507"/>
              <a:gd name="connsiteY1" fmla="*/ 11307 h 22613"/>
            </a:gdLst>
            <a:ahLst/>
            <a:cxnLst>
              <a:cxn ang="0">
                <a:pos x="connsiteX0" y="connsiteY0"/>
              </a:cxn>
              <a:cxn ang="1">
                <a:pos x="connsiteX1" y="connsiteY1"/>
              </a:cxn>
            </a:cxnLst>
            <a:rect l="l" t="t" r="r" b="b"/>
            <a:pathLst>
              <a:path w="304507" h="22613">
                <a:moveTo>
                  <a:pt x="0" y="11307"/>
                </a:moveTo>
                <a:lnTo>
                  <a:pt x="304507" y="11307"/>
                </a:lnTo>
              </a:path>
            </a:pathLst>
          </a:custGeom>
          <a:ln w="508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Freeform 3"/>
          <p:cNvSpPr/>
          <p:nvPr/>
        </p:nvSpPr>
        <p:spPr>
          <a:xfrm>
            <a:off x="5897081" y="4847956"/>
            <a:ext cx="459821" cy="22554"/>
          </a:xfrm>
          <a:custGeom>
            <a:avLst/>
            <a:gdLst>
              <a:gd name="connsiteX0" fmla="*/ 0 w 459821"/>
              <a:gd name="connsiteY0" fmla="*/ 11277 h 22554"/>
              <a:gd name="connsiteX1" fmla="*/ 459821 w 459821"/>
              <a:gd name="connsiteY1" fmla="*/ 11277 h 22554"/>
            </a:gdLst>
            <a:ahLst/>
            <a:cxnLst>
              <a:cxn ang="0">
                <a:pos x="connsiteX0" y="connsiteY0"/>
              </a:cxn>
              <a:cxn ang="1">
                <a:pos x="connsiteX1" y="connsiteY1"/>
              </a:cxn>
            </a:cxnLst>
            <a:rect l="l" t="t" r="r" b="b"/>
            <a:pathLst>
              <a:path w="459821" h="22554">
                <a:moveTo>
                  <a:pt x="0" y="11277"/>
                </a:moveTo>
                <a:lnTo>
                  <a:pt x="459821" y="11277"/>
                </a:lnTo>
              </a:path>
            </a:pathLst>
          </a:custGeom>
          <a:ln w="508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8549955" y="4804007"/>
            <a:ext cx="107484" cy="68221"/>
          </a:xfrm>
          <a:custGeom>
            <a:avLst/>
            <a:gdLst>
              <a:gd name="connsiteX0" fmla="*/ 0 w 107484"/>
              <a:gd name="connsiteY0" fmla="*/ 68221 h 68221"/>
              <a:gd name="connsiteX1" fmla="*/ 107483 w 107484"/>
              <a:gd name="connsiteY1" fmla="*/ 68221 h 68221"/>
              <a:gd name="connsiteX2" fmla="*/ 107483 w 107484"/>
              <a:gd name="connsiteY2" fmla="*/ 0 h 68221"/>
              <a:gd name="connsiteX3" fmla="*/ 0 w 107484"/>
              <a:gd name="connsiteY3" fmla="*/ 0 h 68221"/>
              <a:gd name="connsiteX4" fmla="*/ 0 w 107484"/>
              <a:gd name="connsiteY4" fmla="*/ 68221 h 6822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7484" h="68221">
                <a:moveTo>
                  <a:pt x="0" y="68221"/>
                </a:moveTo>
                <a:lnTo>
                  <a:pt x="107483" y="68221"/>
                </a:lnTo>
                <a:lnTo>
                  <a:pt x="107483" y="0"/>
                </a:lnTo>
                <a:lnTo>
                  <a:pt x="0" y="0"/>
                </a:lnTo>
                <a:lnTo>
                  <a:pt x="0" y="6822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2289048" y="5885689"/>
            <a:ext cx="7194804" cy="429767"/>
          </a:xfrm>
          <a:custGeom>
            <a:avLst/>
            <a:gdLst>
              <a:gd name="connsiteX0" fmla="*/ 0 w 7194804"/>
              <a:gd name="connsiteY0" fmla="*/ 429767 h 429767"/>
              <a:gd name="connsiteX1" fmla="*/ 7194804 w 7194804"/>
              <a:gd name="connsiteY1" fmla="*/ 429767 h 429767"/>
              <a:gd name="connsiteX2" fmla="*/ 7194804 w 7194804"/>
              <a:gd name="connsiteY2" fmla="*/ 0 h 429767"/>
              <a:gd name="connsiteX3" fmla="*/ 0 w 7194804"/>
              <a:gd name="connsiteY3" fmla="*/ 0 h 429767"/>
              <a:gd name="connsiteX4" fmla="*/ 0 w 7194804"/>
              <a:gd name="connsiteY4" fmla="*/ 429767 h 4297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94804" h="429767">
                <a:moveTo>
                  <a:pt x="0" y="429767"/>
                </a:moveTo>
                <a:lnTo>
                  <a:pt x="7194804" y="429767"/>
                </a:lnTo>
                <a:lnTo>
                  <a:pt x="7194804" y="0"/>
                </a:lnTo>
                <a:lnTo>
                  <a:pt x="0" y="0"/>
                </a:lnTo>
                <a:lnTo>
                  <a:pt x="0" y="429767"/>
                </a:lnTo>
              </a:path>
            </a:pathLst>
          </a:custGeom>
          <a:solidFill>
            <a:srgbClr val="FFFF9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3"/>
          <a:srcRect/>
          <a:stretch>
            <a:fillRect/>
          </a:stretch>
        </p:blipFill>
        <p:spPr bwMode="auto">
          <a:xfrm>
            <a:off x="5168900" y="2921000"/>
            <a:ext cx="1320800" cy="304800"/>
          </a:xfrm>
          <a:prstGeom prst="rect">
            <a:avLst/>
          </a:prstGeom>
          <a:noFill/>
        </p:spPr>
      </p:pic>
      <p:pic>
        <p:nvPicPr>
          <p:cNvPr id="8" name="Picture 3"/>
          <p:cNvPicPr>
            <a:picLocks noChangeAspect="1" noChangeArrowheads="1"/>
          </p:cNvPicPr>
          <p:nvPr/>
        </p:nvPicPr>
        <p:blipFill>
          <a:blip r:embed="rId4"/>
          <a:srcRect/>
          <a:stretch>
            <a:fillRect/>
          </a:stretch>
        </p:blipFill>
        <p:spPr bwMode="auto">
          <a:xfrm>
            <a:off x="2463800" y="3441700"/>
            <a:ext cx="4432300" cy="520700"/>
          </a:xfrm>
          <a:prstGeom prst="rect">
            <a:avLst/>
          </a:prstGeom>
          <a:noFill/>
        </p:spPr>
      </p:pic>
      <p:pic>
        <p:nvPicPr>
          <p:cNvPr id="9" name="Picture 3"/>
          <p:cNvPicPr>
            <a:picLocks noChangeAspect="1" noChangeArrowheads="1"/>
          </p:cNvPicPr>
          <p:nvPr/>
        </p:nvPicPr>
        <p:blipFill>
          <a:blip r:embed="rId5"/>
          <a:srcRect/>
          <a:stretch>
            <a:fillRect/>
          </a:stretch>
        </p:blipFill>
        <p:spPr bwMode="auto">
          <a:xfrm>
            <a:off x="3276600" y="4229100"/>
            <a:ext cx="1219200" cy="419100"/>
          </a:xfrm>
          <a:prstGeom prst="rect">
            <a:avLst/>
          </a:prstGeom>
          <a:noFill/>
        </p:spPr>
      </p:pic>
      <p:pic>
        <p:nvPicPr>
          <p:cNvPr id="10" name="Picture 3"/>
          <p:cNvPicPr>
            <a:picLocks noChangeAspect="1" noChangeArrowheads="1"/>
          </p:cNvPicPr>
          <p:nvPr/>
        </p:nvPicPr>
        <p:blipFill>
          <a:blip r:embed="rId6"/>
          <a:srcRect/>
          <a:stretch>
            <a:fillRect/>
          </a:stretch>
        </p:blipFill>
        <p:spPr bwMode="auto">
          <a:xfrm>
            <a:off x="3251200" y="4660900"/>
            <a:ext cx="1905000" cy="482600"/>
          </a:xfrm>
          <a:prstGeom prst="rect">
            <a:avLst/>
          </a:prstGeom>
          <a:noFill/>
        </p:spPr>
      </p:pic>
      <p:pic>
        <p:nvPicPr>
          <p:cNvPr id="11" name="Picture 3"/>
          <p:cNvPicPr>
            <a:picLocks noChangeAspect="1" noChangeArrowheads="1"/>
          </p:cNvPicPr>
          <p:nvPr/>
        </p:nvPicPr>
        <p:blipFill>
          <a:blip r:embed="rId7"/>
          <a:srcRect/>
          <a:stretch>
            <a:fillRect/>
          </a:stretch>
        </p:blipFill>
        <p:spPr bwMode="auto">
          <a:xfrm>
            <a:off x="5930900" y="4127500"/>
            <a:ext cx="330200" cy="292100"/>
          </a:xfrm>
          <a:prstGeom prst="rect">
            <a:avLst/>
          </a:prstGeom>
          <a:noFill/>
        </p:spPr>
      </p:pic>
      <p:pic>
        <p:nvPicPr>
          <p:cNvPr id="12" name="Picture 3"/>
          <p:cNvPicPr>
            <a:picLocks noChangeAspect="1" noChangeArrowheads="1"/>
          </p:cNvPicPr>
          <p:nvPr/>
        </p:nvPicPr>
        <p:blipFill>
          <a:blip r:embed="rId8"/>
          <a:srcRect/>
          <a:stretch>
            <a:fillRect/>
          </a:stretch>
        </p:blipFill>
        <p:spPr bwMode="auto">
          <a:xfrm>
            <a:off x="5880100" y="4572000"/>
            <a:ext cx="3263900" cy="1155700"/>
          </a:xfrm>
          <a:prstGeom prst="rect">
            <a:avLst/>
          </a:prstGeom>
          <a:noFill/>
        </p:spPr>
      </p:pic>
      <p:sp>
        <p:nvSpPr>
          <p:cNvPr id="35" name="TextBox 1"/>
          <p:cNvSpPr txBox="1"/>
          <p:nvPr/>
        </p:nvSpPr>
        <p:spPr>
          <a:xfrm>
            <a:off x="1879601" y="1879601"/>
            <a:ext cx="3847207" cy="289823"/>
          </a:xfrm>
          <a:prstGeom prst="rect">
            <a:avLst/>
          </a:prstGeom>
          <a:noFill/>
        </p:spPr>
        <p:txBody>
          <a:bodyPr wrap="none" lIns="0" tIns="0" rIns="0" rtlCol="0">
            <a:spAutoFit/>
          </a:bodyPr>
          <a:lstStyle/>
          <a:p>
            <a:pPr>
              <a:lnSpc>
                <a:spcPts val="1900"/>
              </a:lnSpc>
            </a:pPr>
            <a:r>
              <a:rPr lang="en-US" altLang="zh-CN" sz="2004" dirty="0">
                <a:solidFill>
                  <a:srgbClr val="000000"/>
                </a:solidFill>
                <a:latin typeface="幼圆" pitchFamily="18" charset="0"/>
                <a:cs typeface="幼圆" pitchFamily="18" charset="0"/>
              </a:rPr>
              <a:t>常用评分函数通常基于信息论准则</a:t>
            </a:r>
          </a:p>
        </p:txBody>
      </p:sp>
      <p:sp>
        <p:nvSpPr>
          <p:cNvPr id="36" name="TextBox 1"/>
          <p:cNvSpPr txBox="1"/>
          <p:nvPr/>
        </p:nvSpPr>
        <p:spPr>
          <a:xfrm>
            <a:off x="1879600" y="2336801"/>
            <a:ext cx="2115964" cy="289823"/>
          </a:xfrm>
          <a:prstGeom prst="rect">
            <a:avLst/>
          </a:prstGeom>
          <a:noFill/>
        </p:spPr>
        <p:txBody>
          <a:bodyPr wrap="none" lIns="0" tIns="0" rIns="0" rtlCol="0">
            <a:spAutoFit/>
          </a:bodyPr>
          <a:lstStyle/>
          <a:p>
            <a:pPr>
              <a:lnSpc>
                <a:spcPts val="1900"/>
              </a:lnSpc>
            </a:pPr>
            <a:r>
              <a:rPr lang="en-US" altLang="zh-CN" sz="2004" dirty="0">
                <a:solidFill>
                  <a:srgbClr val="000000"/>
                </a:solidFill>
                <a:latin typeface="幼圆" pitchFamily="18" charset="0"/>
                <a:cs typeface="幼圆" pitchFamily="18" charset="0"/>
              </a:rPr>
              <a:t>例如</a:t>
            </a:r>
            <a:r>
              <a:rPr lang="en-US" altLang="zh-CN" sz="2004" dirty="0">
                <a:latin typeface="Times New Roman" pitchFamily="18" charset="0"/>
                <a:cs typeface="Times New Roman" pitchFamily="18" charset="0"/>
              </a:rPr>
              <a:t> </a:t>
            </a:r>
            <a:r>
              <a:rPr lang="en-US" altLang="zh-CN" sz="2004" dirty="0">
                <a:solidFill>
                  <a:srgbClr val="FF0000"/>
                </a:solidFill>
                <a:latin typeface="幼圆" pitchFamily="18" charset="0"/>
                <a:cs typeface="幼圆" pitchFamily="18" charset="0"/>
              </a:rPr>
              <a:t>最小描述长度</a:t>
            </a:r>
          </a:p>
        </p:txBody>
      </p:sp>
      <p:sp>
        <p:nvSpPr>
          <p:cNvPr id="37" name="TextBox 1"/>
          <p:cNvSpPr txBox="1"/>
          <p:nvPr/>
        </p:nvSpPr>
        <p:spPr>
          <a:xfrm>
            <a:off x="4089401" y="2349501"/>
            <a:ext cx="3037691" cy="289823"/>
          </a:xfrm>
          <a:prstGeom prst="rect">
            <a:avLst/>
          </a:prstGeom>
          <a:noFill/>
        </p:spPr>
        <p:txBody>
          <a:bodyPr wrap="none" lIns="0" tIns="0" rIns="0" rtlCol="0">
            <a:spAutoFit/>
          </a:bodyPr>
          <a:lstStyle/>
          <a:p>
            <a:pPr>
              <a:lnSpc>
                <a:spcPts val="1900"/>
              </a:lnSpc>
            </a:pPr>
            <a:r>
              <a:rPr lang="en-US" altLang="zh-CN" sz="1596" dirty="0">
                <a:solidFill>
                  <a:srgbClr val="000000"/>
                </a:solidFill>
                <a:latin typeface="Times New Roman" pitchFamily="18" charset="0"/>
                <a:cs typeface="Times New Roman" pitchFamily="18" charset="0"/>
              </a:rPr>
              <a:t>(MDL,</a:t>
            </a:r>
            <a:r>
              <a:rPr lang="en-US" altLang="zh-CN" sz="1596" dirty="0">
                <a:latin typeface="Times New Roman" pitchFamily="18" charset="0"/>
                <a:cs typeface="Times New Roman" pitchFamily="18" charset="0"/>
              </a:rPr>
              <a:t> </a:t>
            </a:r>
            <a:r>
              <a:rPr lang="en-US" altLang="zh-CN" sz="1596" dirty="0">
                <a:solidFill>
                  <a:srgbClr val="000000"/>
                </a:solidFill>
                <a:latin typeface="Times New Roman" pitchFamily="18" charset="0"/>
                <a:cs typeface="Times New Roman" pitchFamily="18" charset="0"/>
              </a:rPr>
              <a:t>Minimal</a:t>
            </a:r>
            <a:r>
              <a:rPr lang="en-US" altLang="zh-CN" sz="1596" dirty="0">
                <a:latin typeface="Times New Roman" pitchFamily="18" charset="0"/>
                <a:cs typeface="Times New Roman" pitchFamily="18" charset="0"/>
              </a:rPr>
              <a:t> </a:t>
            </a:r>
            <a:r>
              <a:rPr lang="en-US" altLang="zh-CN" sz="1596" dirty="0">
                <a:solidFill>
                  <a:srgbClr val="000000"/>
                </a:solidFill>
                <a:latin typeface="Times New Roman" pitchFamily="18" charset="0"/>
                <a:cs typeface="Times New Roman" pitchFamily="18" charset="0"/>
              </a:rPr>
              <a:t>Description</a:t>
            </a:r>
            <a:r>
              <a:rPr lang="en-US" altLang="zh-CN" sz="1596" dirty="0">
                <a:latin typeface="Times New Roman" pitchFamily="18" charset="0"/>
                <a:cs typeface="Times New Roman" pitchFamily="18" charset="0"/>
              </a:rPr>
              <a:t> </a:t>
            </a:r>
            <a:r>
              <a:rPr lang="en-US" altLang="zh-CN" sz="1596" dirty="0">
                <a:solidFill>
                  <a:srgbClr val="000000"/>
                </a:solidFill>
                <a:latin typeface="Times New Roman" pitchFamily="18" charset="0"/>
                <a:cs typeface="Times New Roman" pitchFamily="18" charset="0"/>
              </a:rPr>
              <a:t>Length)</a:t>
            </a:r>
          </a:p>
        </p:txBody>
      </p:sp>
      <p:sp>
        <p:nvSpPr>
          <p:cNvPr id="38" name="TextBox 1"/>
          <p:cNvSpPr txBox="1"/>
          <p:nvPr/>
        </p:nvSpPr>
        <p:spPr>
          <a:xfrm>
            <a:off x="2260601" y="2921000"/>
            <a:ext cx="2829301" cy="2162130"/>
          </a:xfrm>
          <a:prstGeom prst="rect">
            <a:avLst/>
          </a:prstGeom>
          <a:noFill/>
        </p:spPr>
        <p:txBody>
          <a:bodyPr wrap="none" lIns="0" tIns="0" rIns="0" rtlCol="0">
            <a:spAutoFit/>
          </a:bodyPr>
          <a:lstStyle/>
          <a:p>
            <a:pPr>
              <a:lnSpc>
                <a:spcPts val="2200"/>
              </a:lnSpc>
              <a:tabLst>
                <a:tab pos="88900" algn="l"/>
              </a:tabLst>
            </a:pPr>
            <a:r>
              <a:rPr lang="en-US" altLang="zh-CN" sz="2004" dirty="0">
                <a:solidFill>
                  <a:srgbClr val="000000"/>
                </a:solidFill>
                <a:latin typeface="幼圆" pitchFamily="18" charset="0"/>
                <a:cs typeface="幼圆" pitchFamily="18" charset="0"/>
              </a:rPr>
              <a:t>给定数据集</a:t>
            </a:r>
            <a:r>
              <a:rPr lang="en-US" altLang="zh-CN" sz="2004" dirty="0">
                <a:latin typeface="Times New Roman" pitchFamily="18" charset="0"/>
                <a:cs typeface="Times New Roman" pitchFamily="18" charset="0"/>
              </a:rPr>
              <a:t> </a:t>
            </a:r>
            <a:r>
              <a:rPr lang="en-US" altLang="zh-CN" sz="2004" i="1" dirty="0">
                <a:solidFill>
                  <a:srgbClr val="000000"/>
                </a:solidFill>
                <a:latin typeface="Palatino Linotype" pitchFamily="18" charset="0"/>
                <a:cs typeface="Palatino Linotype" pitchFamily="18" charset="0"/>
              </a:rPr>
              <a:t>D</a:t>
            </a:r>
            <a:r>
              <a:rPr lang="en-US" altLang="zh-CN" sz="2004" dirty="0">
                <a:solidFill>
                  <a:srgbClr val="000000"/>
                </a:solidFill>
                <a:latin typeface="幼圆" pitchFamily="18" charset="0"/>
                <a:cs typeface="幼圆" pitchFamily="18" charset="0"/>
              </a:rPr>
              <a:t>，贝叶斯网</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000"/>
              </a:lnSpc>
              <a:tabLst>
                <a:tab pos="88900" algn="l"/>
              </a:tabLst>
            </a:pPr>
            <a:r>
              <a:rPr lang="en-US" altLang="zh-CN" dirty="0"/>
              <a:t>	</a:t>
            </a:r>
            <a:r>
              <a:rPr lang="en-US" altLang="zh-CN" dirty="0">
                <a:solidFill>
                  <a:srgbClr val="000000"/>
                </a:solidFill>
                <a:latin typeface="Times New Roman" pitchFamily="18" charset="0"/>
                <a:cs typeface="Times New Roman" pitchFamily="18" charset="0"/>
              </a:rPr>
              <a:t>•</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AIC:</a:t>
            </a:r>
          </a:p>
          <a:p>
            <a:pPr>
              <a:lnSpc>
                <a:spcPts val="1000"/>
              </a:lnSpc>
            </a:pPr>
            <a:endParaRPr lang="en-US" altLang="zh-CN" dirty="0"/>
          </a:p>
          <a:p>
            <a:pPr>
              <a:lnSpc>
                <a:spcPts val="2300"/>
              </a:lnSpc>
              <a:tabLst>
                <a:tab pos="88900" algn="l"/>
              </a:tabLst>
            </a:pPr>
            <a:r>
              <a:rPr lang="en-US" altLang="zh-CN" dirty="0"/>
              <a:t>	</a:t>
            </a:r>
            <a:r>
              <a:rPr lang="en-US" altLang="zh-CN" dirty="0">
                <a:solidFill>
                  <a:srgbClr val="000000"/>
                </a:solidFill>
                <a:latin typeface="Times New Roman" pitchFamily="18" charset="0"/>
                <a:cs typeface="Times New Roman" pitchFamily="18" charset="0"/>
              </a:rPr>
              <a:t>•</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BIC:</a:t>
            </a:r>
          </a:p>
        </p:txBody>
      </p:sp>
      <p:sp>
        <p:nvSpPr>
          <p:cNvPr id="39" name="TextBox 1"/>
          <p:cNvSpPr txBox="1"/>
          <p:nvPr/>
        </p:nvSpPr>
        <p:spPr>
          <a:xfrm>
            <a:off x="2349500" y="5181600"/>
            <a:ext cx="5849358" cy="1123384"/>
          </a:xfrm>
          <a:prstGeom prst="rect">
            <a:avLst/>
          </a:prstGeom>
          <a:noFill/>
        </p:spPr>
        <p:txBody>
          <a:bodyPr wrap="none" lIns="0" tIns="0" rIns="0" rtlCol="0">
            <a:spAutoFit/>
          </a:bodyPr>
          <a:lstStyle/>
          <a:p>
            <a:pPr>
              <a:lnSpc>
                <a:spcPts val="2100"/>
              </a:lnSpc>
              <a:tabLst>
                <a:tab pos="1244600" algn="l"/>
              </a:tabLst>
            </a:pPr>
            <a:r>
              <a:rPr lang="en-US" altLang="zh-CN" sz="1802" dirty="0">
                <a:solidFill>
                  <a:srgbClr val="000000"/>
                </a:solidFill>
                <a:latin typeface="Times New Roman" pitchFamily="18" charset="0"/>
                <a:cs typeface="Times New Roman" pitchFamily="18" charset="0"/>
              </a:rPr>
              <a:t>•</a:t>
            </a:r>
            <a:r>
              <a:rPr lang="en-US" altLang="zh-CN" sz="1802" dirty="0">
                <a:latin typeface="Times New Roman" pitchFamily="18" charset="0"/>
                <a:cs typeface="Times New Roman" pitchFamily="18" charset="0"/>
              </a:rPr>
              <a:t>    </a:t>
            </a:r>
            <a:r>
              <a:rPr lang="en-US" altLang="zh-CN" sz="1802" dirty="0">
                <a:solidFill>
                  <a:srgbClr val="000000"/>
                </a:solidFill>
                <a:latin typeface="Times New Roman" pitchFamily="18" charset="0"/>
                <a:cs typeface="Times New Roman" pitchFamily="18" charset="0"/>
              </a:rPr>
              <a:t>…</a:t>
            </a:r>
            <a:r>
              <a:rPr lang="en-US" altLang="zh-CN" sz="1802" dirty="0">
                <a:latin typeface="Times New Roman" pitchFamily="18" charset="0"/>
                <a:cs typeface="Times New Roman" pitchFamily="18" charset="0"/>
              </a:rPr>
              <a:t> </a:t>
            </a:r>
            <a:r>
              <a:rPr lang="en-US" altLang="zh-CN" sz="1802" dirty="0">
                <a:solidFill>
                  <a:srgbClr val="000000"/>
                </a:solidFill>
                <a:latin typeface="Times New Roman" pitchFamily="18" charset="0"/>
                <a:cs typeface="Times New Roman" pitchFamily="18" charset="0"/>
              </a:rPr>
              <a:t>…</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300"/>
              </a:lnSpc>
              <a:tabLst>
                <a:tab pos="1244600" algn="l"/>
              </a:tabLst>
            </a:pPr>
            <a:r>
              <a:rPr lang="en-US" altLang="zh-CN" dirty="0"/>
              <a:t>	</a:t>
            </a:r>
            <a:r>
              <a:rPr lang="en-US" altLang="zh-CN" sz="2195" dirty="0">
                <a:solidFill>
                  <a:srgbClr val="000000"/>
                </a:solidFill>
                <a:latin typeface="幼圆" pitchFamily="18" charset="0"/>
                <a:cs typeface="幼圆" pitchFamily="18" charset="0"/>
              </a:rPr>
              <a:t>搜索最优贝叶斯网络结构是</a:t>
            </a:r>
            <a:r>
              <a:rPr lang="en-US" altLang="zh-CN" sz="2195" dirty="0">
                <a:solidFill>
                  <a:srgbClr val="000000"/>
                </a:solidFill>
                <a:latin typeface="Times New Roman" pitchFamily="18" charset="0"/>
                <a:cs typeface="Times New Roman" pitchFamily="18" charset="0"/>
              </a:rPr>
              <a:t>NP</a:t>
            </a:r>
            <a:r>
              <a:rPr lang="en-US" altLang="zh-CN" sz="2195" dirty="0">
                <a:solidFill>
                  <a:srgbClr val="000000"/>
                </a:solidFill>
                <a:latin typeface="幼圆" pitchFamily="18" charset="0"/>
                <a:cs typeface="幼圆" pitchFamily="18" charset="0"/>
              </a:rPr>
              <a:t>难问题</a:t>
            </a:r>
          </a:p>
        </p:txBody>
      </p:sp>
      <p:sp>
        <p:nvSpPr>
          <p:cNvPr id="40" name="TextBox 1"/>
          <p:cNvSpPr txBox="1"/>
          <p:nvPr/>
        </p:nvSpPr>
        <p:spPr>
          <a:xfrm>
            <a:off x="7543801" y="1765301"/>
            <a:ext cx="1846659" cy="264175"/>
          </a:xfrm>
          <a:prstGeom prst="rect">
            <a:avLst/>
          </a:prstGeom>
          <a:noFill/>
        </p:spPr>
        <p:txBody>
          <a:bodyPr wrap="none" lIns="0" tIns="0" rIns="0" rtlCol="0">
            <a:spAutoFit/>
          </a:bodyPr>
          <a:lstStyle/>
          <a:p>
            <a:pPr>
              <a:lnSpc>
                <a:spcPts val="1700"/>
              </a:lnSpc>
            </a:pPr>
            <a:r>
              <a:rPr lang="en-US" altLang="zh-CN" sz="1802" dirty="0">
                <a:solidFill>
                  <a:srgbClr val="008000"/>
                </a:solidFill>
                <a:latin typeface="幼圆" pitchFamily="18" charset="0"/>
                <a:cs typeface="幼圆" pitchFamily="18" charset="0"/>
              </a:rPr>
              <a:t>回忆“模型选择”</a:t>
            </a:r>
          </a:p>
        </p:txBody>
      </p:sp>
      <p:sp>
        <p:nvSpPr>
          <p:cNvPr id="41" name="TextBox 1"/>
          <p:cNvSpPr txBox="1"/>
          <p:nvPr/>
        </p:nvSpPr>
        <p:spPr>
          <a:xfrm>
            <a:off x="6311901" y="2921000"/>
            <a:ext cx="3975447" cy="1944122"/>
          </a:xfrm>
          <a:prstGeom prst="rect">
            <a:avLst/>
          </a:prstGeom>
          <a:noFill/>
        </p:spPr>
        <p:txBody>
          <a:bodyPr wrap="none" lIns="0" tIns="0" rIns="0" rtlCol="0">
            <a:spAutoFit/>
          </a:bodyPr>
          <a:lstStyle/>
          <a:p>
            <a:pPr>
              <a:lnSpc>
                <a:spcPts val="2200"/>
              </a:lnSpc>
              <a:tabLst>
                <a:tab pos="127000" algn="l"/>
                <a:tab pos="279400" algn="l"/>
                <a:tab pos="838200" algn="l"/>
              </a:tabLst>
            </a:pPr>
            <a:r>
              <a:rPr lang="en-US" altLang="zh-CN" dirty="0"/>
              <a:t>		</a:t>
            </a:r>
            <a:r>
              <a:rPr lang="en-US" altLang="zh-CN" sz="2004" dirty="0">
                <a:solidFill>
                  <a:srgbClr val="000000"/>
                </a:solidFill>
                <a:latin typeface="幼圆" pitchFamily="18" charset="0"/>
                <a:cs typeface="幼圆" pitchFamily="18" charset="0"/>
              </a:rPr>
              <a:t>在</a:t>
            </a:r>
            <a:r>
              <a:rPr lang="en-US" altLang="zh-CN" sz="2004" dirty="0">
                <a:latin typeface="Times New Roman" pitchFamily="18" charset="0"/>
                <a:cs typeface="Times New Roman" pitchFamily="18" charset="0"/>
              </a:rPr>
              <a:t> </a:t>
            </a:r>
            <a:r>
              <a:rPr lang="en-US" altLang="zh-CN" sz="2004" i="1" dirty="0">
                <a:solidFill>
                  <a:srgbClr val="000000"/>
                </a:solidFill>
                <a:latin typeface="Palatino Linotype" pitchFamily="18" charset="0"/>
                <a:cs typeface="Palatino Linotype" pitchFamily="18" charset="0"/>
              </a:rPr>
              <a:t>D</a:t>
            </a:r>
            <a:r>
              <a:rPr lang="en-US" altLang="zh-CN" sz="2004" dirty="0">
                <a:latin typeface="Times New Roman" pitchFamily="18" charset="0"/>
                <a:cs typeface="Times New Roman" pitchFamily="18" charset="0"/>
              </a:rPr>
              <a:t> </a:t>
            </a:r>
            <a:r>
              <a:rPr lang="en-US" altLang="zh-CN" sz="2004" dirty="0">
                <a:solidFill>
                  <a:srgbClr val="000000"/>
                </a:solidFill>
                <a:latin typeface="幼圆" pitchFamily="18" charset="0"/>
                <a:cs typeface="幼圆" pitchFamily="18" charset="0"/>
              </a:rPr>
              <a:t>上的评分函数：</a:t>
            </a:r>
          </a:p>
          <a:p>
            <a:pPr>
              <a:lnSpc>
                <a:spcPts val="1000"/>
              </a:lnSpc>
            </a:pPr>
            <a:endParaRPr lang="en-US" altLang="zh-CN" dirty="0"/>
          </a:p>
          <a:p>
            <a:pPr>
              <a:lnSpc>
                <a:spcPts val="1000"/>
              </a:lnSpc>
            </a:pPr>
            <a:endParaRPr lang="en-US" altLang="zh-CN" dirty="0"/>
          </a:p>
          <a:p>
            <a:pPr>
              <a:lnSpc>
                <a:spcPts val="2500"/>
              </a:lnSpc>
              <a:tabLst>
                <a:tab pos="127000" algn="l"/>
                <a:tab pos="279400" algn="l"/>
                <a:tab pos="838200" algn="l"/>
              </a:tabLst>
            </a:pPr>
            <a:r>
              <a:rPr lang="en-US" altLang="zh-CN" dirty="0"/>
              <a:t>			</a:t>
            </a:r>
            <a:r>
              <a:rPr lang="en-US" altLang="zh-CN" dirty="0">
                <a:solidFill>
                  <a:srgbClr val="000000"/>
                </a:solidFill>
                <a:latin typeface="幼圆" pitchFamily="18" charset="0"/>
                <a:cs typeface="幼圆" pitchFamily="18" charset="0"/>
              </a:rPr>
              <a:t>越小越好</a:t>
            </a:r>
          </a:p>
          <a:p>
            <a:pPr>
              <a:lnSpc>
                <a:spcPts val="1000"/>
              </a:lnSpc>
            </a:pPr>
            <a:endParaRPr lang="en-US" altLang="zh-CN" dirty="0"/>
          </a:p>
          <a:p>
            <a:pPr>
              <a:lnSpc>
                <a:spcPts val="1000"/>
              </a:lnSpc>
            </a:pPr>
            <a:endParaRPr lang="en-US" altLang="zh-CN" dirty="0"/>
          </a:p>
          <a:p>
            <a:pPr>
              <a:lnSpc>
                <a:spcPts val="2600"/>
              </a:lnSpc>
              <a:tabLst>
                <a:tab pos="127000" algn="l"/>
                <a:tab pos="279400" algn="l"/>
                <a:tab pos="838200" algn="l"/>
              </a:tabLst>
            </a:pPr>
            <a:r>
              <a:rPr lang="en-US" altLang="zh-CN" sz="2006" dirty="0">
                <a:solidFill>
                  <a:srgbClr val="000000"/>
                </a:solidFill>
                <a:latin typeface="幼圆" pitchFamily="18" charset="0"/>
                <a:cs typeface="幼圆" pitchFamily="18" charset="0"/>
              </a:rPr>
              <a:t>是贝叶斯网的参数个数</a:t>
            </a:r>
          </a:p>
          <a:p>
            <a:pPr>
              <a:lnSpc>
                <a:spcPts val="1000"/>
              </a:lnSpc>
            </a:pPr>
            <a:endParaRPr lang="en-US" altLang="zh-CN" dirty="0"/>
          </a:p>
          <a:p>
            <a:pPr>
              <a:lnSpc>
                <a:spcPts val="2500"/>
              </a:lnSpc>
              <a:tabLst>
                <a:tab pos="127000" algn="l"/>
                <a:tab pos="279400" algn="l"/>
                <a:tab pos="838200" algn="l"/>
              </a:tabLst>
            </a:pPr>
            <a:r>
              <a:rPr lang="en-US" altLang="zh-CN" dirty="0"/>
              <a:t>	</a:t>
            </a:r>
            <a:r>
              <a:rPr lang="en-US" altLang="zh-CN" sz="2004" dirty="0">
                <a:solidFill>
                  <a:srgbClr val="000000"/>
                </a:solidFill>
                <a:latin typeface="幼圆" pitchFamily="18" charset="0"/>
                <a:cs typeface="幼圆" pitchFamily="18" charset="0"/>
              </a:rPr>
              <a:t>表示描述每个参数</a:t>
            </a:r>
            <a:r>
              <a:rPr lang="en-US" altLang="zh-CN" sz="2004" dirty="0">
                <a:latin typeface="Times New Roman" pitchFamily="18" charset="0"/>
                <a:cs typeface="Times New Roman" pitchFamily="18" charset="0"/>
              </a:rPr>
              <a:t>    </a:t>
            </a:r>
            <a:r>
              <a:rPr lang="en-US" altLang="zh-CN" sz="2004" dirty="0">
                <a:solidFill>
                  <a:srgbClr val="000000"/>
                </a:solidFill>
                <a:latin typeface="幼圆" pitchFamily="18" charset="0"/>
                <a:cs typeface="幼圆" pitchFamily="18" charset="0"/>
              </a:rPr>
              <a:t>所需的字节数</a:t>
            </a:r>
          </a:p>
        </p:txBody>
      </p:sp>
      <p:sp>
        <p:nvSpPr>
          <p:cNvPr id="13" name="标题 12">
            <a:extLst>
              <a:ext uri="{FF2B5EF4-FFF2-40B4-BE49-F238E27FC236}">
                <a16:creationId xmlns:a16="http://schemas.microsoft.com/office/drawing/2014/main" id="{EE61754C-9F31-8645-A371-BAF546C660FB}"/>
              </a:ext>
            </a:extLst>
          </p:cNvPr>
          <p:cNvSpPr>
            <a:spLocks noGrp="1"/>
          </p:cNvSpPr>
          <p:nvPr>
            <p:ph type="title"/>
          </p:nvPr>
        </p:nvSpPr>
        <p:spPr/>
        <p:txBody>
          <a:bodyPr/>
          <a:lstStyle/>
          <a:p>
            <a:r>
              <a:rPr lang="en-US" altLang="zh-CN" dirty="0" err="1"/>
              <a:t>结构学习</a:t>
            </a:r>
            <a:endParaRPr lang="zh-CN" altLang="en-US" dirty="0"/>
          </a:p>
        </p:txBody>
      </p:sp>
    </p:spTree>
    <p:extLst>
      <p:ext uri="{BB962C8B-B14F-4D97-AF65-F5344CB8AC3E}">
        <p14:creationId xmlns:p14="http://schemas.microsoft.com/office/powerpoint/2010/main" val="3544840257"/>
      </p:ext>
    </p:extLst>
  </p:cSld>
  <p:clrMapOvr>
    <a:masterClrMapping/>
  </p:clrMapOvr>
  <p:extLst mod="1"/>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080972" y="1305338"/>
            <a:ext cx="6309995" cy="359073"/>
          </a:xfrm>
          <a:prstGeom prst="rect">
            <a:avLst/>
          </a:prstGeom>
        </p:spPr>
        <p:txBody>
          <a:bodyPr vert="horz" wrap="square" lIns="0" tIns="0" rIns="0" bIns="0" rtlCol="0">
            <a:spAutoFit/>
          </a:bodyPr>
          <a:lstStyle/>
          <a:p>
            <a:pPr marL="12700">
              <a:lnSpc>
                <a:spcPts val="2830"/>
              </a:lnSpc>
            </a:pPr>
            <a:r>
              <a:rPr sz="2400" dirty="0">
                <a:latin typeface="FangSong"/>
                <a:cs typeface="FangSong"/>
              </a:rPr>
              <a:t>推断</a:t>
            </a:r>
            <a:r>
              <a:rPr sz="2000" spc="-5" dirty="0">
                <a:latin typeface="Verdana"/>
                <a:cs typeface="Verdana"/>
              </a:rPr>
              <a:t>(infe</a:t>
            </a:r>
            <a:r>
              <a:rPr sz="2000" spc="-10" dirty="0">
                <a:latin typeface="Verdana"/>
                <a:cs typeface="Verdana"/>
              </a:rPr>
              <a:t>re</a:t>
            </a:r>
            <a:r>
              <a:rPr sz="2000" dirty="0">
                <a:latin typeface="Verdana"/>
                <a:cs typeface="Verdana"/>
              </a:rPr>
              <a:t>nce</a:t>
            </a:r>
            <a:r>
              <a:rPr sz="2000" spc="-5" dirty="0">
                <a:latin typeface="Verdana"/>
                <a:cs typeface="Verdana"/>
              </a:rPr>
              <a:t>)</a:t>
            </a:r>
            <a:r>
              <a:rPr sz="2400" dirty="0">
                <a:latin typeface="FangSong"/>
                <a:cs typeface="FangSong"/>
              </a:rPr>
              <a:t>：</a:t>
            </a:r>
            <a:r>
              <a:rPr sz="2400" dirty="0">
                <a:solidFill>
                  <a:srgbClr val="C00000"/>
                </a:solidFill>
                <a:latin typeface="FangSong"/>
                <a:cs typeface="FangSong"/>
              </a:rPr>
              <a:t>基于已知属性变量的观测值</a:t>
            </a:r>
            <a:r>
              <a:rPr sz="2400" dirty="0">
                <a:latin typeface="FangSong"/>
                <a:cs typeface="FangSong"/>
              </a:rPr>
              <a:t>，</a:t>
            </a:r>
            <a:endParaRPr sz="2400">
              <a:latin typeface="FangSong"/>
              <a:cs typeface="FangSong"/>
            </a:endParaRPr>
          </a:p>
        </p:txBody>
      </p:sp>
      <p:sp>
        <p:nvSpPr>
          <p:cNvPr id="4" name="object 4"/>
          <p:cNvSpPr txBox="1"/>
          <p:nvPr/>
        </p:nvSpPr>
        <p:spPr>
          <a:xfrm>
            <a:off x="2538475" y="1823498"/>
            <a:ext cx="6122670" cy="1054135"/>
          </a:xfrm>
          <a:prstGeom prst="rect">
            <a:avLst/>
          </a:prstGeom>
        </p:spPr>
        <p:txBody>
          <a:bodyPr vert="horz" wrap="square" lIns="0" tIns="0" rIns="0" bIns="0" rtlCol="0">
            <a:spAutoFit/>
          </a:bodyPr>
          <a:lstStyle/>
          <a:p>
            <a:pPr marL="1993900"/>
            <a:r>
              <a:rPr sz="2400" dirty="0">
                <a:solidFill>
                  <a:srgbClr val="C00000"/>
                </a:solidFill>
                <a:latin typeface="FangSong"/>
                <a:cs typeface="FangSong"/>
              </a:rPr>
              <a:t>推测其他属性变量的取值</a:t>
            </a:r>
          </a:p>
          <a:p>
            <a:pPr>
              <a:spcBef>
                <a:spcPts val="42"/>
              </a:spcBef>
            </a:pPr>
            <a:endParaRPr sz="2050" dirty="0">
              <a:latin typeface="Times New Roman"/>
              <a:cs typeface="Times New Roman"/>
            </a:endParaRPr>
          </a:p>
          <a:p>
            <a:pPr marL="12700"/>
            <a:r>
              <a:rPr sz="2400" spc="-5" dirty="0">
                <a:solidFill>
                  <a:srgbClr val="008000"/>
                </a:solidFill>
                <a:latin typeface="FangSong"/>
                <a:cs typeface="FangSong"/>
              </a:rPr>
              <a:t>已知属性变量的观测值称为“证据</a:t>
            </a:r>
            <a:r>
              <a:rPr sz="2400" dirty="0">
                <a:solidFill>
                  <a:srgbClr val="008000"/>
                </a:solidFill>
                <a:latin typeface="FangSong"/>
                <a:cs typeface="FangSong"/>
              </a:rPr>
              <a:t>”</a:t>
            </a:r>
            <a:r>
              <a:rPr spc="-5" dirty="0">
                <a:solidFill>
                  <a:srgbClr val="008000"/>
                </a:solidFill>
                <a:latin typeface="Verdana"/>
                <a:cs typeface="Verdana"/>
              </a:rPr>
              <a:t>(e</a:t>
            </a:r>
            <a:r>
              <a:rPr dirty="0">
                <a:solidFill>
                  <a:srgbClr val="008000"/>
                </a:solidFill>
                <a:latin typeface="Verdana"/>
                <a:cs typeface="Verdana"/>
              </a:rPr>
              <a:t>v</a:t>
            </a:r>
            <a:r>
              <a:rPr spc="5" dirty="0">
                <a:solidFill>
                  <a:srgbClr val="008000"/>
                </a:solidFill>
                <a:latin typeface="Verdana"/>
                <a:cs typeface="Verdana"/>
              </a:rPr>
              <a:t>i</a:t>
            </a:r>
            <a:r>
              <a:rPr spc="-10" dirty="0">
                <a:solidFill>
                  <a:srgbClr val="008000"/>
                </a:solidFill>
                <a:latin typeface="Verdana"/>
                <a:cs typeface="Verdana"/>
              </a:rPr>
              <a:t>d</a:t>
            </a:r>
            <a:r>
              <a:rPr spc="-5" dirty="0">
                <a:solidFill>
                  <a:srgbClr val="008000"/>
                </a:solidFill>
                <a:latin typeface="Verdana"/>
                <a:cs typeface="Verdana"/>
              </a:rPr>
              <a:t>e</a:t>
            </a:r>
            <a:r>
              <a:rPr dirty="0">
                <a:solidFill>
                  <a:srgbClr val="008000"/>
                </a:solidFill>
                <a:latin typeface="Verdana"/>
                <a:cs typeface="Verdana"/>
              </a:rPr>
              <a:t>nc</a:t>
            </a:r>
            <a:r>
              <a:rPr spc="-15" dirty="0">
                <a:solidFill>
                  <a:srgbClr val="008000"/>
                </a:solidFill>
                <a:latin typeface="Verdana"/>
                <a:cs typeface="Verdana"/>
              </a:rPr>
              <a:t>e</a:t>
            </a:r>
            <a:r>
              <a:rPr dirty="0">
                <a:solidFill>
                  <a:srgbClr val="008000"/>
                </a:solidFill>
                <a:latin typeface="Verdana"/>
                <a:cs typeface="Verdana"/>
              </a:rPr>
              <a:t>)</a:t>
            </a:r>
            <a:endParaRPr dirty="0">
              <a:latin typeface="Verdana"/>
              <a:cs typeface="Verdana"/>
            </a:endParaRPr>
          </a:p>
        </p:txBody>
      </p:sp>
      <p:sp>
        <p:nvSpPr>
          <p:cNvPr id="5" name="object 5"/>
          <p:cNvSpPr txBox="1"/>
          <p:nvPr/>
        </p:nvSpPr>
        <p:spPr>
          <a:xfrm>
            <a:off x="2080971" y="3265583"/>
            <a:ext cx="6769734" cy="718145"/>
          </a:xfrm>
          <a:prstGeom prst="rect">
            <a:avLst/>
          </a:prstGeom>
        </p:spPr>
        <p:txBody>
          <a:bodyPr vert="horz" wrap="square" lIns="0" tIns="0" rIns="0" bIns="0" rtlCol="0">
            <a:spAutoFit/>
          </a:bodyPr>
          <a:lstStyle/>
          <a:p>
            <a:pPr marL="355600" marR="5080" indent="-343535">
              <a:lnSpc>
                <a:spcPts val="2810"/>
              </a:lnSpc>
            </a:pPr>
            <a:r>
              <a:rPr sz="2400" dirty="0">
                <a:solidFill>
                  <a:srgbClr val="0000FF"/>
                </a:solidFill>
                <a:latin typeface="Wingdings"/>
                <a:cs typeface="Wingdings"/>
              </a:rPr>
              <a:t></a:t>
            </a:r>
            <a:r>
              <a:rPr sz="2400" spc="-1839" dirty="0">
                <a:solidFill>
                  <a:srgbClr val="0000FF"/>
                </a:solidFill>
                <a:latin typeface="Wingdings"/>
                <a:cs typeface="Wingdings"/>
              </a:rPr>
              <a:t> </a:t>
            </a:r>
            <a:r>
              <a:rPr sz="2400" dirty="0">
                <a:solidFill>
                  <a:srgbClr val="0000FF"/>
                </a:solidFill>
                <a:latin typeface="FangSong"/>
                <a:cs typeface="FangSong"/>
              </a:rPr>
              <a:t>精确推断</a:t>
            </a:r>
            <a:r>
              <a:rPr sz="2400" dirty="0">
                <a:latin typeface="FangSong"/>
                <a:cs typeface="FangSong"/>
              </a:rPr>
              <a:t>：直接根据贝叶斯网定义的联合概率分 布来精确计算后验概率</a:t>
            </a:r>
          </a:p>
        </p:txBody>
      </p:sp>
      <p:sp>
        <p:nvSpPr>
          <p:cNvPr id="6" name="object 6"/>
          <p:cNvSpPr/>
          <p:nvPr/>
        </p:nvSpPr>
        <p:spPr>
          <a:xfrm>
            <a:off x="8900159" y="3177540"/>
            <a:ext cx="1684020" cy="852169"/>
          </a:xfrm>
          <a:custGeom>
            <a:avLst/>
            <a:gdLst/>
            <a:ahLst/>
            <a:cxnLst/>
            <a:rect l="l" t="t" r="r" b="b"/>
            <a:pathLst>
              <a:path w="1684020" h="852170">
                <a:moveTo>
                  <a:pt x="351028" y="143002"/>
                </a:moveTo>
                <a:lnTo>
                  <a:pt x="418846" y="308356"/>
                </a:lnTo>
                <a:lnTo>
                  <a:pt x="91313" y="326136"/>
                </a:lnTo>
                <a:lnTo>
                  <a:pt x="306832" y="457200"/>
                </a:lnTo>
                <a:lnTo>
                  <a:pt x="0" y="507873"/>
                </a:lnTo>
                <a:lnTo>
                  <a:pt x="259588" y="606171"/>
                </a:lnTo>
                <a:lnTo>
                  <a:pt x="100203" y="703072"/>
                </a:lnTo>
                <a:lnTo>
                  <a:pt x="374650" y="719455"/>
                </a:lnTo>
                <a:lnTo>
                  <a:pt x="383286" y="851916"/>
                </a:lnTo>
                <a:lnTo>
                  <a:pt x="586867" y="714883"/>
                </a:lnTo>
                <a:lnTo>
                  <a:pt x="740143" y="714883"/>
                </a:lnTo>
                <a:lnTo>
                  <a:pt x="769620" y="685038"/>
                </a:lnTo>
                <a:lnTo>
                  <a:pt x="927712" y="685038"/>
                </a:lnTo>
                <a:lnTo>
                  <a:pt x="949579" y="628523"/>
                </a:lnTo>
                <a:lnTo>
                  <a:pt x="1153764" y="628523"/>
                </a:lnTo>
                <a:lnTo>
                  <a:pt x="1141349" y="565912"/>
                </a:lnTo>
                <a:lnTo>
                  <a:pt x="1396403" y="565912"/>
                </a:lnTo>
                <a:lnTo>
                  <a:pt x="1276985" y="485521"/>
                </a:lnTo>
                <a:lnTo>
                  <a:pt x="1424432" y="445262"/>
                </a:lnTo>
                <a:lnTo>
                  <a:pt x="1324229" y="370840"/>
                </a:lnTo>
                <a:lnTo>
                  <a:pt x="1684020" y="262128"/>
                </a:lnTo>
                <a:lnTo>
                  <a:pt x="1276985" y="257683"/>
                </a:lnTo>
                <a:lnTo>
                  <a:pt x="1282696" y="251714"/>
                </a:lnTo>
                <a:lnTo>
                  <a:pt x="666623" y="251714"/>
                </a:lnTo>
                <a:lnTo>
                  <a:pt x="351028" y="143002"/>
                </a:lnTo>
                <a:close/>
              </a:path>
              <a:path w="1684020" h="852170">
                <a:moveTo>
                  <a:pt x="740143" y="714883"/>
                </a:moveTo>
                <a:lnTo>
                  <a:pt x="586867" y="714883"/>
                </a:lnTo>
                <a:lnTo>
                  <a:pt x="678307" y="777494"/>
                </a:lnTo>
                <a:lnTo>
                  <a:pt x="740143" y="714883"/>
                </a:lnTo>
                <a:close/>
              </a:path>
              <a:path w="1684020" h="852170">
                <a:moveTo>
                  <a:pt x="927712" y="685038"/>
                </a:moveTo>
                <a:lnTo>
                  <a:pt x="769620" y="685038"/>
                </a:lnTo>
                <a:lnTo>
                  <a:pt x="905256" y="743077"/>
                </a:lnTo>
                <a:lnTo>
                  <a:pt x="927712" y="685038"/>
                </a:lnTo>
                <a:close/>
              </a:path>
              <a:path w="1684020" h="852170">
                <a:moveTo>
                  <a:pt x="1153764" y="628523"/>
                </a:moveTo>
                <a:lnTo>
                  <a:pt x="949579" y="628523"/>
                </a:lnTo>
                <a:lnTo>
                  <a:pt x="1164971" y="685038"/>
                </a:lnTo>
                <a:lnTo>
                  <a:pt x="1153764" y="628523"/>
                </a:lnTo>
                <a:close/>
              </a:path>
              <a:path w="1684020" h="852170">
                <a:moveTo>
                  <a:pt x="1396403" y="565912"/>
                </a:moveTo>
                <a:lnTo>
                  <a:pt x="1141349" y="565912"/>
                </a:lnTo>
                <a:lnTo>
                  <a:pt x="1471676" y="616585"/>
                </a:lnTo>
                <a:lnTo>
                  <a:pt x="1396403" y="565912"/>
                </a:lnTo>
                <a:close/>
              </a:path>
              <a:path w="1684020" h="852170">
                <a:moveTo>
                  <a:pt x="757936" y="74422"/>
                </a:moveTo>
                <a:lnTo>
                  <a:pt x="666623" y="251714"/>
                </a:lnTo>
                <a:lnTo>
                  <a:pt x="1282696" y="251714"/>
                </a:lnTo>
                <a:lnTo>
                  <a:pt x="1305543" y="227838"/>
                </a:lnTo>
                <a:lnTo>
                  <a:pt x="1132459" y="227838"/>
                </a:lnTo>
                <a:lnTo>
                  <a:pt x="1137573" y="171196"/>
                </a:lnTo>
                <a:lnTo>
                  <a:pt x="893572" y="171196"/>
                </a:lnTo>
                <a:lnTo>
                  <a:pt x="757936" y="74422"/>
                </a:lnTo>
                <a:close/>
              </a:path>
              <a:path w="1684020" h="852170">
                <a:moveTo>
                  <a:pt x="1403858" y="125095"/>
                </a:moveTo>
                <a:lnTo>
                  <a:pt x="1132459" y="227838"/>
                </a:lnTo>
                <a:lnTo>
                  <a:pt x="1305543" y="227838"/>
                </a:lnTo>
                <a:lnTo>
                  <a:pt x="1403858" y="125095"/>
                </a:lnTo>
                <a:close/>
              </a:path>
              <a:path w="1684020" h="852170">
                <a:moveTo>
                  <a:pt x="1153033" y="0"/>
                </a:moveTo>
                <a:lnTo>
                  <a:pt x="893572" y="171196"/>
                </a:lnTo>
                <a:lnTo>
                  <a:pt x="1137573" y="171196"/>
                </a:lnTo>
                <a:lnTo>
                  <a:pt x="1153033" y="0"/>
                </a:lnTo>
                <a:close/>
              </a:path>
            </a:pathLst>
          </a:custGeom>
          <a:solidFill>
            <a:srgbClr val="FFFFFF"/>
          </a:solidFill>
        </p:spPr>
        <p:txBody>
          <a:bodyPr wrap="square" lIns="0" tIns="0" rIns="0" bIns="0" rtlCol="0"/>
          <a:lstStyle/>
          <a:p>
            <a:endParaRPr/>
          </a:p>
        </p:txBody>
      </p:sp>
      <p:sp>
        <p:nvSpPr>
          <p:cNvPr id="7" name="object 7"/>
          <p:cNvSpPr/>
          <p:nvPr/>
        </p:nvSpPr>
        <p:spPr>
          <a:xfrm>
            <a:off x="8900159" y="3177540"/>
            <a:ext cx="1684020" cy="852169"/>
          </a:xfrm>
          <a:custGeom>
            <a:avLst/>
            <a:gdLst/>
            <a:ahLst/>
            <a:cxnLst/>
            <a:rect l="l" t="t" r="r" b="b"/>
            <a:pathLst>
              <a:path w="1684020" h="852170">
                <a:moveTo>
                  <a:pt x="893572" y="171196"/>
                </a:moveTo>
                <a:lnTo>
                  <a:pt x="1153033" y="0"/>
                </a:lnTo>
                <a:lnTo>
                  <a:pt x="1132459" y="227838"/>
                </a:lnTo>
                <a:lnTo>
                  <a:pt x="1403858" y="125095"/>
                </a:lnTo>
                <a:lnTo>
                  <a:pt x="1276985" y="257683"/>
                </a:lnTo>
                <a:lnTo>
                  <a:pt x="1684020" y="262128"/>
                </a:lnTo>
                <a:lnTo>
                  <a:pt x="1324229" y="370840"/>
                </a:lnTo>
                <a:lnTo>
                  <a:pt x="1424432" y="445262"/>
                </a:lnTo>
                <a:lnTo>
                  <a:pt x="1276985" y="485521"/>
                </a:lnTo>
                <a:lnTo>
                  <a:pt x="1471676" y="616585"/>
                </a:lnTo>
                <a:lnTo>
                  <a:pt x="1141349" y="565912"/>
                </a:lnTo>
                <a:lnTo>
                  <a:pt x="1164971" y="685038"/>
                </a:lnTo>
                <a:lnTo>
                  <a:pt x="949579" y="628523"/>
                </a:lnTo>
                <a:lnTo>
                  <a:pt x="905256" y="743077"/>
                </a:lnTo>
                <a:lnTo>
                  <a:pt x="769620" y="685038"/>
                </a:lnTo>
                <a:lnTo>
                  <a:pt x="678307" y="777494"/>
                </a:lnTo>
                <a:lnTo>
                  <a:pt x="586867" y="714883"/>
                </a:lnTo>
                <a:lnTo>
                  <a:pt x="383286" y="851916"/>
                </a:lnTo>
                <a:lnTo>
                  <a:pt x="374650" y="719455"/>
                </a:lnTo>
                <a:lnTo>
                  <a:pt x="100203" y="703072"/>
                </a:lnTo>
                <a:lnTo>
                  <a:pt x="259588" y="606171"/>
                </a:lnTo>
                <a:lnTo>
                  <a:pt x="0" y="507873"/>
                </a:lnTo>
                <a:lnTo>
                  <a:pt x="306832" y="457200"/>
                </a:lnTo>
                <a:lnTo>
                  <a:pt x="91313" y="326136"/>
                </a:lnTo>
                <a:lnTo>
                  <a:pt x="418846" y="308356"/>
                </a:lnTo>
                <a:lnTo>
                  <a:pt x="351028" y="143002"/>
                </a:lnTo>
                <a:lnTo>
                  <a:pt x="666623" y="251714"/>
                </a:lnTo>
                <a:lnTo>
                  <a:pt x="757936" y="74422"/>
                </a:lnTo>
                <a:lnTo>
                  <a:pt x="893572" y="171196"/>
                </a:lnTo>
                <a:close/>
              </a:path>
            </a:pathLst>
          </a:custGeom>
          <a:ln w="12192">
            <a:solidFill>
              <a:srgbClr val="0000FF"/>
            </a:solidFill>
          </a:ln>
        </p:spPr>
        <p:txBody>
          <a:bodyPr wrap="square" lIns="0" tIns="0" rIns="0" bIns="0" rtlCol="0"/>
          <a:lstStyle/>
          <a:p>
            <a:endParaRPr/>
          </a:p>
        </p:txBody>
      </p:sp>
      <p:sp>
        <p:nvSpPr>
          <p:cNvPr id="8" name="object 8"/>
          <p:cNvSpPr txBox="1"/>
          <p:nvPr/>
        </p:nvSpPr>
        <p:spPr>
          <a:xfrm>
            <a:off x="9412986" y="3506483"/>
            <a:ext cx="537845" cy="307777"/>
          </a:xfrm>
          <a:prstGeom prst="rect">
            <a:avLst/>
          </a:prstGeom>
        </p:spPr>
        <p:txBody>
          <a:bodyPr vert="horz" wrap="square" lIns="0" tIns="0" rIns="0" bIns="0" rtlCol="0">
            <a:spAutoFit/>
          </a:bodyPr>
          <a:lstStyle/>
          <a:p>
            <a:pPr marL="12700"/>
            <a:r>
              <a:rPr sz="2000" b="1" spc="-190" dirty="0">
                <a:solidFill>
                  <a:srgbClr val="0000FF"/>
                </a:solidFill>
                <a:latin typeface="Courier New"/>
                <a:cs typeface="Courier New"/>
              </a:rPr>
              <a:t>N</a:t>
            </a:r>
            <a:r>
              <a:rPr sz="2000" b="1" spc="-200" dirty="0">
                <a:solidFill>
                  <a:srgbClr val="0000FF"/>
                </a:solidFill>
                <a:latin typeface="Courier New"/>
                <a:cs typeface="Courier New"/>
              </a:rPr>
              <a:t>P</a:t>
            </a:r>
            <a:r>
              <a:rPr sz="2000" b="1" dirty="0">
                <a:solidFill>
                  <a:srgbClr val="0000FF"/>
                </a:solidFill>
                <a:latin typeface="Hannotate SC"/>
                <a:cs typeface="Hannotate SC"/>
              </a:rPr>
              <a:t>难</a:t>
            </a:r>
            <a:endParaRPr sz="2000">
              <a:latin typeface="Hannotate SC"/>
              <a:cs typeface="Hannotate SC"/>
            </a:endParaRPr>
          </a:p>
        </p:txBody>
      </p:sp>
      <p:sp>
        <p:nvSpPr>
          <p:cNvPr id="9" name="object 9"/>
          <p:cNvSpPr txBox="1"/>
          <p:nvPr/>
        </p:nvSpPr>
        <p:spPr>
          <a:xfrm>
            <a:off x="2080971" y="4148363"/>
            <a:ext cx="7379334" cy="1962076"/>
          </a:xfrm>
          <a:prstGeom prst="rect">
            <a:avLst/>
          </a:prstGeom>
        </p:spPr>
        <p:txBody>
          <a:bodyPr vert="horz" wrap="square" lIns="0" tIns="0" rIns="0" bIns="0" rtlCol="0">
            <a:spAutoFit/>
          </a:bodyPr>
          <a:lstStyle/>
          <a:p>
            <a:pPr marL="12700"/>
            <a:r>
              <a:rPr sz="2400" dirty="0">
                <a:solidFill>
                  <a:srgbClr val="FF0000"/>
                </a:solidFill>
                <a:latin typeface="Wingdings"/>
                <a:cs typeface="Wingdings"/>
              </a:rPr>
              <a:t></a:t>
            </a:r>
            <a:r>
              <a:rPr sz="2400" spc="-1839" dirty="0">
                <a:solidFill>
                  <a:srgbClr val="FF0000"/>
                </a:solidFill>
                <a:latin typeface="Wingdings"/>
                <a:cs typeface="Wingdings"/>
              </a:rPr>
              <a:t> </a:t>
            </a:r>
            <a:r>
              <a:rPr sz="2400" spc="-5" dirty="0">
                <a:solidFill>
                  <a:srgbClr val="FF0000"/>
                </a:solidFill>
                <a:latin typeface="FangSong"/>
                <a:cs typeface="FangSong"/>
              </a:rPr>
              <a:t>近似推断</a:t>
            </a:r>
            <a:r>
              <a:rPr sz="2400" spc="-5" dirty="0">
                <a:latin typeface="FangSong"/>
                <a:cs typeface="FangSong"/>
              </a:rPr>
              <a:t>：降低精度要求，</a:t>
            </a:r>
            <a:r>
              <a:rPr sz="2400" spc="-5" dirty="0">
                <a:solidFill>
                  <a:srgbClr val="C00000"/>
                </a:solidFill>
                <a:latin typeface="FangSong"/>
                <a:cs typeface="FangSong"/>
              </a:rPr>
              <a:t>在有限时间内求得近似解</a:t>
            </a:r>
            <a:endParaRPr sz="2400" dirty="0">
              <a:solidFill>
                <a:srgbClr val="C00000"/>
              </a:solidFill>
              <a:latin typeface="FangSong"/>
              <a:cs typeface="FangSong"/>
            </a:endParaRPr>
          </a:p>
          <a:p>
            <a:pPr marL="796925">
              <a:spcBef>
                <a:spcPts val="2065"/>
              </a:spcBef>
            </a:pPr>
            <a:r>
              <a:rPr sz="2200" spc="-20" dirty="0">
                <a:latin typeface="FangSong"/>
                <a:cs typeface="FangSong"/>
              </a:rPr>
              <a:t>常</a:t>
            </a:r>
            <a:r>
              <a:rPr sz="2200" spc="-25" dirty="0">
                <a:latin typeface="FangSong"/>
                <a:cs typeface="FangSong"/>
              </a:rPr>
              <a:t>见做法：</a:t>
            </a:r>
            <a:endParaRPr sz="2200" dirty="0">
              <a:latin typeface="FangSong"/>
              <a:cs typeface="FangSong"/>
            </a:endParaRPr>
          </a:p>
          <a:p>
            <a:pPr marL="1597025" indent="-342900">
              <a:spcBef>
                <a:spcPts val="1200"/>
              </a:spcBef>
              <a:buClr>
                <a:srgbClr val="FF0000"/>
              </a:buClr>
              <a:buFont typeface="Arial"/>
              <a:buChar char="•"/>
              <a:tabLst>
                <a:tab pos="1597660" algn="l"/>
              </a:tabLst>
            </a:pPr>
            <a:r>
              <a:rPr lang="en-US" altLang="zh-CN" sz="2200" spc="-15" dirty="0">
                <a:solidFill>
                  <a:srgbClr val="FF0000"/>
                </a:solidFill>
                <a:latin typeface="FangSong"/>
                <a:cs typeface="FangSong"/>
              </a:rPr>
              <a:t>MCMC,</a:t>
            </a:r>
            <a:r>
              <a:rPr lang="zh-CN" altLang="en-US" sz="2200" spc="-15" dirty="0">
                <a:solidFill>
                  <a:srgbClr val="FF0000"/>
                </a:solidFill>
                <a:latin typeface="FangSong"/>
                <a:cs typeface="FangSong"/>
              </a:rPr>
              <a:t> </a:t>
            </a:r>
            <a:r>
              <a:rPr sz="2200" spc="-15" dirty="0">
                <a:solidFill>
                  <a:srgbClr val="FF0000"/>
                </a:solidFill>
                <a:latin typeface="FangSong"/>
                <a:cs typeface="FangSong"/>
              </a:rPr>
              <a:t>吉布斯采</a:t>
            </a:r>
            <a:r>
              <a:rPr sz="2200" spc="-25" dirty="0">
                <a:solidFill>
                  <a:srgbClr val="FF0000"/>
                </a:solidFill>
                <a:latin typeface="FangSong"/>
                <a:cs typeface="FangSong"/>
              </a:rPr>
              <a:t>样</a:t>
            </a:r>
            <a:r>
              <a:rPr sz="2200" spc="-360" dirty="0">
                <a:solidFill>
                  <a:srgbClr val="FF0000"/>
                </a:solidFill>
                <a:latin typeface="FangSong"/>
                <a:cs typeface="FangSong"/>
              </a:rPr>
              <a:t> </a:t>
            </a:r>
            <a:r>
              <a:rPr spc="-5" dirty="0">
                <a:latin typeface="Verdana"/>
                <a:cs typeface="Verdana"/>
              </a:rPr>
              <a:t>(G</a:t>
            </a:r>
            <a:r>
              <a:rPr dirty="0">
                <a:latin typeface="Verdana"/>
                <a:cs typeface="Verdana"/>
              </a:rPr>
              <a:t>i</a:t>
            </a:r>
            <a:r>
              <a:rPr spc="-10" dirty="0">
                <a:latin typeface="Verdana"/>
                <a:cs typeface="Verdana"/>
              </a:rPr>
              <a:t>bbs</a:t>
            </a:r>
            <a:r>
              <a:rPr spc="20" dirty="0">
                <a:latin typeface="Verdana"/>
                <a:cs typeface="Verdana"/>
              </a:rPr>
              <a:t> </a:t>
            </a:r>
            <a:r>
              <a:rPr spc="-15" dirty="0">
                <a:latin typeface="Verdana"/>
                <a:cs typeface="Verdana"/>
              </a:rPr>
              <a:t>sam</a:t>
            </a:r>
            <a:r>
              <a:rPr spc="-25" dirty="0">
                <a:latin typeface="Verdana"/>
                <a:cs typeface="Verdana"/>
              </a:rPr>
              <a:t>p</a:t>
            </a:r>
            <a:r>
              <a:rPr spc="5" dirty="0">
                <a:latin typeface="Verdana"/>
                <a:cs typeface="Verdana"/>
              </a:rPr>
              <a:t>li</a:t>
            </a:r>
            <a:r>
              <a:rPr spc="-15" dirty="0">
                <a:latin typeface="Verdana"/>
                <a:cs typeface="Verdana"/>
              </a:rPr>
              <a:t>ng)</a:t>
            </a:r>
            <a:endParaRPr dirty="0">
              <a:latin typeface="Verdana"/>
              <a:cs typeface="Verdana"/>
            </a:endParaRPr>
          </a:p>
          <a:p>
            <a:pPr marL="1597025" indent="-342900">
              <a:spcBef>
                <a:spcPts val="1200"/>
              </a:spcBef>
              <a:buClr>
                <a:srgbClr val="FF0000"/>
              </a:buClr>
              <a:buFont typeface="Arial"/>
              <a:buChar char="•"/>
              <a:tabLst>
                <a:tab pos="1597660" algn="l"/>
              </a:tabLst>
            </a:pPr>
            <a:r>
              <a:rPr sz="2200" spc="-15" dirty="0">
                <a:solidFill>
                  <a:srgbClr val="FF0000"/>
                </a:solidFill>
                <a:latin typeface="FangSong"/>
                <a:cs typeface="FangSong"/>
              </a:rPr>
              <a:t>变分推</a:t>
            </a:r>
            <a:r>
              <a:rPr sz="2200" spc="-25" dirty="0">
                <a:solidFill>
                  <a:srgbClr val="FF0000"/>
                </a:solidFill>
                <a:latin typeface="FangSong"/>
                <a:cs typeface="FangSong"/>
              </a:rPr>
              <a:t>断</a:t>
            </a:r>
            <a:r>
              <a:rPr sz="2200" spc="-345" dirty="0">
                <a:solidFill>
                  <a:srgbClr val="FF0000"/>
                </a:solidFill>
                <a:latin typeface="FangSong"/>
                <a:cs typeface="FangSong"/>
              </a:rPr>
              <a:t> </a:t>
            </a:r>
            <a:r>
              <a:rPr spc="-5" dirty="0">
                <a:solidFill>
                  <a:srgbClr val="FF0000"/>
                </a:solidFill>
                <a:latin typeface="Verdana"/>
                <a:cs typeface="Verdana"/>
              </a:rPr>
              <a:t>(</a:t>
            </a:r>
            <a:r>
              <a:rPr spc="-50" dirty="0">
                <a:solidFill>
                  <a:srgbClr val="FF0000"/>
                </a:solidFill>
                <a:latin typeface="Verdana"/>
                <a:cs typeface="Verdana"/>
              </a:rPr>
              <a:t>v</a:t>
            </a:r>
            <a:r>
              <a:rPr spc="-10" dirty="0">
                <a:solidFill>
                  <a:srgbClr val="FF0000"/>
                </a:solidFill>
                <a:latin typeface="Verdana"/>
                <a:cs typeface="Verdana"/>
              </a:rPr>
              <a:t>ar</a:t>
            </a:r>
            <a:r>
              <a:rPr dirty="0">
                <a:solidFill>
                  <a:srgbClr val="FF0000"/>
                </a:solidFill>
                <a:latin typeface="Verdana"/>
                <a:cs typeface="Verdana"/>
              </a:rPr>
              <a:t>iati</a:t>
            </a:r>
            <a:r>
              <a:rPr spc="-10" dirty="0">
                <a:solidFill>
                  <a:srgbClr val="FF0000"/>
                </a:solidFill>
                <a:latin typeface="Verdana"/>
                <a:cs typeface="Verdana"/>
              </a:rPr>
              <a:t>onal</a:t>
            </a:r>
            <a:r>
              <a:rPr spc="-30" dirty="0">
                <a:solidFill>
                  <a:srgbClr val="FF0000"/>
                </a:solidFill>
                <a:latin typeface="Verdana"/>
                <a:cs typeface="Verdana"/>
              </a:rPr>
              <a:t> </a:t>
            </a:r>
            <a:r>
              <a:rPr spc="5" dirty="0">
                <a:solidFill>
                  <a:srgbClr val="FF0000"/>
                </a:solidFill>
                <a:latin typeface="Verdana"/>
                <a:cs typeface="Verdana"/>
              </a:rPr>
              <a:t>i</a:t>
            </a:r>
            <a:r>
              <a:rPr spc="-10" dirty="0">
                <a:solidFill>
                  <a:srgbClr val="FF0000"/>
                </a:solidFill>
                <a:latin typeface="Verdana"/>
                <a:cs typeface="Verdana"/>
              </a:rPr>
              <a:t>nfer</a:t>
            </a:r>
            <a:r>
              <a:rPr spc="-25" dirty="0">
                <a:solidFill>
                  <a:srgbClr val="FF0000"/>
                </a:solidFill>
                <a:latin typeface="Verdana"/>
                <a:cs typeface="Verdana"/>
              </a:rPr>
              <a:t>e</a:t>
            </a:r>
            <a:r>
              <a:rPr spc="-15" dirty="0">
                <a:solidFill>
                  <a:srgbClr val="FF0000"/>
                </a:solidFill>
                <a:latin typeface="Verdana"/>
                <a:cs typeface="Verdana"/>
              </a:rPr>
              <a:t>nc</a:t>
            </a:r>
            <a:r>
              <a:rPr spc="-25" dirty="0">
                <a:solidFill>
                  <a:srgbClr val="FF0000"/>
                </a:solidFill>
                <a:latin typeface="Verdana"/>
                <a:cs typeface="Verdana"/>
              </a:rPr>
              <a:t>e</a:t>
            </a:r>
            <a:r>
              <a:rPr dirty="0">
                <a:solidFill>
                  <a:srgbClr val="FF0000"/>
                </a:solidFill>
                <a:latin typeface="Verdana"/>
                <a:cs typeface="Verdana"/>
              </a:rPr>
              <a:t>)</a:t>
            </a:r>
          </a:p>
        </p:txBody>
      </p:sp>
      <p:sp>
        <p:nvSpPr>
          <p:cNvPr id="11" name="标题 10">
            <a:extLst>
              <a:ext uri="{FF2B5EF4-FFF2-40B4-BE49-F238E27FC236}">
                <a16:creationId xmlns:a16="http://schemas.microsoft.com/office/drawing/2014/main" id="{5D167ED9-5383-5144-BB15-E23DEC70B7B3}"/>
              </a:ext>
            </a:extLst>
          </p:cNvPr>
          <p:cNvSpPr>
            <a:spLocks noGrp="1"/>
          </p:cNvSpPr>
          <p:nvPr>
            <p:ph type="title"/>
          </p:nvPr>
        </p:nvSpPr>
        <p:spPr/>
        <p:txBody>
          <a:bodyPr/>
          <a:lstStyle/>
          <a:p>
            <a:r>
              <a:rPr lang="zh-CN" altLang="en-US" dirty="0"/>
              <a:t>推断</a:t>
            </a:r>
          </a:p>
        </p:txBody>
      </p:sp>
    </p:spTree>
    <p:extLst>
      <p:ext uri="{BB962C8B-B14F-4D97-AF65-F5344CB8AC3E}">
        <p14:creationId xmlns:p14="http://schemas.microsoft.com/office/powerpoint/2010/main" val="1969029528"/>
      </p:ext>
    </p:extLst>
  </p:cSld>
  <p:clrMapOvr>
    <a:masterClrMapping/>
  </p:clrMapOvr>
  <p:extLst mod="1"/>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六、</a:t>
            </a:r>
            <a:r>
              <a:rPr lang="en-US" altLang="zh-CN" dirty="0"/>
              <a:t>EM</a:t>
            </a:r>
            <a:r>
              <a:rPr lang="zh-CN" altLang="en-US" dirty="0"/>
              <a:t>算法</a:t>
            </a:r>
          </a:p>
        </p:txBody>
      </p:sp>
    </p:spTree>
    <p:extLst>
      <p:ext uri="{BB962C8B-B14F-4D97-AF65-F5344CB8AC3E}">
        <p14:creationId xmlns:p14="http://schemas.microsoft.com/office/powerpoint/2010/main" val="2777471009"/>
      </p:ext>
    </p:extLst>
  </p:cSld>
  <p:clrMapOvr>
    <a:masterClrMapping/>
  </p:clrMapOvr>
  <p:extLst mod="1"/>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984350" y="1236381"/>
            <a:ext cx="7802245" cy="3754489"/>
          </a:xfrm>
          <a:prstGeom prst="rect">
            <a:avLst/>
          </a:prstGeom>
        </p:spPr>
        <p:txBody>
          <a:bodyPr vert="horz" wrap="square" lIns="0" tIns="0" rIns="0" bIns="0" rtlCol="0">
            <a:spAutoFit/>
          </a:bodyPr>
          <a:lstStyle/>
          <a:p>
            <a:pPr marL="436245" indent="-424180"/>
            <a:r>
              <a:rPr sz="2400" spc="-5" dirty="0">
                <a:solidFill>
                  <a:prstClr val="black"/>
                </a:solidFill>
                <a:latin typeface="FangSong"/>
                <a:cs typeface="FangSong"/>
              </a:rPr>
              <a:t>如何处理“</a:t>
            </a:r>
            <a:r>
              <a:rPr sz="2400" spc="-5" dirty="0">
                <a:solidFill>
                  <a:srgbClr val="C00000"/>
                </a:solidFill>
                <a:latin typeface="FangSong"/>
                <a:cs typeface="FangSong"/>
              </a:rPr>
              <a:t>未观测到的</a:t>
            </a:r>
            <a:r>
              <a:rPr sz="2400" spc="-5" dirty="0">
                <a:solidFill>
                  <a:prstClr val="black"/>
                </a:solidFill>
                <a:latin typeface="FangSong"/>
                <a:cs typeface="FangSong"/>
              </a:rPr>
              <a:t>”变量？</a:t>
            </a:r>
            <a:endParaRPr sz="2400" dirty="0">
              <a:solidFill>
                <a:prstClr val="black"/>
              </a:solidFill>
              <a:latin typeface="FangSong"/>
              <a:cs typeface="FangSong"/>
            </a:endParaRPr>
          </a:p>
          <a:p>
            <a:pPr marL="436245" marR="114935">
              <a:lnSpc>
                <a:spcPct val="110000"/>
              </a:lnSpc>
              <a:spcBef>
                <a:spcPts val="1205"/>
              </a:spcBef>
            </a:pPr>
            <a:r>
              <a:rPr sz="2000" dirty="0">
                <a:solidFill>
                  <a:srgbClr val="00AF50"/>
                </a:solidFill>
                <a:latin typeface="FangSong"/>
                <a:cs typeface="FangSong"/>
              </a:rPr>
              <a:t>例如，</a:t>
            </a:r>
            <a:r>
              <a:rPr sz="2000" spc="-15" dirty="0">
                <a:solidFill>
                  <a:srgbClr val="00AF50"/>
                </a:solidFill>
                <a:latin typeface="FangSong"/>
                <a:cs typeface="FangSong"/>
              </a:rPr>
              <a:t>西</a:t>
            </a:r>
            <a:r>
              <a:rPr sz="2000" spc="-5" dirty="0">
                <a:solidFill>
                  <a:srgbClr val="00AF50"/>
                </a:solidFill>
                <a:latin typeface="FangSong"/>
                <a:cs typeface="FangSong"/>
              </a:rPr>
              <a:t>瓜</a:t>
            </a:r>
            <a:r>
              <a:rPr sz="2000" spc="-10" dirty="0">
                <a:solidFill>
                  <a:srgbClr val="00AF50"/>
                </a:solidFill>
                <a:latin typeface="FangSong"/>
                <a:cs typeface="FangSong"/>
              </a:rPr>
              <a:t>已</a:t>
            </a:r>
            <a:r>
              <a:rPr sz="2000" dirty="0">
                <a:solidFill>
                  <a:srgbClr val="00AF50"/>
                </a:solidFill>
                <a:latin typeface="FangSong"/>
                <a:cs typeface="FangSong"/>
              </a:rPr>
              <a:t>经脱</a:t>
            </a:r>
            <a:r>
              <a:rPr sz="2000" spc="5" dirty="0">
                <a:solidFill>
                  <a:srgbClr val="00AF50"/>
                </a:solidFill>
                <a:latin typeface="FangSong"/>
                <a:cs typeface="FangSong"/>
              </a:rPr>
              <a:t>落</a:t>
            </a:r>
            <a:r>
              <a:rPr sz="2000" spc="-10" dirty="0">
                <a:solidFill>
                  <a:srgbClr val="00AF50"/>
                </a:solidFill>
                <a:latin typeface="FangSong"/>
                <a:cs typeface="FangSong"/>
              </a:rPr>
              <a:t>的</a:t>
            </a:r>
            <a:r>
              <a:rPr sz="2000" dirty="0">
                <a:solidFill>
                  <a:srgbClr val="00AF50"/>
                </a:solidFill>
                <a:latin typeface="FangSong"/>
                <a:cs typeface="FangSong"/>
              </a:rPr>
              <a:t>根</a:t>
            </a:r>
            <a:r>
              <a:rPr sz="2000" spc="-10" dirty="0">
                <a:solidFill>
                  <a:srgbClr val="00AF50"/>
                </a:solidFill>
                <a:latin typeface="FangSong"/>
                <a:cs typeface="FangSong"/>
              </a:rPr>
              <a:t>蒂</a:t>
            </a:r>
            <a:r>
              <a:rPr sz="2000" dirty="0">
                <a:solidFill>
                  <a:srgbClr val="00AF50"/>
                </a:solidFill>
                <a:latin typeface="FangSong"/>
                <a:cs typeface="FangSong"/>
              </a:rPr>
              <a:t>，无</a:t>
            </a:r>
            <a:r>
              <a:rPr sz="2000" spc="5" dirty="0">
                <a:solidFill>
                  <a:srgbClr val="00AF50"/>
                </a:solidFill>
                <a:latin typeface="FangSong"/>
                <a:cs typeface="FangSong"/>
              </a:rPr>
              <a:t>法</a:t>
            </a:r>
            <a:r>
              <a:rPr sz="2000" spc="-10" dirty="0">
                <a:solidFill>
                  <a:srgbClr val="00AF50"/>
                </a:solidFill>
                <a:latin typeface="FangSong"/>
                <a:cs typeface="FangSong"/>
              </a:rPr>
              <a:t>看</a:t>
            </a:r>
            <a:r>
              <a:rPr sz="2000" dirty="0">
                <a:solidFill>
                  <a:srgbClr val="00AF50"/>
                </a:solidFill>
                <a:latin typeface="FangSong"/>
                <a:cs typeface="FangSong"/>
              </a:rPr>
              <a:t>出</a:t>
            </a:r>
            <a:r>
              <a:rPr sz="2000" spc="-10" dirty="0">
                <a:solidFill>
                  <a:srgbClr val="00AF50"/>
                </a:solidFill>
                <a:latin typeface="FangSong"/>
                <a:cs typeface="FangSong"/>
              </a:rPr>
              <a:t>是</a:t>
            </a:r>
            <a:r>
              <a:rPr sz="2000" dirty="0">
                <a:solidFill>
                  <a:srgbClr val="00AF50"/>
                </a:solidFill>
                <a:latin typeface="FangSong"/>
                <a:cs typeface="FangSong"/>
              </a:rPr>
              <a:t>“蜷</a:t>
            </a:r>
            <a:r>
              <a:rPr sz="2000" spc="5" dirty="0">
                <a:solidFill>
                  <a:srgbClr val="00AF50"/>
                </a:solidFill>
                <a:latin typeface="FangSong"/>
                <a:cs typeface="FangSong"/>
              </a:rPr>
              <a:t>缩</a:t>
            </a:r>
            <a:r>
              <a:rPr sz="2000" spc="-10" dirty="0">
                <a:solidFill>
                  <a:srgbClr val="00AF50"/>
                </a:solidFill>
                <a:latin typeface="FangSong"/>
                <a:cs typeface="FangSong"/>
              </a:rPr>
              <a:t>”</a:t>
            </a:r>
            <a:r>
              <a:rPr sz="2000" dirty="0">
                <a:solidFill>
                  <a:srgbClr val="00AF50"/>
                </a:solidFill>
                <a:latin typeface="FangSong"/>
                <a:cs typeface="FangSong"/>
              </a:rPr>
              <a:t>还</a:t>
            </a:r>
            <a:r>
              <a:rPr sz="2000" spc="-10" dirty="0">
                <a:solidFill>
                  <a:srgbClr val="00AF50"/>
                </a:solidFill>
                <a:latin typeface="FangSong"/>
                <a:cs typeface="FangSong"/>
              </a:rPr>
              <a:t>是</a:t>
            </a:r>
            <a:r>
              <a:rPr sz="2000" dirty="0">
                <a:solidFill>
                  <a:srgbClr val="00AF50"/>
                </a:solidFill>
                <a:latin typeface="FangSong"/>
                <a:cs typeface="FangSong"/>
              </a:rPr>
              <a:t>“坚</a:t>
            </a:r>
            <a:r>
              <a:rPr sz="2000" spc="5" dirty="0">
                <a:solidFill>
                  <a:srgbClr val="00AF50"/>
                </a:solidFill>
                <a:latin typeface="FangSong"/>
                <a:cs typeface="FangSong"/>
              </a:rPr>
              <a:t>挺</a:t>
            </a:r>
            <a:r>
              <a:rPr sz="2000" spc="-35" dirty="0">
                <a:solidFill>
                  <a:srgbClr val="00AF50"/>
                </a:solidFill>
                <a:latin typeface="FangSong"/>
                <a:cs typeface="FangSong"/>
              </a:rPr>
              <a:t>”</a:t>
            </a:r>
            <a:r>
              <a:rPr sz="2000" spc="-204" dirty="0">
                <a:solidFill>
                  <a:srgbClr val="00AF50"/>
                </a:solidFill>
                <a:latin typeface="Courier New"/>
                <a:cs typeface="Courier New"/>
              </a:rPr>
              <a:t>, </a:t>
            </a:r>
            <a:r>
              <a:rPr sz="2000" dirty="0">
                <a:solidFill>
                  <a:srgbClr val="00AF50"/>
                </a:solidFill>
                <a:latin typeface="FangSong"/>
                <a:cs typeface="FangSong"/>
              </a:rPr>
              <a:t>则训练</a:t>
            </a:r>
            <a:r>
              <a:rPr sz="2000" spc="-15" dirty="0">
                <a:solidFill>
                  <a:srgbClr val="00AF50"/>
                </a:solidFill>
                <a:latin typeface="FangSong"/>
                <a:cs typeface="FangSong"/>
              </a:rPr>
              <a:t>样</a:t>
            </a:r>
            <a:r>
              <a:rPr sz="2000" dirty="0">
                <a:solidFill>
                  <a:srgbClr val="00AF50"/>
                </a:solidFill>
                <a:latin typeface="FangSong"/>
                <a:cs typeface="FangSong"/>
              </a:rPr>
              <a:t>本</a:t>
            </a:r>
            <a:r>
              <a:rPr sz="2000" spc="-15" dirty="0">
                <a:solidFill>
                  <a:srgbClr val="00AF50"/>
                </a:solidFill>
                <a:latin typeface="FangSong"/>
                <a:cs typeface="FangSong"/>
              </a:rPr>
              <a:t>的</a:t>
            </a:r>
            <a:r>
              <a:rPr sz="2000" dirty="0">
                <a:solidFill>
                  <a:srgbClr val="00AF50"/>
                </a:solidFill>
                <a:latin typeface="FangSong"/>
                <a:cs typeface="FangSong"/>
              </a:rPr>
              <a:t>“根蒂</a:t>
            </a:r>
            <a:r>
              <a:rPr sz="2000" spc="-15" dirty="0">
                <a:solidFill>
                  <a:srgbClr val="00AF50"/>
                </a:solidFill>
                <a:latin typeface="FangSong"/>
                <a:cs typeface="FangSong"/>
              </a:rPr>
              <a:t>”</a:t>
            </a:r>
            <a:r>
              <a:rPr sz="2000" dirty="0">
                <a:solidFill>
                  <a:srgbClr val="00AF50"/>
                </a:solidFill>
                <a:latin typeface="FangSong"/>
                <a:cs typeface="FangSong"/>
              </a:rPr>
              <a:t>属</a:t>
            </a:r>
            <a:r>
              <a:rPr sz="2000" spc="-15" dirty="0">
                <a:solidFill>
                  <a:srgbClr val="00AF50"/>
                </a:solidFill>
                <a:latin typeface="FangSong"/>
                <a:cs typeface="FangSong"/>
              </a:rPr>
              <a:t>性</a:t>
            </a:r>
            <a:r>
              <a:rPr sz="2000" dirty="0">
                <a:solidFill>
                  <a:srgbClr val="00AF50"/>
                </a:solidFill>
                <a:latin typeface="FangSong"/>
                <a:cs typeface="FangSong"/>
              </a:rPr>
              <a:t>变量值</a:t>
            </a:r>
            <a:r>
              <a:rPr sz="2000" spc="-15" dirty="0">
                <a:solidFill>
                  <a:srgbClr val="00AF50"/>
                </a:solidFill>
                <a:latin typeface="FangSong"/>
                <a:cs typeface="FangSong"/>
              </a:rPr>
              <a:t>未</a:t>
            </a:r>
            <a:r>
              <a:rPr sz="2000" dirty="0">
                <a:solidFill>
                  <a:srgbClr val="00AF50"/>
                </a:solidFill>
                <a:latin typeface="FangSong"/>
                <a:cs typeface="FangSong"/>
              </a:rPr>
              <a:t>知</a:t>
            </a:r>
            <a:endParaRPr sz="2000" dirty="0">
              <a:solidFill>
                <a:prstClr val="black"/>
              </a:solidFill>
              <a:latin typeface="FangSong"/>
              <a:cs typeface="FangSong"/>
            </a:endParaRPr>
          </a:p>
          <a:p>
            <a:pPr>
              <a:spcBef>
                <a:spcPts val="15"/>
              </a:spcBef>
            </a:pPr>
            <a:endParaRPr sz="1750" dirty="0">
              <a:solidFill>
                <a:prstClr val="black"/>
              </a:solidFill>
              <a:latin typeface="Times New Roman"/>
              <a:cs typeface="Times New Roman"/>
            </a:endParaRPr>
          </a:p>
          <a:p>
            <a:pPr marL="436245"/>
            <a:r>
              <a:rPr sz="2000" spc="10" dirty="0">
                <a:solidFill>
                  <a:prstClr val="black"/>
                </a:solidFill>
                <a:latin typeface="FangSong"/>
                <a:cs typeface="FangSong"/>
              </a:rPr>
              <a:t>未观</a:t>
            </a:r>
            <a:r>
              <a:rPr sz="2000" dirty="0">
                <a:solidFill>
                  <a:prstClr val="black"/>
                </a:solidFill>
                <a:latin typeface="FangSong"/>
                <a:cs typeface="FangSong"/>
              </a:rPr>
              <a:t>测变量</a:t>
            </a:r>
            <a:r>
              <a:rPr sz="2000" spc="-335" dirty="0">
                <a:solidFill>
                  <a:prstClr val="black"/>
                </a:solidFill>
                <a:latin typeface="FangSong"/>
                <a:cs typeface="FangSong"/>
              </a:rPr>
              <a:t> </a:t>
            </a:r>
            <a:r>
              <a:rPr sz="2000" dirty="0">
                <a:solidFill>
                  <a:prstClr val="black"/>
                </a:solidFill>
                <a:latin typeface="Wingdings"/>
                <a:cs typeface="Wingdings"/>
              </a:rPr>
              <a:t></a:t>
            </a:r>
            <a:r>
              <a:rPr sz="2000" spc="-1300" dirty="0">
                <a:solidFill>
                  <a:prstClr val="black"/>
                </a:solidFill>
                <a:latin typeface="Wingdings"/>
                <a:cs typeface="Wingdings"/>
              </a:rPr>
              <a:t> </a:t>
            </a:r>
            <a:r>
              <a:rPr sz="2000" spc="10" dirty="0">
                <a:solidFill>
                  <a:srgbClr val="151FFF"/>
                </a:solidFill>
                <a:latin typeface="FangSong"/>
                <a:cs typeface="FangSong"/>
              </a:rPr>
              <a:t>隐变</a:t>
            </a:r>
            <a:r>
              <a:rPr sz="2000" dirty="0">
                <a:solidFill>
                  <a:srgbClr val="151FFF"/>
                </a:solidFill>
                <a:latin typeface="FangSong"/>
                <a:cs typeface="FangSong"/>
              </a:rPr>
              <a:t>量</a:t>
            </a:r>
            <a:r>
              <a:rPr sz="2000" spc="-340" dirty="0">
                <a:solidFill>
                  <a:srgbClr val="151FFF"/>
                </a:solidFill>
                <a:latin typeface="FangSong"/>
                <a:cs typeface="FangSong"/>
              </a:rPr>
              <a:t> </a:t>
            </a:r>
            <a:r>
              <a:rPr sz="1600" spc="-15" dirty="0">
                <a:solidFill>
                  <a:srgbClr val="151FFF"/>
                </a:solidFill>
                <a:latin typeface="Verdana"/>
                <a:cs typeface="Verdana"/>
              </a:rPr>
              <a:t>(</a:t>
            </a:r>
            <a:r>
              <a:rPr sz="1600" spc="-20" dirty="0">
                <a:solidFill>
                  <a:srgbClr val="151FFF"/>
                </a:solidFill>
                <a:latin typeface="Verdana"/>
                <a:cs typeface="Verdana"/>
              </a:rPr>
              <a:t>l</a:t>
            </a:r>
            <a:r>
              <a:rPr sz="1600" spc="-10" dirty="0">
                <a:solidFill>
                  <a:srgbClr val="151FFF"/>
                </a:solidFill>
                <a:latin typeface="Verdana"/>
                <a:cs typeface="Verdana"/>
              </a:rPr>
              <a:t>at</a:t>
            </a:r>
            <a:r>
              <a:rPr sz="1600" spc="-20" dirty="0">
                <a:solidFill>
                  <a:srgbClr val="151FFF"/>
                </a:solidFill>
                <a:latin typeface="Verdana"/>
                <a:cs typeface="Verdana"/>
              </a:rPr>
              <a:t>e</a:t>
            </a:r>
            <a:r>
              <a:rPr sz="1600" spc="-10" dirty="0">
                <a:solidFill>
                  <a:srgbClr val="151FFF"/>
                </a:solidFill>
                <a:latin typeface="Verdana"/>
                <a:cs typeface="Verdana"/>
              </a:rPr>
              <a:t>nt</a:t>
            </a:r>
            <a:r>
              <a:rPr sz="1600" spc="15" dirty="0">
                <a:solidFill>
                  <a:srgbClr val="151FFF"/>
                </a:solidFill>
                <a:latin typeface="Verdana"/>
                <a:cs typeface="Verdana"/>
              </a:rPr>
              <a:t> </a:t>
            </a:r>
            <a:r>
              <a:rPr sz="1600" spc="-45" dirty="0">
                <a:solidFill>
                  <a:srgbClr val="151FFF"/>
                </a:solidFill>
                <a:latin typeface="Verdana"/>
                <a:cs typeface="Verdana"/>
              </a:rPr>
              <a:t>v</a:t>
            </a:r>
            <a:r>
              <a:rPr sz="1600" spc="-10" dirty="0">
                <a:solidFill>
                  <a:srgbClr val="151FFF"/>
                </a:solidFill>
                <a:latin typeface="Verdana"/>
                <a:cs typeface="Verdana"/>
              </a:rPr>
              <a:t>ariable)</a:t>
            </a:r>
            <a:endParaRPr sz="1600" dirty="0">
              <a:solidFill>
                <a:srgbClr val="151FFF"/>
              </a:solidFill>
              <a:latin typeface="Verdana"/>
              <a:cs typeface="Verdana"/>
            </a:endParaRPr>
          </a:p>
          <a:p>
            <a:endParaRPr sz="2000" dirty="0">
              <a:solidFill>
                <a:prstClr val="black"/>
              </a:solidFill>
              <a:latin typeface="Times New Roman"/>
              <a:cs typeface="Times New Roman"/>
            </a:endParaRPr>
          </a:p>
          <a:p>
            <a:pPr marL="12700">
              <a:spcBef>
                <a:spcPts val="1335"/>
              </a:spcBef>
            </a:pPr>
            <a:r>
              <a:rPr sz="2200" spc="-15" dirty="0">
                <a:solidFill>
                  <a:srgbClr val="FF0000"/>
                </a:solidFill>
                <a:latin typeface="Verdana"/>
                <a:cs typeface="Verdana"/>
              </a:rPr>
              <a:t>E</a:t>
            </a:r>
            <a:r>
              <a:rPr sz="2200" spc="-25" dirty="0">
                <a:solidFill>
                  <a:srgbClr val="FF0000"/>
                </a:solidFill>
                <a:latin typeface="Verdana"/>
                <a:cs typeface="Verdana"/>
              </a:rPr>
              <a:t>M</a:t>
            </a:r>
            <a:r>
              <a:rPr spc="-5" dirty="0">
                <a:solidFill>
                  <a:srgbClr val="FF0000"/>
                </a:solidFill>
                <a:latin typeface="Verdana"/>
                <a:cs typeface="Verdana"/>
              </a:rPr>
              <a:t>(</a:t>
            </a:r>
            <a:r>
              <a:rPr spc="-20" dirty="0">
                <a:solidFill>
                  <a:srgbClr val="FF0000"/>
                </a:solidFill>
                <a:latin typeface="Verdana"/>
                <a:cs typeface="Verdana"/>
              </a:rPr>
              <a:t>Expe</a:t>
            </a:r>
            <a:r>
              <a:rPr spc="-10" dirty="0">
                <a:solidFill>
                  <a:srgbClr val="FF0000"/>
                </a:solidFill>
                <a:latin typeface="Verdana"/>
                <a:cs typeface="Verdana"/>
              </a:rPr>
              <a:t>cta</a:t>
            </a:r>
            <a:r>
              <a:rPr spc="-15" dirty="0">
                <a:solidFill>
                  <a:srgbClr val="FF0000"/>
                </a:solidFill>
                <a:latin typeface="Verdana"/>
                <a:cs typeface="Verdana"/>
              </a:rPr>
              <a:t>t</a:t>
            </a:r>
            <a:r>
              <a:rPr spc="5" dirty="0">
                <a:solidFill>
                  <a:srgbClr val="FF0000"/>
                </a:solidFill>
                <a:latin typeface="Verdana"/>
                <a:cs typeface="Verdana"/>
              </a:rPr>
              <a:t>i</a:t>
            </a:r>
            <a:r>
              <a:rPr spc="-15" dirty="0">
                <a:solidFill>
                  <a:srgbClr val="FF0000"/>
                </a:solidFill>
                <a:latin typeface="Verdana"/>
                <a:cs typeface="Verdana"/>
              </a:rPr>
              <a:t>on</a:t>
            </a:r>
            <a:r>
              <a:rPr spc="-5" dirty="0">
                <a:solidFill>
                  <a:srgbClr val="FF0000"/>
                </a:solidFill>
                <a:latin typeface="Verdana"/>
                <a:cs typeface="Verdana"/>
              </a:rPr>
              <a:t>-</a:t>
            </a:r>
            <a:r>
              <a:rPr spc="-25" dirty="0">
                <a:solidFill>
                  <a:srgbClr val="FF0000"/>
                </a:solidFill>
                <a:latin typeface="Verdana"/>
                <a:cs typeface="Verdana"/>
              </a:rPr>
              <a:t>M</a:t>
            </a:r>
            <a:r>
              <a:rPr spc="-15" dirty="0">
                <a:solidFill>
                  <a:srgbClr val="FF0000"/>
                </a:solidFill>
                <a:latin typeface="Verdana"/>
                <a:cs typeface="Verdana"/>
              </a:rPr>
              <a:t>ax</a:t>
            </a:r>
            <a:r>
              <a:rPr dirty="0">
                <a:solidFill>
                  <a:srgbClr val="FF0000"/>
                </a:solidFill>
                <a:latin typeface="Verdana"/>
                <a:cs typeface="Verdana"/>
              </a:rPr>
              <a:t>im</a:t>
            </a:r>
            <a:r>
              <a:rPr spc="5" dirty="0">
                <a:solidFill>
                  <a:srgbClr val="FF0000"/>
                </a:solidFill>
                <a:latin typeface="Verdana"/>
                <a:cs typeface="Verdana"/>
              </a:rPr>
              <a:t>i</a:t>
            </a:r>
            <a:r>
              <a:rPr spc="-5" dirty="0">
                <a:solidFill>
                  <a:srgbClr val="FF0000"/>
                </a:solidFill>
                <a:latin typeface="Verdana"/>
                <a:cs typeface="Verdana"/>
              </a:rPr>
              <a:t>zat</a:t>
            </a:r>
            <a:r>
              <a:rPr spc="10" dirty="0">
                <a:solidFill>
                  <a:srgbClr val="FF0000"/>
                </a:solidFill>
                <a:latin typeface="Verdana"/>
                <a:cs typeface="Verdana"/>
              </a:rPr>
              <a:t>i</a:t>
            </a:r>
            <a:r>
              <a:rPr spc="-15" dirty="0">
                <a:solidFill>
                  <a:srgbClr val="FF0000"/>
                </a:solidFill>
                <a:latin typeface="Verdana"/>
                <a:cs typeface="Verdana"/>
              </a:rPr>
              <a:t>o</a:t>
            </a:r>
            <a:r>
              <a:rPr spc="-5" dirty="0">
                <a:solidFill>
                  <a:srgbClr val="FF0000"/>
                </a:solidFill>
                <a:latin typeface="Verdana"/>
                <a:cs typeface="Verdana"/>
              </a:rPr>
              <a:t>n</a:t>
            </a:r>
            <a:r>
              <a:rPr dirty="0">
                <a:solidFill>
                  <a:srgbClr val="FF0000"/>
                </a:solidFill>
                <a:latin typeface="Verdana"/>
                <a:cs typeface="Verdana"/>
              </a:rPr>
              <a:t>)</a:t>
            </a:r>
            <a:r>
              <a:rPr spc="95" dirty="0">
                <a:solidFill>
                  <a:srgbClr val="FF0000"/>
                </a:solidFill>
                <a:latin typeface="Verdana"/>
                <a:cs typeface="Verdana"/>
              </a:rPr>
              <a:t> </a:t>
            </a:r>
            <a:r>
              <a:rPr sz="2200" spc="-20" dirty="0">
                <a:solidFill>
                  <a:srgbClr val="FF0000"/>
                </a:solidFill>
                <a:latin typeface="FangSong"/>
                <a:cs typeface="FangSong"/>
              </a:rPr>
              <a:t>算法是估计</a:t>
            </a:r>
            <a:r>
              <a:rPr sz="2200" spc="-25" dirty="0">
                <a:solidFill>
                  <a:srgbClr val="FF0000"/>
                </a:solidFill>
                <a:latin typeface="FangSong"/>
                <a:cs typeface="FangSong"/>
              </a:rPr>
              <a:t>隐</a:t>
            </a:r>
            <a:r>
              <a:rPr sz="2200" spc="-20" dirty="0">
                <a:solidFill>
                  <a:srgbClr val="FF0000"/>
                </a:solidFill>
                <a:latin typeface="FangSong"/>
                <a:cs typeface="FangSong"/>
              </a:rPr>
              <a:t>变</a:t>
            </a:r>
            <a:r>
              <a:rPr sz="2200" spc="-25" dirty="0">
                <a:solidFill>
                  <a:srgbClr val="FF0000"/>
                </a:solidFill>
                <a:latin typeface="FangSong"/>
                <a:cs typeface="FangSong"/>
              </a:rPr>
              <a:t>量的</a:t>
            </a:r>
            <a:r>
              <a:rPr sz="2200" spc="-20" dirty="0">
                <a:solidFill>
                  <a:srgbClr val="FF0000"/>
                </a:solidFill>
                <a:latin typeface="FangSong"/>
                <a:cs typeface="FangSong"/>
              </a:rPr>
              <a:t>利</a:t>
            </a:r>
            <a:r>
              <a:rPr sz="2200" spc="-25" dirty="0">
                <a:solidFill>
                  <a:srgbClr val="FF0000"/>
                </a:solidFill>
                <a:latin typeface="FangSong"/>
                <a:cs typeface="FangSong"/>
              </a:rPr>
              <a:t>器</a:t>
            </a:r>
            <a:endParaRPr sz="2200" dirty="0">
              <a:solidFill>
                <a:prstClr val="black"/>
              </a:solidFill>
              <a:latin typeface="FangSong"/>
              <a:cs typeface="FangSong"/>
            </a:endParaRPr>
          </a:p>
          <a:p>
            <a:pPr>
              <a:spcBef>
                <a:spcPts val="12"/>
              </a:spcBef>
            </a:pPr>
            <a:endParaRPr sz="2900" dirty="0">
              <a:solidFill>
                <a:prstClr val="black"/>
              </a:solidFill>
              <a:latin typeface="Times New Roman"/>
              <a:cs typeface="Times New Roman"/>
            </a:endParaRPr>
          </a:p>
          <a:p>
            <a:pPr marL="12700" marR="5080">
              <a:lnSpc>
                <a:spcPct val="106400"/>
              </a:lnSpc>
              <a:tabLst>
                <a:tab pos="687705" algn="l"/>
                <a:tab pos="7510145" algn="l"/>
              </a:tabLst>
            </a:pPr>
            <a:r>
              <a:rPr sz="2200" spc="-25" dirty="0">
                <a:solidFill>
                  <a:prstClr val="black"/>
                </a:solidFill>
                <a:latin typeface="FangSong"/>
                <a:cs typeface="FangSong"/>
              </a:rPr>
              <a:t>令</a:t>
            </a:r>
            <a:r>
              <a:rPr sz="2200" spc="-550" dirty="0">
                <a:solidFill>
                  <a:prstClr val="black"/>
                </a:solidFill>
                <a:latin typeface="FangSong"/>
                <a:cs typeface="FangSong"/>
              </a:rPr>
              <a:t> </a:t>
            </a:r>
            <a:r>
              <a:rPr sz="2200" b="1" spc="-15" dirty="0">
                <a:solidFill>
                  <a:prstClr val="black"/>
                </a:solidFill>
                <a:latin typeface="Palatino Linotype"/>
                <a:cs typeface="Palatino Linotype"/>
              </a:rPr>
              <a:t>X</a:t>
            </a:r>
            <a:r>
              <a:rPr sz="2200" b="1" dirty="0">
                <a:solidFill>
                  <a:prstClr val="black"/>
                </a:solidFill>
                <a:latin typeface="Palatino Linotype"/>
                <a:cs typeface="Palatino Linotype"/>
              </a:rPr>
              <a:t>	</a:t>
            </a:r>
            <a:r>
              <a:rPr sz="2200" spc="-15" dirty="0">
                <a:solidFill>
                  <a:prstClr val="black"/>
                </a:solidFill>
                <a:latin typeface="FangSong"/>
                <a:cs typeface="FangSong"/>
              </a:rPr>
              <a:t>表示</a:t>
            </a:r>
            <a:r>
              <a:rPr sz="2200" spc="-20" dirty="0">
                <a:solidFill>
                  <a:srgbClr val="151FFF"/>
                </a:solidFill>
                <a:latin typeface="FangSong"/>
                <a:cs typeface="FangSong"/>
              </a:rPr>
              <a:t>已观</a:t>
            </a:r>
            <a:r>
              <a:rPr sz="2200" spc="-25" dirty="0">
                <a:solidFill>
                  <a:srgbClr val="151FFF"/>
                </a:solidFill>
                <a:latin typeface="FangSong"/>
                <a:cs typeface="FangSong"/>
              </a:rPr>
              <a:t>测</a:t>
            </a:r>
            <a:r>
              <a:rPr sz="2200" spc="-20" dirty="0">
                <a:solidFill>
                  <a:srgbClr val="151FFF"/>
                </a:solidFill>
                <a:latin typeface="FangSong"/>
                <a:cs typeface="FangSong"/>
              </a:rPr>
              <a:t>变</a:t>
            </a:r>
            <a:r>
              <a:rPr sz="2200" spc="-25" dirty="0">
                <a:solidFill>
                  <a:srgbClr val="151FFF"/>
                </a:solidFill>
                <a:latin typeface="FangSong"/>
                <a:cs typeface="FangSong"/>
              </a:rPr>
              <a:t>量</a:t>
            </a:r>
            <a:r>
              <a:rPr sz="2200" spc="-15" dirty="0">
                <a:solidFill>
                  <a:srgbClr val="151FFF"/>
                </a:solidFill>
                <a:latin typeface="FangSong"/>
                <a:cs typeface="FangSong"/>
              </a:rPr>
              <a:t>集</a:t>
            </a:r>
            <a:r>
              <a:rPr sz="2200" spc="-15" dirty="0">
                <a:solidFill>
                  <a:prstClr val="black"/>
                </a:solidFill>
                <a:latin typeface="FangSong"/>
                <a:cs typeface="FangSong"/>
              </a:rPr>
              <a:t>，</a:t>
            </a:r>
            <a:r>
              <a:rPr sz="2200" b="1" spc="-15" dirty="0">
                <a:solidFill>
                  <a:prstClr val="black"/>
                </a:solidFill>
                <a:latin typeface="Palatino Linotype"/>
                <a:cs typeface="Palatino Linotype"/>
              </a:rPr>
              <a:t>Z</a:t>
            </a:r>
            <a:r>
              <a:rPr sz="2200" b="1" spc="-50" dirty="0">
                <a:solidFill>
                  <a:prstClr val="black"/>
                </a:solidFill>
                <a:latin typeface="Palatino Linotype"/>
                <a:cs typeface="Palatino Linotype"/>
              </a:rPr>
              <a:t> </a:t>
            </a:r>
            <a:r>
              <a:rPr sz="2200" spc="-15" dirty="0">
                <a:solidFill>
                  <a:prstClr val="black"/>
                </a:solidFill>
                <a:latin typeface="FangSong"/>
                <a:cs typeface="FangSong"/>
              </a:rPr>
              <a:t>表示</a:t>
            </a:r>
            <a:r>
              <a:rPr sz="2200" spc="-15" dirty="0">
                <a:solidFill>
                  <a:srgbClr val="151FFF"/>
                </a:solidFill>
                <a:latin typeface="FangSong"/>
                <a:cs typeface="FangSong"/>
              </a:rPr>
              <a:t>隐变量</a:t>
            </a:r>
            <a:r>
              <a:rPr sz="2200" spc="-35" dirty="0">
                <a:solidFill>
                  <a:srgbClr val="151FFF"/>
                </a:solidFill>
                <a:latin typeface="FangSong"/>
                <a:cs typeface="FangSong"/>
              </a:rPr>
              <a:t>集</a:t>
            </a:r>
            <a:r>
              <a:rPr sz="2200" spc="-15" dirty="0">
                <a:solidFill>
                  <a:prstClr val="black"/>
                </a:solidFill>
                <a:latin typeface="FangSong"/>
                <a:cs typeface="FangSong"/>
              </a:rPr>
              <a:t>，</a:t>
            </a:r>
            <a:r>
              <a:rPr sz="2200" spc="-25" dirty="0">
                <a:solidFill>
                  <a:prstClr val="black"/>
                </a:solidFill>
                <a:latin typeface="FangSong"/>
                <a:cs typeface="FangSong"/>
              </a:rPr>
              <a:t>欲对</a:t>
            </a:r>
            <a:r>
              <a:rPr sz="2200" spc="-20" dirty="0">
                <a:solidFill>
                  <a:prstClr val="black"/>
                </a:solidFill>
                <a:latin typeface="FangSong"/>
                <a:cs typeface="FangSong"/>
              </a:rPr>
              <a:t>模</a:t>
            </a:r>
            <a:r>
              <a:rPr sz="2200" spc="-25" dirty="0">
                <a:solidFill>
                  <a:prstClr val="black"/>
                </a:solidFill>
                <a:latin typeface="FangSong"/>
                <a:cs typeface="FangSong"/>
              </a:rPr>
              <a:t>型参数</a:t>
            </a:r>
            <a:r>
              <a:rPr sz="2200" dirty="0">
                <a:solidFill>
                  <a:prstClr val="black"/>
                </a:solidFill>
                <a:latin typeface="FangSong"/>
                <a:cs typeface="FangSong"/>
              </a:rPr>
              <a:t>	</a:t>
            </a:r>
            <a:r>
              <a:rPr sz="2200" spc="-25" dirty="0">
                <a:solidFill>
                  <a:prstClr val="black"/>
                </a:solidFill>
                <a:latin typeface="FangSong"/>
                <a:cs typeface="FangSong"/>
              </a:rPr>
              <a:t>做</a:t>
            </a:r>
            <a:r>
              <a:rPr sz="2200" spc="-15" dirty="0">
                <a:solidFill>
                  <a:prstClr val="black"/>
                </a:solidFill>
                <a:latin typeface="FangSong"/>
                <a:cs typeface="FangSong"/>
              </a:rPr>
              <a:t> </a:t>
            </a:r>
            <a:r>
              <a:rPr sz="2200" spc="-20" dirty="0">
                <a:solidFill>
                  <a:prstClr val="black"/>
                </a:solidFill>
                <a:latin typeface="FangSong"/>
                <a:cs typeface="FangSong"/>
              </a:rPr>
              <a:t>极</a:t>
            </a:r>
            <a:r>
              <a:rPr sz="2200" spc="-25" dirty="0">
                <a:solidFill>
                  <a:prstClr val="black"/>
                </a:solidFill>
                <a:latin typeface="FangSong"/>
                <a:cs typeface="FangSong"/>
              </a:rPr>
              <a:t>大似</a:t>
            </a:r>
            <a:r>
              <a:rPr sz="2200" spc="-20" dirty="0">
                <a:solidFill>
                  <a:prstClr val="black"/>
                </a:solidFill>
                <a:latin typeface="FangSong"/>
                <a:cs typeface="FangSong"/>
              </a:rPr>
              <a:t>然</a:t>
            </a:r>
            <a:r>
              <a:rPr sz="2200" spc="-25" dirty="0">
                <a:solidFill>
                  <a:prstClr val="black"/>
                </a:solidFill>
                <a:latin typeface="FangSong"/>
                <a:cs typeface="FangSong"/>
              </a:rPr>
              <a:t>估</a:t>
            </a:r>
            <a:r>
              <a:rPr sz="2200" spc="-20" dirty="0">
                <a:solidFill>
                  <a:prstClr val="black"/>
                </a:solidFill>
                <a:latin typeface="FangSong"/>
                <a:cs typeface="FangSong"/>
              </a:rPr>
              <a:t>计</a:t>
            </a:r>
            <a:r>
              <a:rPr sz="2200" spc="-15" dirty="0">
                <a:solidFill>
                  <a:prstClr val="black"/>
                </a:solidFill>
                <a:latin typeface="FangSong"/>
                <a:cs typeface="FangSong"/>
              </a:rPr>
              <a:t>，</a:t>
            </a:r>
            <a:r>
              <a:rPr sz="2200" spc="-25" dirty="0">
                <a:solidFill>
                  <a:prstClr val="black"/>
                </a:solidFill>
                <a:latin typeface="FangSong"/>
                <a:cs typeface="FangSong"/>
              </a:rPr>
              <a:t>则</a:t>
            </a:r>
            <a:r>
              <a:rPr sz="2200" spc="-10" dirty="0">
                <a:solidFill>
                  <a:prstClr val="black"/>
                </a:solidFill>
                <a:latin typeface="FangSong"/>
                <a:cs typeface="FangSong"/>
              </a:rPr>
              <a:t>应</a:t>
            </a:r>
            <a:r>
              <a:rPr sz="2200" spc="-25" dirty="0">
                <a:solidFill>
                  <a:prstClr val="black"/>
                </a:solidFill>
                <a:latin typeface="FangSong"/>
                <a:cs typeface="FangSong"/>
              </a:rPr>
              <a:t>最</a:t>
            </a:r>
            <a:r>
              <a:rPr sz="2200" spc="-10" dirty="0">
                <a:solidFill>
                  <a:prstClr val="black"/>
                </a:solidFill>
                <a:latin typeface="FangSong"/>
                <a:cs typeface="FangSong"/>
              </a:rPr>
              <a:t>大</a:t>
            </a:r>
            <a:r>
              <a:rPr sz="2200" spc="-25" dirty="0">
                <a:solidFill>
                  <a:prstClr val="black"/>
                </a:solidFill>
                <a:latin typeface="FangSong"/>
                <a:cs typeface="FangSong"/>
              </a:rPr>
              <a:t>化对</a:t>
            </a:r>
            <a:r>
              <a:rPr sz="2200" spc="-20" dirty="0">
                <a:solidFill>
                  <a:prstClr val="black"/>
                </a:solidFill>
                <a:latin typeface="FangSong"/>
                <a:cs typeface="FangSong"/>
              </a:rPr>
              <a:t>数</a:t>
            </a:r>
            <a:r>
              <a:rPr sz="2200" spc="-25" dirty="0">
                <a:solidFill>
                  <a:prstClr val="black"/>
                </a:solidFill>
                <a:latin typeface="FangSong"/>
                <a:cs typeface="FangSong"/>
              </a:rPr>
              <a:t>似</a:t>
            </a:r>
            <a:r>
              <a:rPr sz="2200" spc="-10" dirty="0">
                <a:solidFill>
                  <a:prstClr val="black"/>
                </a:solidFill>
                <a:latin typeface="FangSong"/>
                <a:cs typeface="FangSong"/>
              </a:rPr>
              <a:t>然</a:t>
            </a:r>
            <a:r>
              <a:rPr sz="2200" spc="-25" dirty="0">
                <a:solidFill>
                  <a:prstClr val="black"/>
                </a:solidFill>
                <a:latin typeface="FangSong"/>
                <a:cs typeface="FangSong"/>
              </a:rPr>
              <a:t>函数</a:t>
            </a:r>
            <a:endParaRPr sz="2200" dirty="0">
              <a:solidFill>
                <a:prstClr val="black"/>
              </a:solidFill>
              <a:latin typeface="FangSong"/>
              <a:cs typeface="FangSong"/>
            </a:endParaRPr>
          </a:p>
        </p:txBody>
      </p:sp>
      <p:sp>
        <p:nvSpPr>
          <p:cNvPr id="4" name="object 4"/>
          <p:cNvSpPr/>
          <p:nvPr/>
        </p:nvSpPr>
        <p:spPr>
          <a:xfrm>
            <a:off x="9171295" y="4261969"/>
            <a:ext cx="214926" cy="229835"/>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9171295" y="4491804"/>
            <a:ext cx="215265" cy="80645"/>
          </a:xfrm>
          <a:custGeom>
            <a:avLst/>
            <a:gdLst/>
            <a:ahLst/>
            <a:cxnLst/>
            <a:rect l="l" t="t" r="r" b="b"/>
            <a:pathLst>
              <a:path w="215265" h="80645">
                <a:moveTo>
                  <a:pt x="0" y="80196"/>
                </a:moveTo>
                <a:lnTo>
                  <a:pt x="214926" y="80196"/>
                </a:lnTo>
                <a:lnTo>
                  <a:pt x="214926" y="0"/>
                </a:lnTo>
                <a:lnTo>
                  <a:pt x="0" y="0"/>
                </a:lnTo>
                <a:lnTo>
                  <a:pt x="0" y="80196"/>
                </a:lnTo>
                <a:close/>
              </a:path>
            </a:pathLst>
          </a:custGeom>
          <a:solidFill>
            <a:srgbClr val="FFFFFF"/>
          </a:solidFill>
        </p:spPr>
        <p:txBody>
          <a:bodyPr wrap="square" lIns="0" tIns="0" rIns="0" bIns="0" rtlCol="0"/>
          <a:lstStyle/>
          <a:p>
            <a:endParaRPr>
              <a:solidFill>
                <a:prstClr val="black"/>
              </a:solidFill>
            </a:endParaRPr>
          </a:p>
        </p:txBody>
      </p:sp>
      <p:sp>
        <p:nvSpPr>
          <p:cNvPr id="6" name="object 6"/>
          <p:cNvSpPr/>
          <p:nvPr/>
        </p:nvSpPr>
        <p:spPr>
          <a:xfrm>
            <a:off x="3965107" y="5115381"/>
            <a:ext cx="4217190" cy="321182"/>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3965106" y="5449939"/>
            <a:ext cx="4217670" cy="0"/>
          </a:xfrm>
          <a:custGeom>
            <a:avLst/>
            <a:gdLst/>
            <a:ahLst/>
            <a:cxnLst/>
            <a:rect l="l" t="t" r="r" b="b"/>
            <a:pathLst>
              <a:path w="4217670">
                <a:moveTo>
                  <a:pt x="0" y="0"/>
                </a:moveTo>
                <a:lnTo>
                  <a:pt x="4217189" y="0"/>
                </a:lnTo>
              </a:path>
            </a:pathLst>
          </a:custGeom>
          <a:ln w="28015">
            <a:solidFill>
              <a:srgbClr val="FFFFFF"/>
            </a:solidFill>
          </a:ln>
        </p:spPr>
        <p:txBody>
          <a:bodyPr wrap="square" lIns="0" tIns="0" rIns="0" bIns="0" rtlCol="0"/>
          <a:lstStyle/>
          <a:p>
            <a:endParaRPr>
              <a:solidFill>
                <a:prstClr val="black"/>
              </a:solidFill>
            </a:endParaRPr>
          </a:p>
        </p:txBody>
      </p:sp>
      <p:sp>
        <p:nvSpPr>
          <p:cNvPr id="8" name="object 8"/>
          <p:cNvSpPr txBox="1"/>
          <p:nvPr/>
        </p:nvSpPr>
        <p:spPr>
          <a:xfrm>
            <a:off x="5513070" y="5690951"/>
            <a:ext cx="3892550" cy="276860"/>
          </a:xfrm>
          <a:prstGeom prst="rect">
            <a:avLst/>
          </a:prstGeom>
        </p:spPr>
        <p:txBody>
          <a:bodyPr vert="horz" wrap="square" lIns="0" tIns="0" rIns="0" bIns="0" rtlCol="0">
            <a:spAutoFit/>
          </a:bodyPr>
          <a:lstStyle/>
          <a:p>
            <a:pPr marL="12700"/>
            <a:r>
              <a:rPr b="1" spc="-15" dirty="0">
                <a:solidFill>
                  <a:srgbClr val="151FFF"/>
                </a:solidFill>
                <a:latin typeface="Palatino Linotype"/>
                <a:cs typeface="Palatino Linotype"/>
              </a:rPr>
              <a:t>Z</a:t>
            </a:r>
            <a:r>
              <a:rPr b="1" spc="-10" dirty="0">
                <a:solidFill>
                  <a:srgbClr val="151FFF"/>
                </a:solidFill>
                <a:latin typeface="Palatino Linotype"/>
                <a:cs typeface="Palatino Linotype"/>
              </a:rPr>
              <a:t> </a:t>
            </a:r>
            <a:r>
              <a:rPr dirty="0">
                <a:solidFill>
                  <a:srgbClr val="151FFF"/>
                </a:solidFill>
                <a:latin typeface="FangSong"/>
                <a:cs typeface="FangSong"/>
              </a:rPr>
              <a:t>是隐变量，无法直接求解。怎么办？</a:t>
            </a:r>
            <a:endParaRPr>
              <a:solidFill>
                <a:srgbClr val="151FFF"/>
              </a:solidFill>
              <a:latin typeface="FangSong"/>
              <a:cs typeface="FangSong"/>
            </a:endParaRPr>
          </a:p>
        </p:txBody>
      </p:sp>
      <p:sp>
        <p:nvSpPr>
          <p:cNvPr id="12" name="标题 3">
            <a:extLst>
              <a:ext uri="{FF2B5EF4-FFF2-40B4-BE49-F238E27FC236}">
                <a16:creationId xmlns:a16="http://schemas.microsoft.com/office/drawing/2014/main" id="{594C9A84-1A34-2540-AAEE-1D3FD53494C6}"/>
              </a:ext>
            </a:extLst>
          </p:cNvPr>
          <p:cNvSpPr txBox="1">
            <a:spLocks noGrp="1"/>
          </p:cNvSpPr>
          <p:nvPr>
            <p:ph type="title"/>
          </p:nvPr>
        </p:nvSpPr>
        <p:spPr/>
        <p:txBody>
          <a:bodyPr/>
          <a:lst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en-US" altLang="zh-CN"/>
              <a:t>EM</a:t>
            </a:r>
            <a:r>
              <a:rPr lang="zh-CN" altLang="en-US"/>
              <a:t>算法</a:t>
            </a:r>
            <a:r>
              <a:rPr lang="en-US" altLang="zh-CN"/>
              <a:t>-Expectation</a:t>
            </a:r>
            <a:r>
              <a:rPr lang="zh-CN" altLang="en-US"/>
              <a:t> </a:t>
            </a:r>
            <a:r>
              <a:rPr lang="en-US" altLang="zh-CN"/>
              <a:t>Maximization</a:t>
            </a:r>
            <a:endParaRPr lang="zh-CN" altLang="en-US" dirty="0"/>
          </a:p>
        </p:txBody>
      </p:sp>
    </p:spTree>
    <p:custDataLst>
      <p:tags r:id="rId1"/>
    </p:custDataLst>
    <p:extLst>
      <p:ext uri="{BB962C8B-B14F-4D97-AF65-F5344CB8AC3E}">
        <p14:creationId xmlns:p14="http://schemas.microsoft.com/office/powerpoint/2010/main" val="163915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Lst>
  </p:timing>
  <p:extLst mod="1"/>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Discernment by Flipping a Coin – God In All Thing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79512"/>
            <a:ext cx="9144000" cy="6098977"/>
          </a:xfrm>
          <a:prstGeom prst="rect">
            <a:avLst/>
          </a:prstGeom>
        </p:spPr>
      </p:pic>
    </p:spTree>
    <p:extLst>
      <p:ext uri="{BB962C8B-B14F-4D97-AF65-F5344CB8AC3E}">
        <p14:creationId xmlns:p14="http://schemas.microsoft.com/office/powerpoint/2010/main" val="473904187"/>
      </p:ext>
    </p:extLst>
  </p:cSld>
  <p:clrMapOvr>
    <a:masterClrMapping/>
  </p:clrMapOvr>
  <p:extLst mod="1"/>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971" y="1981200"/>
            <a:ext cx="8990056" cy="4114800"/>
          </a:xfrm>
          <a:prstGeom prst="rect">
            <a:avLst/>
          </a:prstGeom>
        </p:spPr>
      </p:pic>
      <p:sp>
        <p:nvSpPr>
          <p:cNvPr id="8" name="矩形 7"/>
          <p:cNvSpPr/>
          <p:nvPr/>
        </p:nvSpPr>
        <p:spPr>
          <a:xfrm>
            <a:off x="8763000" y="2590801"/>
            <a:ext cx="1371600" cy="646331"/>
          </a:xfrm>
          <a:prstGeom prst="rect">
            <a:avLst/>
          </a:prstGeom>
        </p:spPr>
        <p:txBody>
          <a:bodyPr wrap="square">
            <a:spAutoFit/>
          </a:bodyPr>
          <a:lstStyle/>
          <a:p>
            <a:r>
              <a:rPr lang="en-US" altLang="zh-CN" b="1" dirty="0">
                <a:solidFill>
                  <a:srgbClr val="C00000"/>
                </a:solidFill>
              </a:rPr>
              <a:t>A</a:t>
            </a:r>
            <a:r>
              <a:rPr lang="zh-CN" altLang="en-US" b="1" dirty="0">
                <a:solidFill>
                  <a:srgbClr val="C00000"/>
                </a:solidFill>
              </a:rPr>
              <a:t>硬币正面朝上的概率</a:t>
            </a:r>
            <a:endParaRPr lang="zh-CN" altLang="en-US" dirty="0"/>
          </a:p>
        </p:txBody>
      </p:sp>
      <p:sp>
        <p:nvSpPr>
          <p:cNvPr id="42" name="矩形 41"/>
          <p:cNvSpPr/>
          <p:nvPr/>
        </p:nvSpPr>
        <p:spPr>
          <a:xfrm>
            <a:off x="8763000" y="4800601"/>
            <a:ext cx="1371600" cy="646331"/>
          </a:xfrm>
          <a:prstGeom prst="rect">
            <a:avLst/>
          </a:prstGeom>
        </p:spPr>
        <p:txBody>
          <a:bodyPr wrap="square">
            <a:spAutoFit/>
          </a:bodyPr>
          <a:lstStyle/>
          <a:p>
            <a:r>
              <a:rPr lang="en-US" altLang="zh-CN" b="1" dirty="0">
                <a:solidFill>
                  <a:srgbClr val="C00000"/>
                </a:solidFill>
              </a:rPr>
              <a:t>B</a:t>
            </a:r>
            <a:r>
              <a:rPr lang="zh-CN" altLang="en-US" b="1" dirty="0">
                <a:solidFill>
                  <a:srgbClr val="C00000"/>
                </a:solidFill>
              </a:rPr>
              <a:t>硬币正面朝上的概率</a:t>
            </a:r>
            <a:endParaRPr lang="zh-CN" altLang="en-US" dirty="0"/>
          </a:p>
        </p:txBody>
      </p:sp>
      <p:sp>
        <p:nvSpPr>
          <p:cNvPr id="2" name="矩形 1">
            <a:extLst>
              <a:ext uri="{FF2B5EF4-FFF2-40B4-BE49-F238E27FC236}">
                <a16:creationId xmlns:a16="http://schemas.microsoft.com/office/drawing/2014/main" id="{596865C9-37DA-AF41-AF9C-E6E8B9E3752A}"/>
              </a:ext>
            </a:extLst>
          </p:cNvPr>
          <p:cNvSpPr/>
          <p:nvPr/>
        </p:nvSpPr>
        <p:spPr>
          <a:xfrm>
            <a:off x="1676401" y="707323"/>
            <a:ext cx="8762227" cy="830997"/>
          </a:xfrm>
          <a:prstGeom prst="rect">
            <a:avLst/>
          </a:prstGeom>
        </p:spPr>
        <p:txBody>
          <a:bodyPr wrap="square">
            <a:spAutoFit/>
          </a:bodyPr>
          <a:lstStyle/>
          <a:p>
            <a:r>
              <a:rPr lang="zh-CN" altLang="en-US" sz="2400" dirty="0">
                <a:solidFill>
                  <a:srgbClr val="4F4F4F"/>
                </a:solidFill>
                <a:latin typeface="-apple-system"/>
              </a:rPr>
              <a:t>抛硬币实验，如果实验员</a:t>
            </a:r>
            <a:r>
              <a:rPr lang="zh-CN" altLang="en-US" sz="2400" dirty="0">
                <a:solidFill>
                  <a:srgbClr val="FF0000"/>
                </a:solidFill>
                <a:latin typeface="-apple-system"/>
              </a:rPr>
              <a:t>记录了每次丢的是哪个硬币</a:t>
            </a:r>
            <a:r>
              <a:rPr lang="en-US" altLang="zh-CN" sz="2400" dirty="0">
                <a:solidFill>
                  <a:srgbClr val="FF0000"/>
                </a:solidFill>
                <a:latin typeface="-apple-system"/>
              </a:rPr>
              <a:t>,</a:t>
            </a:r>
            <a:r>
              <a:rPr lang="zh-CN" altLang="en-US" sz="2400" dirty="0">
                <a:solidFill>
                  <a:srgbClr val="FF0000"/>
                </a:solidFill>
                <a:latin typeface="-apple-system"/>
              </a:rPr>
              <a:t>没有隐变量</a:t>
            </a:r>
            <a:r>
              <a:rPr lang="en-US" altLang="zh-CN" sz="2400" dirty="0">
                <a:solidFill>
                  <a:srgbClr val="FF0000"/>
                </a:solidFill>
                <a:latin typeface="-apple-system"/>
              </a:rPr>
              <a:t>,</a:t>
            </a:r>
            <a:r>
              <a:rPr lang="zh-CN" altLang="en-US" sz="2400" dirty="0">
                <a:solidFill>
                  <a:srgbClr val="FF0000"/>
                </a:solidFill>
                <a:latin typeface="-apple-system"/>
              </a:rPr>
              <a:t>直接最大似然就可以算出</a:t>
            </a:r>
            <a:r>
              <a:rPr lang="en" altLang="zh-CN" sz="2400" dirty="0">
                <a:solidFill>
                  <a:srgbClr val="FF0000"/>
                </a:solidFill>
                <a:latin typeface="-apple-system"/>
              </a:rPr>
              <a:t>A,B</a:t>
            </a:r>
            <a:r>
              <a:rPr lang="zh-CN" altLang="en-US" sz="2400" dirty="0">
                <a:solidFill>
                  <a:srgbClr val="FF0000"/>
                </a:solidFill>
                <a:latin typeface="-apple-system"/>
              </a:rPr>
              <a:t>的正面概率</a:t>
            </a:r>
            <a:endParaRPr lang="zh-CN" altLang="en-US" sz="2400" dirty="0">
              <a:solidFill>
                <a:srgbClr val="FF0000"/>
              </a:solidFill>
            </a:endParaRPr>
          </a:p>
        </p:txBody>
      </p:sp>
    </p:spTree>
    <p:custDataLst>
      <p:tags r:id="rId1"/>
    </p:custDataLst>
    <p:extLst>
      <p:ext uri="{BB962C8B-B14F-4D97-AF65-F5344CB8AC3E}">
        <p14:creationId xmlns:p14="http://schemas.microsoft.com/office/powerpoint/2010/main" val="287439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2" grpId="0"/>
    </p:bldLst>
  </p:timing>
  <p:extLst mod="1"/>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贝叶斯决策论 </a:t>
            </a:r>
            <a:r>
              <a:rPr lang="en-US" altLang="zh-CN"/>
              <a:t>(</a:t>
            </a:r>
            <a:r>
              <a:rPr lang="en"/>
              <a:t>Bayesian decision theory)</a:t>
            </a:r>
          </a:p>
        </p:txBody>
      </p:sp>
      <p:sp>
        <p:nvSpPr>
          <p:cNvPr id="3" name="object 3"/>
          <p:cNvSpPr txBox="1"/>
          <p:nvPr/>
        </p:nvSpPr>
        <p:spPr>
          <a:xfrm>
            <a:off x="1707286" y="971827"/>
            <a:ext cx="8777427" cy="2085186"/>
          </a:xfrm>
          <a:prstGeom prst="rect">
            <a:avLst/>
          </a:prstGeom>
        </p:spPr>
        <p:txBody>
          <a:bodyPr vert="horz" wrap="square" lIns="0" tIns="0" rIns="0" bIns="0" rtlCol="0">
            <a:spAutoFit/>
          </a:bodyPr>
          <a:lstStyle/>
          <a:p>
            <a:pPr marL="12700">
              <a:defRPr/>
            </a:pPr>
            <a:r>
              <a:rPr lang="zh-CN" altLang="en-US" sz="2000" dirty="0">
                <a:solidFill>
                  <a:prstClr val="black"/>
                </a:solidFill>
                <a:latin typeface="Calibri"/>
                <a:ea typeface="宋体" panose="02010600030101010101" pitchFamily="2" charset="-122"/>
              </a:rPr>
              <a:t>贝叶斯决策论（</a:t>
            </a:r>
            <a:r>
              <a:rPr lang="en-US" altLang="zh-CN" sz="2000" dirty="0">
                <a:solidFill>
                  <a:prstClr val="black"/>
                </a:solidFill>
                <a:latin typeface="Calibri"/>
                <a:ea typeface="宋体" panose="02010600030101010101" pitchFamily="2" charset="-122"/>
              </a:rPr>
              <a:t>Bayesian decision theory</a:t>
            </a:r>
            <a:r>
              <a:rPr lang="zh-CN" altLang="en-US" sz="2000" dirty="0">
                <a:solidFill>
                  <a:prstClr val="black"/>
                </a:solidFill>
                <a:latin typeface="Calibri"/>
                <a:ea typeface="宋体" panose="02010600030101010101" pitchFamily="2" charset="-122"/>
              </a:rPr>
              <a:t>）是在概率框架下实施决策的基本方法</a:t>
            </a:r>
            <a:endParaRPr lang="en-US" altLang="zh-CN" sz="2000" dirty="0">
              <a:solidFill>
                <a:prstClr val="black"/>
              </a:solidFill>
              <a:latin typeface="Calibri"/>
              <a:ea typeface="宋体" panose="02010600030101010101" pitchFamily="2" charset="-122"/>
            </a:endParaRPr>
          </a:p>
          <a:p>
            <a:pPr marL="12700">
              <a:defRPr/>
            </a:pPr>
            <a:endParaRPr lang="en-US" sz="2000" dirty="0">
              <a:solidFill>
                <a:prstClr val="black"/>
              </a:solidFill>
              <a:latin typeface="FangSong"/>
              <a:cs typeface="FangSong"/>
            </a:endParaRPr>
          </a:p>
          <a:p>
            <a:pPr marL="12700" lvl="1">
              <a:defRPr/>
            </a:pPr>
            <a:r>
              <a:rPr lang="zh-CN" altLang="en-US" dirty="0">
                <a:solidFill>
                  <a:prstClr val="black"/>
                </a:solidFill>
                <a:latin typeface="Calibri"/>
                <a:ea typeface="宋体" panose="02010600030101010101" pitchFamily="2" charset="-122"/>
              </a:rPr>
              <a:t>在分类问题情况下，在</a:t>
            </a:r>
            <a:r>
              <a:rPr lang="zh-CN" altLang="en-US" dirty="0">
                <a:solidFill>
                  <a:srgbClr val="FF0000"/>
                </a:solidFill>
                <a:latin typeface="Calibri"/>
                <a:ea typeface="宋体" panose="02010600030101010101" pitchFamily="2" charset="-122"/>
              </a:rPr>
              <a:t>所有相关概率</a:t>
            </a:r>
            <a:r>
              <a:rPr lang="zh-CN" altLang="en-US" dirty="0">
                <a:solidFill>
                  <a:prstClr val="black"/>
                </a:solidFill>
                <a:latin typeface="Calibri"/>
                <a:ea typeface="宋体" panose="02010600030101010101" pitchFamily="2" charset="-122"/>
              </a:rPr>
              <a:t>都已知的</a:t>
            </a:r>
            <a:r>
              <a:rPr lang="zh-CN" altLang="en-US" dirty="0">
                <a:solidFill>
                  <a:srgbClr val="FF0000"/>
                </a:solidFill>
                <a:latin typeface="Calibri"/>
                <a:ea typeface="宋体" panose="02010600030101010101" pitchFamily="2" charset="-122"/>
              </a:rPr>
              <a:t>理想情形</a:t>
            </a:r>
            <a:r>
              <a:rPr lang="zh-CN" altLang="en-US" dirty="0">
                <a:solidFill>
                  <a:prstClr val="black"/>
                </a:solidFill>
                <a:latin typeface="Calibri"/>
                <a:ea typeface="宋体" panose="02010600030101010101" pitchFamily="2" charset="-122"/>
              </a:rPr>
              <a:t>下，贝叶斯决策考虑如何基于</a:t>
            </a:r>
            <a:r>
              <a:rPr lang="zh-CN" altLang="en-US" dirty="0">
                <a:solidFill>
                  <a:srgbClr val="FF0000"/>
                </a:solidFill>
                <a:latin typeface="Calibri"/>
                <a:ea typeface="宋体" panose="02010600030101010101" pitchFamily="2" charset="-122"/>
              </a:rPr>
              <a:t>这些概率</a:t>
            </a:r>
            <a:r>
              <a:rPr lang="zh-CN" altLang="en-US" dirty="0">
                <a:solidFill>
                  <a:prstClr val="black"/>
                </a:solidFill>
                <a:latin typeface="Calibri"/>
                <a:ea typeface="宋体" panose="02010600030101010101" pitchFamily="2" charset="-122"/>
              </a:rPr>
              <a:t>和</a:t>
            </a:r>
            <a:r>
              <a:rPr lang="zh-CN" altLang="en-US" dirty="0">
                <a:solidFill>
                  <a:srgbClr val="FF0000"/>
                </a:solidFill>
                <a:latin typeface="Calibri"/>
                <a:ea typeface="宋体" panose="02010600030101010101" pitchFamily="2" charset="-122"/>
              </a:rPr>
              <a:t>误判损失</a:t>
            </a:r>
            <a:r>
              <a:rPr lang="zh-CN" altLang="en-US" dirty="0">
                <a:solidFill>
                  <a:prstClr val="black"/>
                </a:solidFill>
                <a:latin typeface="Calibri"/>
                <a:ea typeface="宋体" panose="02010600030101010101" pitchFamily="2" charset="-122"/>
              </a:rPr>
              <a:t>来选择</a:t>
            </a:r>
            <a:r>
              <a:rPr lang="zh-CN" altLang="en-US" dirty="0">
                <a:solidFill>
                  <a:srgbClr val="FF0000"/>
                </a:solidFill>
                <a:latin typeface="Calibri"/>
                <a:ea typeface="宋体" panose="02010600030101010101" pitchFamily="2" charset="-122"/>
              </a:rPr>
              <a:t>最优的类别标记</a:t>
            </a:r>
            <a:r>
              <a:rPr lang="zh-CN" altLang="en-US" dirty="0">
                <a:solidFill>
                  <a:prstClr val="black"/>
                </a:solidFill>
                <a:latin typeface="Calibri"/>
                <a:ea typeface="宋体" panose="02010600030101010101" pitchFamily="2" charset="-122"/>
              </a:rPr>
              <a:t>。</a:t>
            </a:r>
            <a:endParaRPr lang="en-US" altLang="zh-CN" dirty="0">
              <a:solidFill>
                <a:prstClr val="black"/>
              </a:solidFill>
              <a:latin typeface="Calibri"/>
              <a:ea typeface="宋体" panose="02010600030101010101" pitchFamily="2" charset="-122"/>
            </a:endParaRPr>
          </a:p>
          <a:p>
            <a:pPr>
              <a:spcBef>
                <a:spcPts val="27"/>
              </a:spcBef>
              <a:defRPr/>
            </a:pPr>
            <a:endParaRPr sz="1950" dirty="0">
              <a:solidFill>
                <a:prstClr val="black"/>
              </a:solidFill>
              <a:latin typeface="Times New Roman"/>
              <a:cs typeface="Times New Roman"/>
            </a:endParaRPr>
          </a:p>
          <a:p>
            <a:pPr marL="12700">
              <a:defRPr/>
            </a:pPr>
            <a:r>
              <a:rPr sz="2000" spc="10" dirty="0">
                <a:solidFill>
                  <a:prstClr val="black"/>
                </a:solidFill>
                <a:latin typeface="FangSong"/>
                <a:cs typeface="FangSong"/>
              </a:rPr>
              <a:t>给</a:t>
            </a:r>
            <a:r>
              <a:rPr sz="2000" dirty="0">
                <a:solidFill>
                  <a:prstClr val="black"/>
                </a:solidFill>
                <a:latin typeface="FangSong"/>
                <a:cs typeface="FangSong"/>
              </a:rPr>
              <a:t>定</a:t>
            </a:r>
            <a:r>
              <a:rPr sz="2000" spc="-320" dirty="0">
                <a:solidFill>
                  <a:prstClr val="black"/>
                </a:solidFill>
                <a:latin typeface="FangSong"/>
                <a:cs typeface="FangSong"/>
              </a:rPr>
              <a:t> </a:t>
            </a:r>
            <a:r>
              <a:rPr sz="2000" i="1" dirty="0">
                <a:solidFill>
                  <a:prstClr val="black"/>
                </a:solidFill>
                <a:latin typeface="Palatino Linotype"/>
                <a:cs typeface="Palatino Linotype"/>
              </a:rPr>
              <a:t>N</a:t>
            </a:r>
            <a:r>
              <a:rPr sz="2000" i="1" spc="185" dirty="0">
                <a:solidFill>
                  <a:prstClr val="black"/>
                </a:solidFill>
                <a:latin typeface="Palatino Linotype"/>
                <a:cs typeface="Palatino Linotype"/>
              </a:rPr>
              <a:t> </a:t>
            </a:r>
            <a:r>
              <a:rPr sz="2000" spc="10" dirty="0">
                <a:solidFill>
                  <a:prstClr val="black"/>
                </a:solidFill>
                <a:latin typeface="FangSong"/>
                <a:cs typeface="FangSong"/>
              </a:rPr>
              <a:t>个类</a:t>
            </a:r>
            <a:r>
              <a:rPr sz="2000" dirty="0">
                <a:solidFill>
                  <a:prstClr val="black"/>
                </a:solidFill>
                <a:latin typeface="FangSong"/>
                <a:cs typeface="FangSong"/>
              </a:rPr>
              <a:t>别，令</a:t>
            </a:r>
            <a:r>
              <a:rPr sz="2000" spc="-335" dirty="0">
                <a:solidFill>
                  <a:prstClr val="black"/>
                </a:solidFill>
                <a:latin typeface="FangSong"/>
                <a:cs typeface="FangSong"/>
              </a:rPr>
              <a:t> </a:t>
            </a:r>
            <a:r>
              <a:rPr sz="2000" i="1" spc="-5" dirty="0" err="1">
                <a:solidFill>
                  <a:srgbClr val="FF0000"/>
                </a:solidFill>
                <a:latin typeface="Palatino Linotype"/>
                <a:cs typeface="Palatino Linotype"/>
              </a:rPr>
              <a:t>λ</a:t>
            </a:r>
            <a:r>
              <a:rPr sz="1950" i="1" spc="7" baseline="-21367" dirty="0" err="1">
                <a:solidFill>
                  <a:srgbClr val="FF0000"/>
                </a:solidFill>
                <a:latin typeface="Palatino Linotype"/>
                <a:cs typeface="Palatino Linotype"/>
              </a:rPr>
              <a:t>ij</a:t>
            </a:r>
            <a:r>
              <a:rPr sz="1950" i="1" baseline="-21367" dirty="0">
                <a:solidFill>
                  <a:prstClr val="black"/>
                </a:solidFill>
                <a:latin typeface="Palatino Linotype"/>
                <a:cs typeface="Palatino Linotype"/>
              </a:rPr>
              <a:t> </a:t>
            </a:r>
            <a:r>
              <a:rPr sz="1950" i="1" spc="89" baseline="-21367" dirty="0">
                <a:solidFill>
                  <a:prstClr val="black"/>
                </a:solidFill>
                <a:latin typeface="Palatino Linotype"/>
                <a:cs typeface="Palatino Linotype"/>
              </a:rPr>
              <a:t> </a:t>
            </a:r>
            <a:r>
              <a:rPr sz="2000" spc="10" dirty="0" err="1">
                <a:solidFill>
                  <a:prstClr val="black"/>
                </a:solidFill>
                <a:latin typeface="FangSong"/>
                <a:cs typeface="FangSong"/>
              </a:rPr>
              <a:t>代表</a:t>
            </a:r>
            <a:r>
              <a:rPr sz="2000" dirty="0" err="1">
                <a:solidFill>
                  <a:prstClr val="black"/>
                </a:solidFill>
                <a:latin typeface="FangSong"/>
                <a:cs typeface="FangSong"/>
              </a:rPr>
              <a:t>将</a:t>
            </a:r>
            <a:r>
              <a:rPr lang="zh-CN" altLang="en-US" sz="2000" dirty="0">
                <a:solidFill>
                  <a:prstClr val="black"/>
                </a:solidFill>
                <a:latin typeface="FangSong"/>
                <a:ea typeface="宋体" panose="02010600030101010101" pitchFamily="2" charset="-122"/>
                <a:cs typeface="FangSong"/>
              </a:rPr>
              <a:t>本来为</a:t>
            </a:r>
            <a:r>
              <a:rPr lang="en-US" altLang="zh-CN" sz="2000" i="1" dirty="0" err="1">
                <a:solidFill>
                  <a:srgbClr val="FF0000"/>
                </a:solidFill>
                <a:latin typeface="Palatino Linotype"/>
                <a:ea typeface="宋体" panose="02010600030101010101" pitchFamily="2" charset="-122"/>
                <a:cs typeface="Palatino Linotype"/>
              </a:rPr>
              <a:t>c</a:t>
            </a:r>
            <a:r>
              <a:rPr lang="en-US" altLang="zh-CN" sz="2000" i="1" baseline="-25000" dirty="0" err="1">
                <a:solidFill>
                  <a:srgbClr val="FF0000"/>
                </a:solidFill>
                <a:latin typeface="Palatino Linotype"/>
                <a:ea typeface="宋体" panose="02010600030101010101" pitchFamily="2" charset="-122"/>
                <a:cs typeface="Palatino Linotype"/>
              </a:rPr>
              <a:t>j</a:t>
            </a:r>
            <a:r>
              <a:rPr lang="zh-CN" altLang="en-US" sz="2000" i="1" baseline="-25000" dirty="0">
                <a:solidFill>
                  <a:prstClr val="black"/>
                </a:solidFill>
                <a:latin typeface="Palatino Linotype"/>
                <a:ea typeface="宋体" panose="02010600030101010101" pitchFamily="2" charset="-122"/>
                <a:cs typeface="Palatino Linotype"/>
              </a:rPr>
              <a:t> </a:t>
            </a:r>
            <a:r>
              <a:rPr sz="2000" spc="10" dirty="0" err="1">
                <a:solidFill>
                  <a:prstClr val="black"/>
                </a:solidFill>
                <a:latin typeface="FangSong"/>
                <a:cs typeface="FangSong"/>
              </a:rPr>
              <a:t>类</a:t>
            </a:r>
            <a:r>
              <a:rPr lang="zh-CN" altLang="en-US" sz="2000" spc="10" dirty="0">
                <a:solidFill>
                  <a:prstClr val="black"/>
                </a:solidFill>
                <a:latin typeface="FangSong"/>
                <a:ea typeface="宋体" panose="02010600030101010101" pitchFamily="2" charset="-122"/>
                <a:cs typeface="FangSong"/>
              </a:rPr>
              <a:t>的</a:t>
            </a:r>
            <a:r>
              <a:rPr sz="2000" spc="10" dirty="0" err="1">
                <a:solidFill>
                  <a:prstClr val="black"/>
                </a:solidFill>
                <a:latin typeface="FangSong"/>
                <a:cs typeface="FangSong"/>
              </a:rPr>
              <a:t>样</a:t>
            </a:r>
            <a:r>
              <a:rPr sz="2000" dirty="0" err="1">
                <a:solidFill>
                  <a:prstClr val="black"/>
                </a:solidFill>
                <a:latin typeface="FangSong"/>
                <a:cs typeface="FangSong"/>
              </a:rPr>
              <a:t>本</a:t>
            </a:r>
            <a:r>
              <a:rPr sz="2000" spc="-15" dirty="0" err="1">
                <a:solidFill>
                  <a:srgbClr val="FF0000"/>
                </a:solidFill>
                <a:latin typeface="FangSong"/>
                <a:cs typeface="FangSong"/>
              </a:rPr>
              <a:t>误</a:t>
            </a:r>
            <a:r>
              <a:rPr sz="2000" dirty="0" err="1">
                <a:solidFill>
                  <a:srgbClr val="FF0000"/>
                </a:solidFill>
                <a:latin typeface="FangSong"/>
                <a:cs typeface="FangSong"/>
              </a:rPr>
              <a:t>分类</a:t>
            </a:r>
            <a:r>
              <a:rPr sz="2000" spc="-10" dirty="0" err="1">
                <a:solidFill>
                  <a:prstClr val="black"/>
                </a:solidFill>
                <a:latin typeface="FangSong"/>
                <a:cs typeface="FangSong"/>
              </a:rPr>
              <a:t>为</a:t>
            </a:r>
            <a:r>
              <a:rPr sz="2000" dirty="0" err="1">
                <a:solidFill>
                  <a:prstClr val="black"/>
                </a:solidFill>
                <a:latin typeface="FangSong"/>
                <a:cs typeface="FangSong"/>
              </a:rPr>
              <a:t>第</a:t>
            </a:r>
            <a:r>
              <a:rPr sz="2000" spc="-345" dirty="0">
                <a:solidFill>
                  <a:prstClr val="black"/>
                </a:solidFill>
                <a:latin typeface="FangSong"/>
                <a:cs typeface="FangSong"/>
              </a:rPr>
              <a:t> </a:t>
            </a:r>
            <a:r>
              <a:rPr lang="en-US" altLang="zh-CN" sz="2000" i="1" dirty="0">
                <a:solidFill>
                  <a:srgbClr val="FF0000"/>
                </a:solidFill>
                <a:latin typeface="Palatino Linotype"/>
                <a:ea typeface="宋体" panose="02010600030101010101" pitchFamily="2" charset="-122"/>
                <a:cs typeface="Palatino Linotype"/>
              </a:rPr>
              <a:t>c</a:t>
            </a:r>
            <a:r>
              <a:rPr lang="en-US" altLang="zh-CN" sz="2000" i="1" baseline="-25000" dirty="0">
                <a:solidFill>
                  <a:srgbClr val="FF0000"/>
                </a:solidFill>
                <a:latin typeface="Palatino Linotype"/>
                <a:ea typeface="宋体" panose="02010600030101010101" pitchFamily="2" charset="-122"/>
                <a:cs typeface="Palatino Linotype"/>
              </a:rPr>
              <a:t>i</a:t>
            </a:r>
            <a:r>
              <a:rPr sz="2000" i="1" spc="-5" dirty="0">
                <a:solidFill>
                  <a:prstClr val="black"/>
                </a:solidFill>
                <a:latin typeface="Palatino Linotype"/>
                <a:cs typeface="Palatino Linotype"/>
              </a:rPr>
              <a:t> </a:t>
            </a:r>
            <a:r>
              <a:rPr sz="2000" spc="10" dirty="0">
                <a:solidFill>
                  <a:prstClr val="black"/>
                </a:solidFill>
                <a:latin typeface="FangSong"/>
                <a:cs typeface="FangSong"/>
              </a:rPr>
              <a:t>类所</a:t>
            </a:r>
            <a:r>
              <a:rPr sz="2000" dirty="0">
                <a:solidFill>
                  <a:prstClr val="black"/>
                </a:solidFill>
                <a:latin typeface="FangSong"/>
                <a:cs typeface="FangSong"/>
              </a:rPr>
              <a:t>产</a:t>
            </a:r>
            <a:r>
              <a:rPr sz="2000" spc="-15" dirty="0">
                <a:solidFill>
                  <a:prstClr val="black"/>
                </a:solidFill>
                <a:latin typeface="FangSong"/>
                <a:cs typeface="FangSong"/>
              </a:rPr>
              <a:t>生</a:t>
            </a:r>
            <a:r>
              <a:rPr sz="2000" dirty="0">
                <a:solidFill>
                  <a:prstClr val="black"/>
                </a:solidFill>
                <a:latin typeface="FangSong"/>
                <a:cs typeface="FangSong"/>
              </a:rPr>
              <a:t>的</a:t>
            </a:r>
            <a:r>
              <a:rPr sz="2000" spc="5" dirty="0">
                <a:solidFill>
                  <a:srgbClr val="FF0000"/>
                </a:solidFill>
                <a:latin typeface="FangSong"/>
                <a:cs typeface="FangSong"/>
              </a:rPr>
              <a:t>损失</a:t>
            </a:r>
            <a:r>
              <a:rPr sz="2000" spc="-5" dirty="0">
                <a:solidFill>
                  <a:prstClr val="black"/>
                </a:solidFill>
                <a:latin typeface="FangSong"/>
                <a:cs typeface="FangSong"/>
              </a:rPr>
              <a:t>，则</a:t>
            </a:r>
            <a:r>
              <a:rPr sz="2000" spc="-15" dirty="0">
                <a:solidFill>
                  <a:prstClr val="black"/>
                </a:solidFill>
                <a:latin typeface="FangSong"/>
                <a:cs typeface="FangSong"/>
              </a:rPr>
              <a:t>基</a:t>
            </a:r>
            <a:r>
              <a:rPr sz="2000" dirty="0">
                <a:solidFill>
                  <a:prstClr val="black"/>
                </a:solidFill>
                <a:latin typeface="FangSong"/>
                <a:cs typeface="FangSong"/>
              </a:rPr>
              <a:t>于</a:t>
            </a:r>
            <a:r>
              <a:rPr sz="2000" dirty="0">
                <a:solidFill>
                  <a:srgbClr val="FF0000"/>
                </a:solidFill>
                <a:latin typeface="FangSong"/>
                <a:cs typeface="FangSong"/>
              </a:rPr>
              <a:t>后</a:t>
            </a:r>
            <a:r>
              <a:rPr sz="2000" spc="-20" dirty="0">
                <a:solidFill>
                  <a:srgbClr val="FF0000"/>
                </a:solidFill>
                <a:latin typeface="FangSong"/>
                <a:cs typeface="FangSong"/>
              </a:rPr>
              <a:t>验</a:t>
            </a:r>
            <a:r>
              <a:rPr sz="2000" dirty="0">
                <a:solidFill>
                  <a:srgbClr val="FF0000"/>
                </a:solidFill>
                <a:latin typeface="FangSong"/>
                <a:cs typeface="FangSong"/>
              </a:rPr>
              <a:t>概率</a:t>
            </a:r>
            <a:r>
              <a:rPr lang="en-US" sz="2000" dirty="0">
                <a:solidFill>
                  <a:srgbClr val="FF0000"/>
                </a:solidFill>
                <a:latin typeface="FangSong"/>
                <a:cs typeface="FangSong"/>
              </a:rPr>
              <a:t> </a:t>
            </a:r>
            <a:r>
              <a:rPr lang="en-US" sz="2000" i="1" dirty="0">
                <a:solidFill>
                  <a:srgbClr val="151FFF"/>
                </a:solidFill>
                <a:latin typeface="Times New Roman" charset="0"/>
                <a:ea typeface="Times New Roman" charset="0"/>
                <a:cs typeface="Times New Roman" charset="0"/>
              </a:rPr>
              <a:t>p</a:t>
            </a:r>
            <a:r>
              <a:rPr lang="en-US" sz="2000" dirty="0">
                <a:solidFill>
                  <a:srgbClr val="151FFF"/>
                </a:solidFill>
                <a:latin typeface="FangSong"/>
                <a:cs typeface="FangSong"/>
              </a:rPr>
              <a:t>(</a:t>
            </a:r>
            <a:r>
              <a:rPr lang="en-US" altLang="zh-CN" sz="2000" i="1" dirty="0">
                <a:solidFill>
                  <a:srgbClr val="151FFF"/>
                </a:solidFill>
                <a:latin typeface="Palatino Linotype"/>
                <a:ea typeface="宋体" panose="02010600030101010101" pitchFamily="2" charset="-122"/>
                <a:cs typeface="Palatino Linotype"/>
              </a:rPr>
              <a:t>c</a:t>
            </a:r>
            <a:r>
              <a:rPr lang="en-US" altLang="zh-CN" sz="2000" i="1" baseline="-25000" dirty="0">
                <a:solidFill>
                  <a:srgbClr val="151FFF"/>
                </a:solidFill>
                <a:latin typeface="Palatino Linotype"/>
                <a:ea typeface="宋体" panose="02010600030101010101" pitchFamily="2" charset="-122"/>
                <a:cs typeface="Palatino Linotype"/>
              </a:rPr>
              <a:t>i</a:t>
            </a:r>
            <a:r>
              <a:rPr lang="en-US" altLang="zh-CN" sz="2000" i="1" spc="-5" dirty="0">
                <a:solidFill>
                  <a:srgbClr val="151FFF"/>
                </a:solidFill>
                <a:latin typeface="Palatino Linotype"/>
                <a:ea typeface="宋体" panose="02010600030101010101" pitchFamily="2" charset="-122"/>
                <a:cs typeface="Palatino Linotype"/>
              </a:rPr>
              <a:t> | </a:t>
            </a:r>
            <a:r>
              <a:rPr lang="en-US" altLang="zh-CN" sz="2000" b="1" i="1" dirty="0">
                <a:solidFill>
                  <a:srgbClr val="151FFF"/>
                </a:solidFill>
                <a:latin typeface="Palatino Linotype"/>
                <a:ea typeface="宋体" panose="02010600030101010101" pitchFamily="2" charset="-122"/>
                <a:cs typeface="Palatino Linotype"/>
              </a:rPr>
              <a:t>x</a:t>
            </a:r>
            <a:r>
              <a:rPr lang="en-US" sz="2000" dirty="0">
                <a:solidFill>
                  <a:srgbClr val="151FFF"/>
                </a:solidFill>
                <a:latin typeface="FangSong"/>
                <a:cs typeface="FangSong"/>
              </a:rPr>
              <a:t>) </a:t>
            </a:r>
            <a:r>
              <a:rPr sz="2000" spc="-20" dirty="0">
                <a:solidFill>
                  <a:prstClr val="black"/>
                </a:solidFill>
                <a:latin typeface="FangSong"/>
                <a:cs typeface="FangSong"/>
              </a:rPr>
              <a:t>将</a:t>
            </a:r>
            <a:r>
              <a:rPr sz="2000" dirty="0">
                <a:solidFill>
                  <a:prstClr val="black"/>
                </a:solidFill>
                <a:latin typeface="FangSong"/>
                <a:cs typeface="FangSong"/>
              </a:rPr>
              <a:t>样本</a:t>
            </a:r>
            <a:r>
              <a:rPr sz="2000" spc="-345" dirty="0">
                <a:solidFill>
                  <a:prstClr val="black"/>
                </a:solidFill>
                <a:latin typeface="FangSong"/>
                <a:cs typeface="FangSong"/>
              </a:rPr>
              <a:t> </a:t>
            </a:r>
            <a:r>
              <a:rPr sz="2000" b="1" i="1" dirty="0">
                <a:solidFill>
                  <a:prstClr val="black"/>
                </a:solidFill>
                <a:latin typeface="Palatino Linotype"/>
                <a:cs typeface="Palatino Linotype"/>
              </a:rPr>
              <a:t>x</a:t>
            </a:r>
            <a:r>
              <a:rPr sz="2000" b="1" i="1" spc="200" dirty="0">
                <a:solidFill>
                  <a:prstClr val="black"/>
                </a:solidFill>
                <a:latin typeface="Palatino Linotype"/>
                <a:cs typeface="Palatino Linotype"/>
              </a:rPr>
              <a:t> </a:t>
            </a:r>
            <a:r>
              <a:rPr sz="2000" spc="5" dirty="0">
                <a:solidFill>
                  <a:prstClr val="black"/>
                </a:solidFill>
                <a:latin typeface="FangSong"/>
                <a:cs typeface="FangSong"/>
              </a:rPr>
              <a:t>分到</a:t>
            </a:r>
            <a:r>
              <a:rPr sz="2000" spc="-550" dirty="0">
                <a:solidFill>
                  <a:prstClr val="black"/>
                </a:solidFill>
                <a:latin typeface="FangSong"/>
                <a:cs typeface="FangSong"/>
              </a:rPr>
              <a:t> </a:t>
            </a:r>
            <a:r>
              <a:rPr lang="en-US" altLang="zh-CN" sz="2000" i="1" dirty="0">
                <a:solidFill>
                  <a:prstClr val="black"/>
                </a:solidFill>
                <a:latin typeface="Palatino Linotype"/>
                <a:ea typeface="宋体" panose="02010600030101010101" pitchFamily="2" charset="-122"/>
                <a:cs typeface="Palatino Linotype"/>
              </a:rPr>
              <a:t>c</a:t>
            </a:r>
            <a:r>
              <a:rPr lang="en-US" altLang="zh-CN" sz="2000" i="1" baseline="-25000" dirty="0">
                <a:solidFill>
                  <a:prstClr val="black"/>
                </a:solidFill>
                <a:latin typeface="Palatino Linotype"/>
                <a:ea typeface="宋体" panose="02010600030101010101" pitchFamily="2" charset="-122"/>
                <a:cs typeface="Palatino Linotype"/>
              </a:rPr>
              <a:t>i</a:t>
            </a:r>
            <a:r>
              <a:rPr sz="2000" i="1" spc="-5" dirty="0">
                <a:solidFill>
                  <a:prstClr val="black"/>
                </a:solidFill>
                <a:latin typeface="Palatino Linotype"/>
                <a:cs typeface="Palatino Linotype"/>
              </a:rPr>
              <a:t> </a:t>
            </a:r>
            <a:r>
              <a:rPr sz="2000" spc="5" dirty="0">
                <a:solidFill>
                  <a:prstClr val="black"/>
                </a:solidFill>
                <a:latin typeface="FangSong"/>
                <a:cs typeface="FangSong"/>
              </a:rPr>
              <a:t>类的</a:t>
            </a:r>
            <a:r>
              <a:rPr sz="2000" dirty="0">
                <a:solidFill>
                  <a:srgbClr val="FF0000"/>
                </a:solidFill>
                <a:latin typeface="FangSong"/>
                <a:cs typeface="FangSong"/>
              </a:rPr>
              <a:t>条件</a:t>
            </a:r>
            <a:r>
              <a:rPr sz="2000" spc="-20" dirty="0">
                <a:solidFill>
                  <a:srgbClr val="FF0000"/>
                </a:solidFill>
                <a:latin typeface="FangSong"/>
                <a:cs typeface="FangSong"/>
              </a:rPr>
              <a:t>风</a:t>
            </a:r>
            <a:r>
              <a:rPr sz="2000" dirty="0">
                <a:solidFill>
                  <a:srgbClr val="FF0000"/>
                </a:solidFill>
                <a:latin typeface="FangSong"/>
                <a:cs typeface="FangSong"/>
              </a:rPr>
              <a:t>险</a:t>
            </a:r>
            <a:r>
              <a:rPr lang="en-US" altLang="zh-CN" sz="2000" dirty="0">
                <a:solidFill>
                  <a:srgbClr val="FF0000"/>
                </a:solidFill>
                <a:latin typeface="FangSong"/>
                <a:ea typeface="宋体" panose="02010600030101010101" pitchFamily="2" charset="-122"/>
                <a:cs typeface="FangSong"/>
              </a:rPr>
              <a:t>(</a:t>
            </a:r>
            <a:r>
              <a:rPr lang="zh-CN" altLang="en-US" sz="2000" dirty="0">
                <a:solidFill>
                  <a:srgbClr val="FF0000"/>
                </a:solidFill>
                <a:latin typeface="FangSong"/>
                <a:ea typeface="宋体" panose="02010600030101010101" pitchFamily="2" charset="-122"/>
                <a:cs typeface="FangSong"/>
              </a:rPr>
              <a:t>期望损失</a:t>
            </a:r>
            <a:r>
              <a:rPr lang="en-US" altLang="zh-CN" sz="2000" dirty="0">
                <a:solidFill>
                  <a:srgbClr val="FF0000"/>
                </a:solidFill>
                <a:latin typeface="FangSong"/>
                <a:ea typeface="宋体" panose="02010600030101010101" pitchFamily="2" charset="-122"/>
                <a:cs typeface="FangSong"/>
              </a:rPr>
              <a:t>)</a:t>
            </a:r>
            <a:r>
              <a:rPr sz="2000" dirty="0">
                <a:solidFill>
                  <a:prstClr val="black"/>
                </a:solidFill>
                <a:latin typeface="FangSong"/>
                <a:cs typeface="FangSong"/>
              </a:rPr>
              <a:t>为：</a:t>
            </a:r>
          </a:p>
        </p:txBody>
      </p:sp>
      <p:grpSp>
        <p:nvGrpSpPr>
          <p:cNvPr id="11" name="组 10"/>
          <p:cNvGrpSpPr/>
          <p:nvPr/>
        </p:nvGrpSpPr>
        <p:grpSpPr>
          <a:xfrm>
            <a:off x="1959297" y="4199622"/>
            <a:ext cx="7641903" cy="369332"/>
            <a:chOff x="435296" y="4091732"/>
            <a:chExt cx="7641903" cy="369332"/>
          </a:xfrm>
        </p:grpSpPr>
        <p:sp>
          <p:nvSpPr>
            <p:cNvPr id="8" name="矩形 7"/>
            <p:cNvSpPr/>
            <p:nvPr/>
          </p:nvSpPr>
          <p:spPr>
            <a:xfrm>
              <a:off x="435296" y="4091732"/>
              <a:ext cx="7641903" cy="369332"/>
            </a:xfrm>
            <a:prstGeom prst="rect">
              <a:avLst/>
            </a:prstGeom>
          </p:spPr>
          <p:txBody>
            <a:bodyPr wrap="square">
              <a:spAutoFit/>
            </a:bodyPr>
            <a:lstStyle/>
            <a:p>
              <a:pPr>
                <a:defRPr/>
              </a:pPr>
              <a:r>
                <a:rPr lang="zh-CN" altLang="en-US" dirty="0">
                  <a:solidFill>
                    <a:prstClr val="black"/>
                  </a:solidFill>
                  <a:latin typeface="Calibri"/>
                  <a:ea typeface="宋体" panose="02010600030101010101" pitchFamily="2" charset="-122"/>
                </a:rPr>
                <a:t>我们的任务是寻找一个</a:t>
              </a:r>
              <a:r>
                <a:rPr lang="zh-CN" altLang="en-US" dirty="0">
                  <a:solidFill>
                    <a:srgbClr val="FF0000"/>
                  </a:solidFill>
                  <a:latin typeface="Calibri"/>
                  <a:ea typeface="宋体" panose="02010600030101010101" pitchFamily="2" charset="-122"/>
                </a:rPr>
                <a:t>判定准则                         </a:t>
              </a:r>
              <a:r>
                <a:rPr lang="zh-CN" altLang="en-US" dirty="0">
                  <a:solidFill>
                    <a:prstClr val="black"/>
                  </a:solidFill>
                  <a:latin typeface="Calibri"/>
                  <a:ea typeface="宋体" panose="02010600030101010101" pitchFamily="2" charset="-122"/>
                </a:rPr>
                <a:t>以</a:t>
              </a:r>
              <a:r>
                <a:rPr lang="zh-CN" altLang="en-US" dirty="0">
                  <a:solidFill>
                    <a:srgbClr val="FF0000"/>
                  </a:solidFill>
                  <a:latin typeface="Calibri"/>
                  <a:ea typeface="宋体" panose="02010600030101010101" pitchFamily="2" charset="-122"/>
                </a:rPr>
                <a:t>最小化总体风险</a:t>
              </a:r>
              <a:endParaRPr lang="en-US" altLang="zh-CN" dirty="0">
                <a:solidFill>
                  <a:srgbClr val="FF0000"/>
                </a:solidFill>
                <a:latin typeface="Calibri"/>
                <a:ea typeface="宋体" panose="02010600030101010101" pitchFamily="2" charset="-122"/>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4134752"/>
              <a:ext cx="1146856" cy="317433"/>
            </a:xfrm>
            <a:prstGeom prst="rect">
              <a:avLst/>
            </a:prstGeom>
          </p:spPr>
        </p:pic>
      </p:gr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0963" y="3160572"/>
            <a:ext cx="3276600" cy="949603"/>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3401" y="4819506"/>
            <a:ext cx="3602037" cy="446174"/>
          </a:xfrm>
          <a:prstGeom prst="rect">
            <a:avLst/>
          </a:prstGeom>
        </p:spPr>
      </p:pic>
      <p:grpSp>
        <p:nvGrpSpPr>
          <p:cNvPr id="20" name="组 19"/>
          <p:cNvGrpSpPr/>
          <p:nvPr/>
        </p:nvGrpSpPr>
        <p:grpSpPr>
          <a:xfrm>
            <a:off x="1677978" y="5501373"/>
            <a:ext cx="8777427" cy="777748"/>
            <a:chOff x="183285" y="5531758"/>
            <a:chExt cx="8777427" cy="777748"/>
          </a:xfrm>
        </p:grpSpPr>
        <p:sp>
          <p:nvSpPr>
            <p:cNvPr id="15" name="内容占位符 1"/>
            <p:cNvSpPr txBox="1">
              <a:spLocks/>
            </p:cNvSpPr>
            <p:nvPr/>
          </p:nvSpPr>
          <p:spPr>
            <a:xfrm>
              <a:off x="183285" y="5531758"/>
              <a:ext cx="8525417" cy="77774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defRPr/>
              </a:pPr>
              <a:r>
                <a:rPr lang="zh-CN" altLang="en-US" kern="0" dirty="0">
                  <a:solidFill>
                    <a:sysClr val="windowText" lastClr="000000"/>
                  </a:solidFill>
                  <a:latin typeface="Calibri"/>
                  <a:ea typeface="宋体" panose="02010600030101010101" pitchFamily="2" charset="-122"/>
                </a:rPr>
                <a:t>显然，对</a:t>
              </a:r>
              <a:r>
                <a:rPr lang="zh-CN" altLang="en-US" kern="0" dirty="0">
                  <a:solidFill>
                    <a:srgbClr val="FF0000"/>
                  </a:solidFill>
                  <a:latin typeface="Calibri"/>
                  <a:ea typeface="宋体" panose="02010600030101010101" pitchFamily="2" charset="-122"/>
                </a:rPr>
                <a:t>每个样本  </a:t>
              </a:r>
              <a:r>
                <a:rPr lang="en-US" altLang="zh-CN" i="1" kern="0" dirty="0">
                  <a:solidFill>
                    <a:prstClr val="black"/>
                  </a:solidFill>
                  <a:latin typeface="Times New Roman" charset="0"/>
                  <a:ea typeface="Times New Roman" charset="0"/>
                  <a:cs typeface="Times New Roman" charset="0"/>
                </a:rPr>
                <a:t>x</a:t>
              </a:r>
              <a:r>
                <a:rPr lang="zh-CN" altLang="en-US" kern="0" dirty="0">
                  <a:solidFill>
                    <a:srgbClr val="FF0000"/>
                  </a:solidFill>
                  <a:latin typeface="Calibri"/>
                  <a:ea typeface="宋体" panose="02010600030101010101" pitchFamily="2" charset="-122"/>
                </a:rPr>
                <a:t>  </a:t>
              </a:r>
              <a:r>
                <a:rPr lang="zh-CN" altLang="en-US" kern="0" dirty="0">
                  <a:solidFill>
                    <a:sysClr val="windowText" lastClr="000000"/>
                  </a:solidFill>
                  <a:latin typeface="Calibri"/>
                  <a:ea typeface="宋体" panose="02010600030101010101" pitchFamily="2" charset="-122"/>
                </a:rPr>
                <a:t>，若   </a:t>
              </a:r>
              <a:r>
                <a:rPr lang="en-US" altLang="zh-CN" sz="2000" i="1" kern="0" dirty="0">
                  <a:solidFill>
                    <a:sysClr val="windowText" lastClr="000000"/>
                  </a:solidFill>
                  <a:latin typeface="Times New Roman" charset="0"/>
                  <a:ea typeface="Times New Roman" charset="0"/>
                  <a:cs typeface="Times New Roman" charset="0"/>
                </a:rPr>
                <a:t>h</a:t>
              </a:r>
              <a:r>
                <a:rPr lang="zh-CN" altLang="en-US" kern="0" dirty="0">
                  <a:solidFill>
                    <a:sysClr val="windowText" lastClr="000000"/>
                  </a:solidFill>
                  <a:latin typeface="Calibri"/>
                  <a:ea typeface="宋体" panose="02010600030101010101" pitchFamily="2" charset="-122"/>
                </a:rPr>
                <a:t>    能</a:t>
              </a:r>
              <a:r>
                <a:rPr lang="zh-CN" altLang="en-US" kern="0" dirty="0">
                  <a:solidFill>
                    <a:srgbClr val="FF0000"/>
                  </a:solidFill>
                  <a:latin typeface="Calibri"/>
                  <a:ea typeface="宋体" panose="02010600030101010101" pitchFamily="2" charset="-122"/>
                </a:rPr>
                <a:t>最小化条件风险                                </a:t>
              </a:r>
              <a:r>
                <a:rPr lang="zh-CN" altLang="en-US" kern="0" dirty="0">
                  <a:solidFill>
                    <a:sysClr val="windowText" lastClr="000000"/>
                  </a:solidFill>
                  <a:latin typeface="Calibri"/>
                  <a:ea typeface="宋体" panose="02010600030101010101" pitchFamily="2" charset="-122"/>
                </a:rPr>
                <a:t>，则</a:t>
              </a:r>
              <a:r>
                <a:rPr lang="zh-CN" altLang="en-US" kern="0" dirty="0">
                  <a:solidFill>
                    <a:srgbClr val="FF0000"/>
                  </a:solidFill>
                  <a:latin typeface="Calibri"/>
                  <a:ea typeface="宋体" panose="02010600030101010101" pitchFamily="2" charset="-122"/>
                </a:rPr>
                <a:t>总体风险              </a:t>
              </a:r>
              <a:r>
                <a:rPr lang="zh-CN" altLang="en-US" kern="0" dirty="0">
                  <a:solidFill>
                    <a:sysClr val="windowText" lastClr="000000"/>
                  </a:solidFill>
                  <a:latin typeface="Calibri"/>
                  <a:ea typeface="宋体" panose="02010600030101010101" pitchFamily="2" charset="-122"/>
                </a:rPr>
                <a:t>也将被最小化。因此产生了</a:t>
              </a:r>
              <a:r>
                <a:rPr lang="zh-CN" altLang="en-US" kern="0" dirty="0">
                  <a:solidFill>
                    <a:srgbClr val="FF0000"/>
                  </a:solidFill>
                  <a:latin typeface="Calibri"/>
                  <a:ea typeface="宋体" panose="02010600030101010101" pitchFamily="2" charset="-122"/>
                </a:rPr>
                <a:t>贝叶斯判定准则</a:t>
              </a:r>
              <a:r>
                <a:rPr lang="zh-CN" altLang="en-US" kern="0" dirty="0">
                  <a:solidFill>
                    <a:sysClr val="windowText" lastClr="000000"/>
                  </a:solidFill>
                  <a:latin typeface="Calibri"/>
                  <a:ea typeface="宋体" panose="02010600030101010101" pitchFamily="2" charset="-122"/>
                </a:rPr>
                <a:t>！</a:t>
              </a:r>
            </a:p>
            <a:p>
              <a:pPr>
                <a:defRPr/>
              </a:pPr>
              <a:endParaRPr lang="zh-CN" altLang="en-US" kern="0" dirty="0">
                <a:solidFill>
                  <a:sysClr val="windowText" lastClr="000000"/>
                </a:solidFill>
                <a:latin typeface="Calibri"/>
                <a:ea typeface="宋体" panose="02010600030101010101" pitchFamily="2" charset="-122"/>
              </a:endParaRPr>
            </a:p>
            <a:p>
              <a:pPr>
                <a:defRPr/>
              </a:pPr>
              <a:endParaRPr lang="en-US" altLang="zh-CN" kern="0" dirty="0">
                <a:solidFill>
                  <a:sysClr val="windowText" lastClr="000000"/>
                </a:solidFill>
                <a:latin typeface="Calibri"/>
                <a:ea typeface="宋体" panose="02010600030101010101" pitchFamily="2" charset="-122"/>
              </a:endParaRPr>
            </a:p>
            <a:p>
              <a:pPr>
                <a:defRPr/>
              </a:pPr>
              <a:endParaRPr lang="en-US" altLang="zh-CN" kern="0" dirty="0">
                <a:solidFill>
                  <a:sysClr val="windowText" lastClr="000000"/>
                </a:solidFill>
                <a:latin typeface="Calibri"/>
                <a:ea typeface="宋体" panose="02010600030101010101" pitchFamily="2" charset="-122"/>
              </a:endParaRPr>
            </a:p>
          </p:txBody>
        </p:sp>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96022" y="5565302"/>
              <a:ext cx="1447800" cy="351128"/>
            </a:xfrm>
            <a:prstGeom prst="rect">
              <a:avLst/>
            </a:prstGeom>
          </p:spPr>
        </p:pic>
        <p:pic>
          <p:nvPicPr>
            <p:cNvPr id="14" name="图片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35246" y="5567158"/>
              <a:ext cx="725466" cy="381000"/>
            </a:xfrm>
            <a:prstGeom prst="rect">
              <a:avLst/>
            </a:prstGeom>
          </p:spPr>
        </p:pic>
      </p:grpSp>
    </p:spTree>
    <p:custDataLst>
      <p:tags r:id="rId1"/>
    </p:custDataLst>
    <p:extLst>
      <p:ext uri="{BB962C8B-B14F-4D97-AF65-F5344CB8AC3E}">
        <p14:creationId xmlns:p14="http://schemas.microsoft.com/office/powerpoint/2010/main" val="315547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CCD97CF-6EBF-C74F-8816-4C1064C89608}"/>
              </a:ext>
            </a:extLst>
          </p:cNvPr>
          <p:cNvSpPr/>
          <p:nvPr/>
        </p:nvSpPr>
        <p:spPr>
          <a:xfrm>
            <a:off x="1676400" y="1150203"/>
            <a:ext cx="8839200" cy="830997"/>
          </a:xfrm>
          <a:prstGeom prst="rect">
            <a:avLst/>
          </a:prstGeom>
        </p:spPr>
        <p:txBody>
          <a:bodyPr wrap="square">
            <a:spAutoFit/>
          </a:bodyPr>
          <a:lstStyle/>
          <a:p>
            <a:r>
              <a:rPr lang="zh-CN" altLang="en-US" sz="2400" dirty="0">
                <a:solidFill>
                  <a:srgbClr val="4F4F4F"/>
                </a:solidFill>
                <a:latin typeface="-apple-system"/>
              </a:rPr>
              <a:t>另一种情况是</a:t>
            </a:r>
            <a:r>
              <a:rPr lang="zh-CN" altLang="en-US" sz="2400" dirty="0">
                <a:solidFill>
                  <a:srgbClr val="FF0000"/>
                </a:solidFill>
                <a:latin typeface="-apple-system"/>
              </a:rPr>
              <a:t>忘记记录每次丢的是</a:t>
            </a:r>
            <a:r>
              <a:rPr lang="en" altLang="zh-CN" sz="2400" dirty="0">
                <a:solidFill>
                  <a:srgbClr val="FF0000"/>
                </a:solidFill>
                <a:latin typeface="-apple-system"/>
              </a:rPr>
              <a:t>A</a:t>
            </a:r>
            <a:r>
              <a:rPr lang="zh-CN" altLang="en-US" sz="2400" dirty="0">
                <a:solidFill>
                  <a:srgbClr val="FF0000"/>
                </a:solidFill>
                <a:latin typeface="-apple-system"/>
              </a:rPr>
              <a:t>硬币还是</a:t>
            </a:r>
            <a:r>
              <a:rPr lang="en" altLang="zh-CN" sz="2400" dirty="0">
                <a:solidFill>
                  <a:srgbClr val="FF0000"/>
                </a:solidFill>
                <a:latin typeface="-apple-system"/>
              </a:rPr>
              <a:t>B</a:t>
            </a:r>
            <a:r>
              <a:rPr lang="zh-CN" altLang="en-US" sz="2400" dirty="0">
                <a:solidFill>
                  <a:srgbClr val="FF0000"/>
                </a:solidFill>
                <a:latin typeface="-apple-system"/>
              </a:rPr>
              <a:t>硬币了</a:t>
            </a:r>
            <a:r>
              <a:rPr lang="en-US" altLang="zh-CN" sz="2400" dirty="0">
                <a:solidFill>
                  <a:srgbClr val="FF0000"/>
                </a:solidFill>
                <a:latin typeface="-apple-system"/>
              </a:rPr>
              <a:t>,</a:t>
            </a:r>
            <a:r>
              <a:rPr lang="zh-CN" altLang="en-US" sz="2400" dirty="0">
                <a:solidFill>
                  <a:srgbClr val="FF0000"/>
                </a:solidFill>
                <a:latin typeface="-apple-system"/>
              </a:rPr>
              <a:t>如何估计</a:t>
            </a:r>
            <a:r>
              <a:rPr lang="en-US" altLang="zh-CN" sz="2400" dirty="0">
                <a:solidFill>
                  <a:srgbClr val="FF0000"/>
                </a:solidFill>
                <a:latin typeface="-apple-system"/>
              </a:rPr>
              <a:t>A</a:t>
            </a:r>
            <a:r>
              <a:rPr lang="zh-CN" altLang="en-US" sz="2400" dirty="0">
                <a:solidFill>
                  <a:srgbClr val="FF0000"/>
                </a:solidFill>
                <a:latin typeface="-apple-system"/>
              </a:rPr>
              <a:t>和</a:t>
            </a:r>
            <a:r>
              <a:rPr lang="en-US" altLang="zh-CN" sz="2400" dirty="0">
                <a:solidFill>
                  <a:srgbClr val="FF0000"/>
                </a:solidFill>
                <a:latin typeface="-apple-system"/>
              </a:rPr>
              <a:t>B</a:t>
            </a:r>
            <a:r>
              <a:rPr lang="zh-CN" altLang="en-US" sz="2400" dirty="0">
                <a:solidFill>
                  <a:srgbClr val="FF0000"/>
                </a:solidFill>
                <a:latin typeface="-apple-system"/>
              </a:rPr>
              <a:t>的正面概率？</a:t>
            </a:r>
            <a:r>
              <a:rPr lang="en-US" altLang="zh-CN" sz="2400" dirty="0">
                <a:solidFill>
                  <a:srgbClr val="FF0000"/>
                </a:solidFill>
                <a:latin typeface="-apple-system"/>
              </a:rPr>
              <a:t> </a:t>
            </a:r>
            <a:endParaRPr lang="zh-CN" altLang="en-US" sz="2400" dirty="0">
              <a:solidFill>
                <a:srgbClr val="FF0000"/>
              </a:solidFill>
            </a:endParaRPr>
          </a:p>
        </p:txBody>
      </p:sp>
      <p:pic>
        <p:nvPicPr>
          <p:cNvPr id="4" name="图片 3"/>
          <p:cNvPicPr>
            <a:picLocks noChangeAspect="1"/>
          </p:cNvPicPr>
          <p:nvPr/>
        </p:nvPicPr>
        <p:blipFill rotWithShape="1">
          <a:blip r:embed="rId3"/>
          <a:srcRect t="2622" b="2977"/>
          <a:stretch/>
        </p:blipFill>
        <p:spPr>
          <a:xfrm>
            <a:off x="3810001" y="3048000"/>
            <a:ext cx="4197405" cy="2743200"/>
          </a:xfrm>
          <a:prstGeom prst="rect">
            <a:avLst/>
          </a:prstGeom>
        </p:spPr>
      </p:pic>
    </p:spTree>
    <p:extLst>
      <p:ext uri="{BB962C8B-B14F-4D97-AF65-F5344CB8AC3E}">
        <p14:creationId xmlns:p14="http://schemas.microsoft.com/office/powerpoint/2010/main" val="31709883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70938" y="1148664"/>
            <a:ext cx="7760334" cy="628377"/>
          </a:xfrm>
          <a:prstGeom prst="rect">
            <a:avLst/>
          </a:prstGeom>
        </p:spPr>
        <p:txBody>
          <a:bodyPr vert="horz" wrap="square" lIns="0" tIns="0" rIns="0" bIns="0" rtlCol="0">
            <a:spAutoFit/>
          </a:bodyPr>
          <a:lstStyle/>
          <a:p>
            <a:pPr marL="12700">
              <a:tabLst>
                <a:tab pos="1595755" algn="l"/>
              </a:tabLst>
            </a:pPr>
            <a:r>
              <a:rPr sz="2200" spc="-15" dirty="0">
                <a:solidFill>
                  <a:prstClr val="black"/>
                </a:solidFill>
                <a:latin typeface="FangSong"/>
                <a:cs typeface="FangSong"/>
              </a:rPr>
              <a:t>对隐变</a:t>
            </a:r>
            <a:r>
              <a:rPr sz="2200" spc="-25" dirty="0">
                <a:solidFill>
                  <a:prstClr val="black"/>
                </a:solidFill>
                <a:latin typeface="FangSong"/>
                <a:cs typeface="FangSong"/>
              </a:rPr>
              <a:t>量 </a:t>
            </a:r>
            <a:r>
              <a:rPr sz="2200" b="1" spc="-15" dirty="0">
                <a:solidFill>
                  <a:prstClr val="black"/>
                </a:solidFill>
                <a:latin typeface="Palatino Linotype"/>
                <a:cs typeface="Palatino Linotype"/>
              </a:rPr>
              <a:t>Z</a:t>
            </a:r>
            <a:r>
              <a:rPr sz="2200" b="1" dirty="0">
                <a:solidFill>
                  <a:prstClr val="black"/>
                </a:solidFill>
                <a:latin typeface="Palatino Linotype"/>
                <a:cs typeface="Palatino Linotype"/>
              </a:rPr>
              <a:t>	</a:t>
            </a:r>
            <a:r>
              <a:rPr sz="2200" spc="-15" dirty="0">
                <a:solidFill>
                  <a:prstClr val="black"/>
                </a:solidFill>
                <a:latin typeface="FangSong"/>
                <a:cs typeface="FangSong"/>
              </a:rPr>
              <a:t>计算期</a:t>
            </a:r>
            <a:r>
              <a:rPr sz="2200" spc="-20" dirty="0">
                <a:solidFill>
                  <a:prstClr val="black"/>
                </a:solidFill>
                <a:latin typeface="FangSong"/>
                <a:cs typeface="FangSong"/>
              </a:rPr>
              <a:t>望</a:t>
            </a:r>
            <a:r>
              <a:rPr sz="2200" spc="-25" dirty="0">
                <a:solidFill>
                  <a:prstClr val="black"/>
                </a:solidFill>
                <a:latin typeface="FangSong"/>
                <a:cs typeface="FangSong"/>
              </a:rPr>
              <a:t>，</a:t>
            </a:r>
            <a:r>
              <a:rPr sz="2200" spc="-20" dirty="0">
                <a:solidFill>
                  <a:prstClr val="black"/>
                </a:solidFill>
                <a:latin typeface="FangSong"/>
                <a:cs typeface="FangSong"/>
              </a:rPr>
              <a:t>最</a:t>
            </a:r>
            <a:r>
              <a:rPr sz="2200" spc="-25" dirty="0">
                <a:solidFill>
                  <a:prstClr val="black"/>
                </a:solidFill>
                <a:latin typeface="FangSong"/>
                <a:cs typeface="FangSong"/>
              </a:rPr>
              <a:t>大</a:t>
            </a:r>
            <a:r>
              <a:rPr sz="2200" spc="-20" dirty="0">
                <a:solidFill>
                  <a:prstClr val="black"/>
                </a:solidFill>
                <a:latin typeface="FangSong"/>
                <a:cs typeface="FangSong"/>
              </a:rPr>
              <a:t>化已</a:t>
            </a:r>
            <a:r>
              <a:rPr sz="2200" spc="-25" dirty="0">
                <a:solidFill>
                  <a:prstClr val="black"/>
                </a:solidFill>
                <a:latin typeface="FangSong"/>
                <a:cs typeface="FangSong"/>
              </a:rPr>
              <a:t>观测</a:t>
            </a:r>
            <a:r>
              <a:rPr sz="2200" spc="-20" dirty="0">
                <a:solidFill>
                  <a:prstClr val="black"/>
                </a:solidFill>
                <a:latin typeface="FangSong"/>
                <a:cs typeface="FangSong"/>
              </a:rPr>
              <a:t>数</a:t>
            </a:r>
            <a:r>
              <a:rPr sz="2200" spc="-25" dirty="0">
                <a:solidFill>
                  <a:prstClr val="black"/>
                </a:solidFill>
                <a:latin typeface="FangSong"/>
                <a:cs typeface="FangSong"/>
              </a:rPr>
              <a:t>据的</a:t>
            </a:r>
            <a:r>
              <a:rPr sz="2200" spc="-20" dirty="0">
                <a:solidFill>
                  <a:srgbClr val="C00000"/>
                </a:solidFill>
                <a:latin typeface="FangSong"/>
                <a:cs typeface="FangSong"/>
              </a:rPr>
              <a:t>对</a:t>
            </a:r>
            <a:r>
              <a:rPr sz="2200" spc="-15" dirty="0">
                <a:solidFill>
                  <a:srgbClr val="C00000"/>
                </a:solidFill>
                <a:latin typeface="FangSong"/>
                <a:cs typeface="FangSong"/>
              </a:rPr>
              <a:t>数</a:t>
            </a:r>
            <a:r>
              <a:rPr sz="2200" spc="-25" dirty="0">
                <a:solidFill>
                  <a:prstClr val="black"/>
                </a:solidFill>
                <a:latin typeface="FangSong"/>
                <a:cs typeface="FangSong"/>
              </a:rPr>
              <a:t>“</a:t>
            </a:r>
            <a:r>
              <a:rPr sz="2200" b="1" spc="-20" dirty="0">
                <a:solidFill>
                  <a:srgbClr val="C00000"/>
                </a:solidFill>
                <a:latin typeface="FangSong"/>
                <a:cs typeface="FangSong"/>
              </a:rPr>
              <a:t>边</a:t>
            </a:r>
            <a:r>
              <a:rPr sz="2200" b="1" spc="-25" dirty="0">
                <a:solidFill>
                  <a:srgbClr val="C00000"/>
                </a:solidFill>
                <a:latin typeface="FangSong"/>
                <a:cs typeface="FangSong"/>
              </a:rPr>
              <a:t>际似</a:t>
            </a:r>
            <a:r>
              <a:rPr sz="2200" b="1" spc="-20" dirty="0">
                <a:solidFill>
                  <a:srgbClr val="C00000"/>
                </a:solidFill>
                <a:latin typeface="FangSong"/>
                <a:cs typeface="FangSong"/>
              </a:rPr>
              <a:t>然</a:t>
            </a:r>
            <a:r>
              <a:rPr sz="2200" spc="-25" dirty="0">
                <a:solidFill>
                  <a:prstClr val="black"/>
                </a:solidFill>
                <a:latin typeface="FangSong"/>
                <a:cs typeface="FangSong"/>
              </a:rPr>
              <a:t>”</a:t>
            </a:r>
            <a:endParaRPr sz="2200" dirty="0">
              <a:solidFill>
                <a:prstClr val="black"/>
              </a:solidFill>
              <a:latin typeface="FangSong"/>
              <a:cs typeface="FangSong"/>
            </a:endParaRPr>
          </a:p>
          <a:p>
            <a:pPr marL="12700">
              <a:spcBef>
                <a:spcPts val="100"/>
              </a:spcBef>
            </a:pPr>
            <a:r>
              <a:rPr spc="-185" dirty="0">
                <a:solidFill>
                  <a:prstClr val="black"/>
                </a:solidFill>
                <a:latin typeface="Courier New"/>
                <a:cs typeface="Courier New"/>
              </a:rPr>
              <a:t>(</a:t>
            </a:r>
            <a:r>
              <a:rPr spc="-15" dirty="0">
                <a:solidFill>
                  <a:prstClr val="black"/>
                </a:solidFill>
                <a:latin typeface="Verdana"/>
                <a:cs typeface="Verdana"/>
              </a:rPr>
              <a:t>mar</a:t>
            </a:r>
            <a:r>
              <a:rPr spc="-25" dirty="0">
                <a:solidFill>
                  <a:prstClr val="black"/>
                </a:solidFill>
                <a:latin typeface="Verdana"/>
                <a:cs typeface="Verdana"/>
              </a:rPr>
              <a:t>g</a:t>
            </a:r>
            <a:r>
              <a:rPr spc="5" dirty="0">
                <a:solidFill>
                  <a:prstClr val="black"/>
                </a:solidFill>
                <a:latin typeface="Verdana"/>
                <a:cs typeface="Verdana"/>
              </a:rPr>
              <a:t>i</a:t>
            </a:r>
            <a:r>
              <a:rPr spc="-10" dirty="0">
                <a:solidFill>
                  <a:prstClr val="black"/>
                </a:solidFill>
                <a:latin typeface="Verdana"/>
                <a:cs typeface="Verdana"/>
              </a:rPr>
              <a:t>nal</a:t>
            </a:r>
            <a:r>
              <a:rPr spc="-5" dirty="0">
                <a:solidFill>
                  <a:prstClr val="black"/>
                </a:solidFill>
                <a:latin typeface="Verdana"/>
                <a:cs typeface="Verdana"/>
              </a:rPr>
              <a:t> </a:t>
            </a:r>
            <a:r>
              <a:rPr spc="5" dirty="0">
                <a:solidFill>
                  <a:prstClr val="black"/>
                </a:solidFill>
                <a:latin typeface="Verdana"/>
                <a:cs typeface="Verdana"/>
              </a:rPr>
              <a:t>li</a:t>
            </a:r>
            <a:r>
              <a:rPr spc="-25" dirty="0">
                <a:solidFill>
                  <a:prstClr val="black"/>
                </a:solidFill>
                <a:latin typeface="Verdana"/>
                <a:cs typeface="Verdana"/>
              </a:rPr>
              <a:t>k</a:t>
            </a:r>
            <a:r>
              <a:rPr dirty="0">
                <a:solidFill>
                  <a:prstClr val="black"/>
                </a:solidFill>
                <a:latin typeface="Verdana"/>
                <a:cs typeface="Verdana"/>
              </a:rPr>
              <a:t>el</a:t>
            </a:r>
            <a:r>
              <a:rPr spc="5" dirty="0">
                <a:solidFill>
                  <a:prstClr val="black"/>
                </a:solidFill>
                <a:latin typeface="Verdana"/>
                <a:cs typeface="Verdana"/>
              </a:rPr>
              <a:t>i</a:t>
            </a:r>
            <a:r>
              <a:rPr spc="-15" dirty="0">
                <a:solidFill>
                  <a:prstClr val="black"/>
                </a:solidFill>
                <a:latin typeface="Verdana"/>
                <a:cs typeface="Verdana"/>
              </a:rPr>
              <a:t>hoo</a:t>
            </a:r>
            <a:r>
              <a:rPr spc="-10" dirty="0">
                <a:solidFill>
                  <a:prstClr val="black"/>
                </a:solidFill>
                <a:latin typeface="Verdana"/>
                <a:cs typeface="Verdana"/>
              </a:rPr>
              <a:t>d</a:t>
            </a:r>
            <a:r>
              <a:rPr spc="-185" dirty="0">
                <a:solidFill>
                  <a:prstClr val="black"/>
                </a:solidFill>
                <a:latin typeface="Courier New"/>
                <a:cs typeface="Courier New"/>
              </a:rPr>
              <a:t>)</a:t>
            </a:r>
            <a:endParaRPr dirty="0">
              <a:solidFill>
                <a:prstClr val="black"/>
              </a:solidFill>
              <a:latin typeface="Courier New"/>
              <a:cs typeface="Courier New"/>
            </a:endParaRPr>
          </a:p>
        </p:txBody>
      </p:sp>
      <p:sp>
        <p:nvSpPr>
          <p:cNvPr id="3" name="object 3"/>
          <p:cNvSpPr/>
          <p:nvPr/>
        </p:nvSpPr>
        <p:spPr>
          <a:xfrm>
            <a:off x="3208437" y="2006258"/>
            <a:ext cx="6043988" cy="639832"/>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4" name="object 4"/>
          <p:cNvSpPr/>
          <p:nvPr/>
        </p:nvSpPr>
        <p:spPr>
          <a:xfrm>
            <a:off x="3208436" y="2658669"/>
            <a:ext cx="6044565" cy="0"/>
          </a:xfrm>
          <a:custGeom>
            <a:avLst/>
            <a:gdLst/>
            <a:ahLst/>
            <a:cxnLst/>
            <a:rect l="l" t="t" r="r" b="b"/>
            <a:pathLst>
              <a:path w="6044565">
                <a:moveTo>
                  <a:pt x="0" y="0"/>
                </a:moveTo>
                <a:lnTo>
                  <a:pt x="6043988" y="0"/>
                </a:lnTo>
              </a:path>
            </a:pathLst>
          </a:custGeom>
          <a:ln w="26426">
            <a:solidFill>
              <a:srgbClr val="FFFFFF"/>
            </a:solidFill>
          </a:ln>
        </p:spPr>
        <p:txBody>
          <a:bodyPr wrap="square" lIns="0" tIns="0" rIns="0" bIns="0" rtlCol="0"/>
          <a:lstStyle/>
          <a:p>
            <a:endParaRPr>
              <a:solidFill>
                <a:prstClr val="black"/>
              </a:solidFill>
            </a:endParaRPr>
          </a:p>
        </p:txBody>
      </p:sp>
      <p:sp>
        <p:nvSpPr>
          <p:cNvPr id="5" name="object 5"/>
          <p:cNvSpPr txBox="1"/>
          <p:nvPr/>
        </p:nvSpPr>
        <p:spPr>
          <a:xfrm>
            <a:off x="1970939" y="3007435"/>
            <a:ext cx="1142365" cy="338554"/>
          </a:xfrm>
          <a:prstGeom prst="rect">
            <a:avLst/>
          </a:prstGeom>
        </p:spPr>
        <p:txBody>
          <a:bodyPr vert="horz" wrap="square" lIns="0" tIns="0" rIns="0" bIns="0" rtlCol="0">
            <a:spAutoFit/>
          </a:bodyPr>
          <a:lstStyle/>
          <a:p>
            <a:pPr marL="12700"/>
            <a:r>
              <a:rPr sz="2200" spc="-20" dirty="0">
                <a:solidFill>
                  <a:prstClr val="black"/>
                </a:solidFill>
                <a:latin typeface="FangSong"/>
                <a:cs typeface="FangSong"/>
              </a:rPr>
              <a:t>以</a:t>
            </a:r>
            <a:r>
              <a:rPr sz="2200" spc="-25" dirty="0">
                <a:solidFill>
                  <a:prstClr val="black"/>
                </a:solidFill>
                <a:latin typeface="FangSong"/>
                <a:cs typeface="FangSong"/>
              </a:rPr>
              <a:t>初始值</a:t>
            </a:r>
            <a:endParaRPr sz="2200">
              <a:solidFill>
                <a:prstClr val="black"/>
              </a:solidFill>
              <a:latin typeface="FangSong"/>
              <a:cs typeface="FangSong"/>
            </a:endParaRPr>
          </a:p>
        </p:txBody>
      </p:sp>
      <p:sp>
        <p:nvSpPr>
          <p:cNvPr id="6" name="object 6"/>
          <p:cNvSpPr txBox="1"/>
          <p:nvPr/>
        </p:nvSpPr>
        <p:spPr>
          <a:xfrm>
            <a:off x="3507105" y="3007435"/>
            <a:ext cx="4638675" cy="338554"/>
          </a:xfrm>
          <a:prstGeom prst="rect">
            <a:avLst/>
          </a:prstGeom>
        </p:spPr>
        <p:txBody>
          <a:bodyPr vert="horz" wrap="square" lIns="0" tIns="0" rIns="0" bIns="0" rtlCol="0">
            <a:spAutoFit/>
          </a:bodyPr>
          <a:lstStyle/>
          <a:p>
            <a:pPr marL="12700"/>
            <a:r>
              <a:rPr sz="2200" spc="-15" dirty="0">
                <a:solidFill>
                  <a:prstClr val="black"/>
                </a:solidFill>
                <a:latin typeface="FangSong"/>
                <a:cs typeface="FangSong"/>
              </a:rPr>
              <a:t>为</a:t>
            </a:r>
            <a:r>
              <a:rPr sz="2200" spc="-25" dirty="0">
                <a:solidFill>
                  <a:prstClr val="black"/>
                </a:solidFill>
                <a:latin typeface="FangSong"/>
                <a:cs typeface="FangSong"/>
              </a:rPr>
              <a:t>起点</a:t>
            </a:r>
            <a:r>
              <a:rPr sz="2200" spc="-20" dirty="0">
                <a:solidFill>
                  <a:prstClr val="black"/>
                </a:solidFill>
                <a:latin typeface="FangSong"/>
                <a:cs typeface="FangSong"/>
              </a:rPr>
              <a:t>，</a:t>
            </a:r>
            <a:r>
              <a:rPr sz="2200" spc="-25" dirty="0">
                <a:solidFill>
                  <a:prstClr val="black"/>
                </a:solidFill>
                <a:latin typeface="FangSong"/>
                <a:cs typeface="FangSong"/>
              </a:rPr>
              <a:t>迭</a:t>
            </a:r>
            <a:r>
              <a:rPr sz="2200" spc="-10" dirty="0">
                <a:solidFill>
                  <a:prstClr val="black"/>
                </a:solidFill>
                <a:latin typeface="FangSong"/>
                <a:cs typeface="FangSong"/>
              </a:rPr>
              <a:t>代</a:t>
            </a:r>
            <a:r>
              <a:rPr sz="2200" spc="-25" dirty="0">
                <a:solidFill>
                  <a:prstClr val="black"/>
                </a:solidFill>
                <a:latin typeface="FangSong"/>
                <a:cs typeface="FangSong"/>
              </a:rPr>
              <a:t>执行</a:t>
            </a:r>
            <a:r>
              <a:rPr sz="2200" spc="-20" dirty="0">
                <a:solidFill>
                  <a:prstClr val="black"/>
                </a:solidFill>
                <a:latin typeface="FangSong"/>
                <a:cs typeface="FangSong"/>
              </a:rPr>
              <a:t>以</a:t>
            </a:r>
            <a:r>
              <a:rPr sz="2200" spc="-25" dirty="0">
                <a:solidFill>
                  <a:prstClr val="black"/>
                </a:solidFill>
                <a:latin typeface="FangSong"/>
                <a:cs typeface="FangSong"/>
              </a:rPr>
              <a:t>下</a:t>
            </a:r>
            <a:r>
              <a:rPr sz="2200" spc="-20" dirty="0">
                <a:solidFill>
                  <a:prstClr val="black"/>
                </a:solidFill>
                <a:latin typeface="FangSong"/>
                <a:cs typeface="FangSong"/>
              </a:rPr>
              <a:t>步</a:t>
            </a:r>
            <a:r>
              <a:rPr sz="2200" spc="-25" dirty="0">
                <a:solidFill>
                  <a:prstClr val="black"/>
                </a:solidFill>
                <a:latin typeface="FangSong"/>
                <a:cs typeface="FangSong"/>
              </a:rPr>
              <a:t>骤直</a:t>
            </a:r>
            <a:r>
              <a:rPr sz="2200" spc="-5" dirty="0">
                <a:solidFill>
                  <a:prstClr val="black"/>
                </a:solidFill>
                <a:latin typeface="FangSong"/>
                <a:cs typeface="FangSong"/>
              </a:rPr>
              <a:t>至</a:t>
            </a:r>
            <a:r>
              <a:rPr sz="2200" spc="-25" dirty="0">
                <a:solidFill>
                  <a:prstClr val="black"/>
                </a:solidFill>
                <a:latin typeface="FangSong"/>
                <a:cs typeface="FangSong"/>
              </a:rPr>
              <a:t>收</a:t>
            </a:r>
            <a:r>
              <a:rPr sz="2200" spc="-15" dirty="0">
                <a:solidFill>
                  <a:prstClr val="black"/>
                </a:solidFill>
                <a:latin typeface="FangSong"/>
                <a:cs typeface="FangSong"/>
              </a:rPr>
              <a:t>敛</a:t>
            </a:r>
            <a:r>
              <a:rPr sz="2200" spc="-225" dirty="0">
                <a:solidFill>
                  <a:prstClr val="black"/>
                </a:solidFill>
                <a:latin typeface="Courier New"/>
                <a:cs typeface="Courier New"/>
              </a:rPr>
              <a:t>:</a:t>
            </a:r>
            <a:endParaRPr sz="2200" dirty="0">
              <a:solidFill>
                <a:prstClr val="black"/>
              </a:solidFill>
              <a:latin typeface="Courier New"/>
              <a:cs typeface="Courier New"/>
            </a:endParaRPr>
          </a:p>
        </p:txBody>
      </p:sp>
      <p:sp>
        <p:nvSpPr>
          <p:cNvPr id="7" name="object 7"/>
          <p:cNvSpPr/>
          <p:nvPr/>
        </p:nvSpPr>
        <p:spPr>
          <a:xfrm>
            <a:off x="3175723" y="3025804"/>
            <a:ext cx="294404" cy="246970"/>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3175722" y="3272774"/>
            <a:ext cx="294640" cy="71120"/>
          </a:xfrm>
          <a:custGeom>
            <a:avLst/>
            <a:gdLst/>
            <a:ahLst/>
            <a:cxnLst/>
            <a:rect l="l" t="t" r="r" b="b"/>
            <a:pathLst>
              <a:path w="294639" h="71120">
                <a:moveTo>
                  <a:pt x="0" y="70578"/>
                </a:moveTo>
                <a:lnTo>
                  <a:pt x="294404" y="70578"/>
                </a:lnTo>
                <a:lnTo>
                  <a:pt x="294404" y="0"/>
                </a:lnTo>
                <a:lnTo>
                  <a:pt x="0" y="0"/>
                </a:lnTo>
                <a:lnTo>
                  <a:pt x="0" y="70578"/>
                </a:lnTo>
                <a:close/>
              </a:path>
            </a:pathLst>
          </a:custGeom>
          <a:solidFill>
            <a:srgbClr val="FFFFFF"/>
          </a:solidFill>
        </p:spPr>
        <p:txBody>
          <a:bodyPr wrap="square" lIns="0" tIns="0" rIns="0" bIns="0" rtlCol="0"/>
          <a:lstStyle/>
          <a:p>
            <a:endParaRPr>
              <a:solidFill>
                <a:prstClr val="black"/>
              </a:solidFill>
            </a:endParaRPr>
          </a:p>
        </p:txBody>
      </p:sp>
      <p:sp>
        <p:nvSpPr>
          <p:cNvPr id="9" name="object 9"/>
          <p:cNvSpPr txBox="1"/>
          <p:nvPr/>
        </p:nvSpPr>
        <p:spPr>
          <a:xfrm>
            <a:off x="2306055" y="3579874"/>
            <a:ext cx="6288415" cy="830997"/>
          </a:xfrm>
          <a:prstGeom prst="rect">
            <a:avLst/>
          </a:prstGeom>
        </p:spPr>
        <p:txBody>
          <a:bodyPr vert="horz" wrap="square" lIns="0" tIns="0" rIns="0" bIns="0" rtlCol="0">
            <a:spAutoFit/>
          </a:bodyPr>
          <a:lstStyle/>
          <a:p>
            <a:pPr marL="12700">
              <a:tabLst>
                <a:tab pos="299085" algn="l"/>
                <a:tab pos="1251585" algn="l"/>
              </a:tabLst>
            </a:pPr>
            <a:r>
              <a:rPr sz="2200" spc="-10" dirty="0">
                <a:solidFill>
                  <a:prstClr val="black"/>
                </a:solidFill>
                <a:latin typeface="Arial"/>
                <a:cs typeface="Arial"/>
              </a:rPr>
              <a:t>•	</a:t>
            </a:r>
            <a:r>
              <a:rPr sz="2200" spc="-15" dirty="0">
                <a:solidFill>
                  <a:prstClr val="black"/>
                </a:solidFill>
                <a:latin typeface="FangSong"/>
                <a:cs typeface="FangSong"/>
              </a:rPr>
              <a:t>基</a:t>
            </a:r>
            <a:r>
              <a:rPr sz="2200" spc="-25" dirty="0">
                <a:solidFill>
                  <a:prstClr val="black"/>
                </a:solidFill>
                <a:latin typeface="FangSong"/>
                <a:cs typeface="FangSong"/>
              </a:rPr>
              <a:t>于</a:t>
            </a:r>
            <a:r>
              <a:rPr sz="2200" dirty="0">
                <a:solidFill>
                  <a:prstClr val="black"/>
                </a:solidFill>
                <a:latin typeface="FangSong"/>
                <a:cs typeface="FangSong"/>
              </a:rPr>
              <a:t>	</a:t>
            </a:r>
            <a:r>
              <a:rPr sz="2200" spc="-15" dirty="0">
                <a:solidFill>
                  <a:srgbClr val="151FFF"/>
                </a:solidFill>
                <a:latin typeface="FangSong"/>
                <a:cs typeface="FangSong"/>
              </a:rPr>
              <a:t>推断隐变</a:t>
            </a:r>
            <a:r>
              <a:rPr sz="2200" spc="-25" dirty="0">
                <a:solidFill>
                  <a:srgbClr val="151FFF"/>
                </a:solidFill>
                <a:latin typeface="FangSong"/>
                <a:cs typeface="FangSong"/>
              </a:rPr>
              <a:t>量</a:t>
            </a:r>
            <a:r>
              <a:rPr sz="2200" spc="-355" dirty="0">
                <a:solidFill>
                  <a:srgbClr val="151FFF"/>
                </a:solidFill>
                <a:latin typeface="FangSong"/>
                <a:cs typeface="FangSong"/>
              </a:rPr>
              <a:t> </a:t>
            </a:r>
            <a:r>
              <a:rPr sz="2200" b="1" spc="-15" dirty="0">
                <a:solidFill>
                  <a:srgbClr val="151FFF"/>
                </a:solidFill>
                <a:latin typeface="Palatino Linotype"/>
                <a:cs typeface="Palatino Linotype"/>
              </a:rPr>
              <a:t>Z</a:t>
            </a:r>
            <a:r>
              <a:rPr sz="2200" b="1" dirty="0">
                <a:solidFill>
                  <a:srgbClr val="151FFF"/>
                </a:solidFill>
                <a:latin typeface="Palatino Linotype"/>
                <a:cs typeface="Palatino Linotype"/>
              </a:rPr>
              <a:t> </a:t>
            </a:r>
            <a:r>
              <a:rPr sz="2200" spc="-15" dirty="0">
                <a:solidFill>
                  <a:srgbClr val="151FFF"/>
                </a:solidFill>
                <a:latin typeface="FangSong"/>
                <a:cs typeface="FangSong"/>
              </a:rPr>
              <a:t>的</a:t>
            </a:r>
            <a:r>
              <a:rPr lang="zh-CN" altLang="en-US" sz="2200" spc="-15" dirty="0">
                <a:solidFill>
                  <a:srgbClr val="151FFF"/>
                </a:solidFill>
                <a:latin typeface="FangSong"/>
                <a:cs typeface="FangSong"/>
              </a:rPr>
              <a:t>期望</a:t>
            </a:r>
            <a:r>
              <a:rPr sz="2200" spc="-15" dirty="0">
                <a:solidFill>
                  <a:prstClr val="black"/>
                </a:solidFill>
                <a:latin typeface="FangSong"/>
                <a:cs typeface="FangSong"/>
              </a:rPr>
              <a:t>，记</a:t>
            </a:r>
            <a:r>
              <a:rPr sz="2200" spc="-25" dirty="0">
                <a:solidFill>
                  <a:prstClr val="black"/>
                </a:solidFill>
                <a:latin typeface="FangSong"/>
                <a:cs typeface="FangSong"/>
              </a:rPr>
              <a:t>为</a:t>
            </a:r>
            <a:endParaRPr sz="2200" dirty="0">
              <a:solidFill>
                <a:prstClr val="black"/>
              </a:solidFill>
              <a:latin typeface="FangSong"/>
              <a:cs typeface="FangSong"/>
            </a:endParaRPr>
          </a:p>
          <a:p>
            <a:pPr marL="12700">
              <a:spcBef>
                <a:spcPts val="1200"/>
              </a:spcBef>
            </a:pPr>
            <a:r>
              <a:rPr sz="2200" spc="-10" dirty="0">
                <a:solidFill>
                  <a:prstClr val="black"/>
                </a:solidFill>
                <a:latin typeface="Arial"/>
                <a:cs typeface="Arial"/>
              </a:rPr>
              <a:t>•</a:t>
            </a:r>
            <a:endParaRPr sz="2200" dirty="0">
              <a:solidFill>
                <a:prstClr val="black"/>
              </a:solidFill>
              <a:latin typeface="Arial"/>
              <a:cs typeface="Arial"/>
            </a:endParaRPr>
          </a:p>
        </p:txBody>
      </p:sp>
      <p:sp>
        <p:nvSpPr>
          <p:cNvPr id="10" name="object 10"/>
          <p:cNvSpPr txBox="1"/>
          <p:nvPr/>
        </p:nvSpPr>
        <p:spPr>
          <a:xfrm>
            <a:off x="2591511" y="4044009"/>
            <a:ext cx="2642870" cy="338554"/>
          </a:xfrm>
          <a:prstGeom prst="rect">
            <a:avLst/>
          </a:prstGeom>
        </p:spPr>
        <p:txBody>
          <a:bodyPr vert="horz" wrap="square" lIns="0" tIns="0" rIns="0" bIns="0" rtlCol="0">
            <a:spAutoFit/>
          </a:bodyPr>
          <a:lstStyle/>
          <a:p>
            <a:pPr marL="12700"/>
            <a:r>
              <a:rPr sz="2200" spc="-15" dirty="0">
                <a:solidFill>
                  <a:prstClr val="black"/>
                </a:solidFill>
                <a:latin typeface="FangSong"/>
                <a:cs typeface="FangSong"/>
              </a:rPr>
              <a:t>基于</a:t>
            </a:r>
            <a:r>
              <a:rPr sz="2200" spc="-15" dirty="0">
                <a:solidFill>
                  <a:srgbClr val="151FFF"/>
                </a:solidFill>
                <a:latin typeface="FangSong"/>
                <a:cs typeface="FangSong"/>
              </a:rPr>
              <a:t>已</a:t>
            </a:r>
            <a:r>
              <a:rPr sz="2200" spc="-20" dirty="0">
                <a:solidFill>
                  <a:srgbClr val="151FFF"/>
                </a:solidFill>
                <a:latin typeface="FangSong"/>
                <a:cs typeface="FangSong"/>
              </a:rPr>
              <a:t>观测</a:t>
            </a:r>
            <a:r>
              <a:rPr sz="2200" spc="-25" dirty="0">
                <a:solidFill>
                  <a:srgbClr val="151FFF"/>
                </a:solidFill>
                <a:latin typeface="FangSong"/>
                <a:cs typeface="FangSong"/>
              </a:rPr>
              <a:t>变量</a:t>
            </a:r>
            <a:r>
              <a:rPr sz="2200" spc="-330" dirty="0">
                <a:solidFill>
                  <a:prstClr val="black"/>
                </a:solidFill>
                <a:latin typeface="FangSong"/>
                <a:cs typeface="FangSong"/>
              </a:rPr>
              <a:t> </a:t>
            </a:r>
            <a:r>
              <a:rPr sz="2200" b="1" spc="-15" dirty="0">
                <a:solidFill>
                  <a:prstClr val="black"/>
                </a:solidFill>
                <a:latin typeface="Palatino Linotype"/>
                <a:cs typeface="Palatino Linotype"/>
              </a:rPr>
              <a:t>X</a:t>
            </a:r>
            <a:r>
              <a:rPr sz="2200" b="1" spc="190" dirty="0">
                <a:solidFill>
                  <a:prstClr val="black"/>
                </a:solidFill>
                <a:latin typeface="Palatino Linotype"/>
                <a:cs typeface="Palatino Linotype"/>
              </a:rPr>
              <a:t> </a:t>
            </a:r>
            <a:r>
              <a:rPr sz="2200" spc="-25" dirty="0">
                <a:solidFill>
                  <a:prstClr val="black"/>
                </a:solidFill>
                <a:latin typeface="FangSong"/>
                <a:cs typeface="FangSong"/>
              </a:rPr>
              <a:t>和</a:t>
            </a:r>
            <a:endParaRPr sz="2200">
              <a:solidFill>
                <a:prstClr val="black"/>
              </a:solidFill>
              <a:latin typeface="FangSong"/>
              <a:cs typeface="FangSong"/>
            </a:endParaRPr>
          </a:p>
        </p:txBody>
      </p:sp>
      <p:sp>
        <p:nvSpPr>
          <p:cNvPr id="11" name="object 11"/>
          <p:cNvSpPr txBox="1"/>
          <p:nvPr/>
        </p:nvSpPr>
        <p:spPr>
          <a:xfrm>
            <a:off x="5702554" y="4044009"/>
            <a:ext cx="3954145" cy="338554"/>
          </a:xfrm>
          <a:prstGeom prst="rect">
            <a:avLst/>
          </a:prstGeom>
        </p:spPr>
        <p:txBody>
          <a:bodyPr vert="horz" wrap="square" lIns="0" tIns="0" rIns="0" bIns="0" rtlCol="0">
            <a:spAutoFit/>
          </a:bodyPr>
          <a:lstStyle/>
          <a:p>
            <a:pPr marL="12700">
              <a:tabLst>
                <a:tab pos="1144905" algn="l"/>
              </a:tabLst>
            </a:pPr>
            <a:r>
              <a:rPr sz="2200" spc="-15" dirty="0">
                <a:solidFill>
                  <a:prstClr val="black"/>
                </a:solidFill>
                <a:latin typeface="FangSong"/>
                <a:cs typeface="FangSong"/>
              </a:rPr>
              <a:t>对参</a:t>
            </a:r>
            <a:r>
              <a:rPr sz="2200" spc="-25" dirty="0">
                <a:solidFill>
                  <a:prstClr val="black"/>
                </a:solidFill>
                <a:latin typeface="FangSong"/>
                <a:cs typeface="FangSong"/>
              </a:rPr>
              <a:t>数</a:t>
            </a:r>
            <a:r>
              <a:rPr sz="2200" dirty="0">
                <a:solidFill>
                  <a:prstClr val="black"/>
                </a:solidFill>
                <a:latin typeface="FangSong"/>
                <a:cs typeface="FangSong"/>
              </a:rPr>
              <a:t>	</a:t>
            </a:r>
            <a:r>
              <a:rPr sz="2200" spc="-10" dirty="0">
                <a:solidFill>
                  <a:prstClr val="black"/>
                </a:solidFill>
                <a:latin typeface="FangSong"/>
                <a:cs typeface="FangSong"/>
              </a:rPr>
              <a:t>做</a:t>
            </a:r>
            <a:r>
              <a:rPr sz="2200" spc="-20" dirty="0">
                <a:solidFill>
                  <a:srgbClr val="151FFF"/>
                </a:solidFill>
                <a:latin typeface="FangSong"/>
                <a:cs typeface="FangSong"/>
              </a:rPr>
              <a:t>极大似然</a:t>
            </a:r>
            <a:r>
              <a:rPr sz="2200" spc="-25" dirty="0">
                <a:solidFill>
                  <a:srgbClr val="151FFF"/>
                </a:solidFill>
                <a:latin typeface="FangSong"/>
                <a:cs typeface="FangSong"/>
              </a:rPr>
              <a:t>估</a:t>
            </a:r>
            <a:r>
              <a:rPr sz="2200" spc="-20" dirty="0">
                <a:solidFill>
                  <a:srgbClr val="151FFF"/>
                </a:solidFill>
                <a:latin typeface="FangSong"/>
                <a:cs typeface="FangSong"/>
              </a:rPr>
              <a:t>计</a:t>
            </a:r>
            <a:r>
              <a:rPr sz="2200" spc="-25" dirty="0">
                <a:solidFill>
                  <a:prstClr val="black"/>
                </a:solidFill>
                <a:latin typeface="FangSong"/>
                <a:cs typeface="FangSong"/>
              </a:rPr>
              <a:t>，记为</a:t>
            </a:r>
            <a:endParaRPr sz="2200">
              <a:solidFill>
                <a:prstClr val="black"/>
              </a:solidFill>
              <a:latin typeface="FangSong"/>
              <a:cs typeface="FangSong"/>
            </a:endParaRPr>
          </a:p>
        </p:txBody>
      </p:sp>
      <p:sp>
        <p:nvSpPr>
          <p:cNvPr id="12" name="object 12"/>
          <p:cNvSpPr/>
          <p:nvPr/>
        </p:nvSpPr>
        <p:spPr>
          <a:xfrm>
            <a:off x="3239602" y="3602294"/>
            <a:ext cx="267188" cy="237782"/>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14" name="object 14"/>
          <p:cNvSpPr/>
          <p:nvPr/>
        </p:nvSpPr>
        <p:spPr>
          <a:xfrm>
            <a:off x="7064967" y="3597090"/>
            <a:ext cx="247269" cy="234945"/>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16" name="object 16"/>
          <p:cNvSpPr/>
          <p:nvPr/>
        </p:nvSpPr>
        <p:spPr>
          <a:xfrm>
            <a:off x="5331650" y="4092010"/>
            <a:ext cx="247269" cy="233855"/>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18" name="object 18"/>
          <p:cNvSpPr/>
          <p:nvPr/>
        </p:nvSpPr>
        <p:spPr>
          <a:xfrm>
            <a:off x="6615298" y="4129642"/>
            <a:ext cx="187894" cy="201755"/>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20" name="object 20"/>
          <p:cNvSpPr/>
          <p:nvPr/>
        </p:nvSpPr>
        <p:spPr>
          <a:xfrm>
            <a:off x="9689876" y="4086587"/>
            <a:ext cx="521269" cy="245872"/>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22" name="object 22"/>
          <p:cNvSpPr/>
          <p:nvPr/>
        </p:nvSpPr>
        <p:spPr>
          <a:xfrm>
            <a:off x="1891284" y="2833117"/>
            <a:ext cx="8531860" cy="1762125"/>
          </a:xfrm>
          <a:custGeom>
            <a:avLst/>
            <a:gdLst/>
            <a:ahLst/>
            <a:cxnLst/>
            <a:rect l="l" t="t" r="r" b="b"/>
            <a:pathLst>
              <a:path w="8531860" h="1762125">
                <a:moveTo>
                  <a:pt x="0" y="1761743"/>
                </a:moveTo>
                <a:lnTo>
                  <a:pt x="8531352" y="1761743"/>
                </a:lnTo>
                <a:lnTo>
                  <a:pt x="8531352" y="0"/>
                </a:lnTo>
                <a:lnTo>
                  <a:pt x="0" y="0"/>
                </a:lnTo>
                <a:lnTo>
                  <a:pt x="0" y="1761743"/>
                </a:lnTo>
                <a:close/>
              </a:path>
            </a:pathLst>
          </a:custGeom>
          <a:ln w="12192">
            <a:solidFill>
              <a:srgbClr val="0D5336"/>
            </a:solidFill>
          </a:ln>
        </p:spPr>
        <p:txBody>
          <a:bodyPr wrap="square" lIns="0" tIns="0" rIns="0" bIns="0" rtlCol="0"/>
          <a:lstStyle/>
          <a:p>
            <a:endParaRPr>
              <a:solidFill>
                <a:prstClr val="black"/>
              </a:solidFill>
            </a:endParaRPr>
          </a:p>
        </p:txBody>
      </p:sp>
      <p:grpSp>
        <p:nvGrpSpPr>
          <p:cNvPr id="15" name="组 14"/>
          <p:cNvGrpSpPr/>
          <p:nvPr/>
        </p:nvGrpSpPr>
        <p:grpSpPr>
          <a:xfrm>
            <a:off x="2743302" y="5039745"/>
            <a:ext cx="6808749" cy="817072"/>
            <a:chOff x="1219301" y="5039745"/>
            <a:chExt cx="6808749" cy="817072"/>
          </a:xfrm>
        </p:grpSpPr>
        <p:sp>
          <p:nvSpPr>
            <p:cNvPr id="23" name="object 23"/>
            <p:cNvSpPr txBox="1"/>
            <p:nvPr/>
          </p:nvSpPr>
          <p:spPr>
            <a:xfrm>
              <a:off x="1252898" y="5039745"/>
              <a:ext cx="1086150" cy="338554"/>
            </a:xfrm>
            <a:prstGeom prst="rect">
              <a:avLst/>
            </a:prstGeom>
          </p:spPr>
          <p:txBody>
            <a:bodyPr vert="horz" wrap="square" lIns="0" tIns="0" rIns="0" bIns="0" rtlCol="0">
              <a:spAutoFit/>
            </a:bodyPr>
            <a:lstStyle/>
            <a:p>
              <a:pPr marL="12700"/>
              <a:r>
                <a:rPr sz="2200" spc="-15" dirty="0">
                  <a:solidFill>
                    <a:prstClr val="black"/>
                  </a:solidFill>
                  <a:latin typeface="Verdana"/>
                  <a:cs typeface="Verdana"/>
                </a:rPr>
                <a:t>E</a:t>
              </a:r>
              <a:r>
                <a:rPr sz="2200" spc="-15" dirty="0">
                  <a:solidFill>
                    <a:prstClr val="black"/>
                  </a:solidFill>
                  <a:latin typeface="FangSong"/>
                  <a:cs typeface="FangSong"/>
                </a:rPr>
                <a:t>步</a:t>
              </a:r>
              <a:r>
                <a:rPr sz="2200" spc="-225" dirty="0">
                  <a:solidFill>
                    <a:prstClr val="black"/>
                  </a:solidFill>
                  <a:latin typeface="Courier New"/>
                  <a:cs typeface="Courier New"/>
                </a:rPr>
                <a:t>:</a:t>
              </a:r>
              <a:r>
                <a:rPr sz="2200" spc="-235" dirty="0">
                  <a:solidFill>
                    <a:prstClr val="black"/>
                  </a:solidFill>
                  <a:latin typeface="Courier New"/>
                  <a:cs typeface="Courier New"/>
                </a:rPr>
                <a:t> </a:t>
              </a:r>
              <a:r>
                <a:rPr sz="2200" spc="-25" dirty="0">
                  <a:solidFill>
                    <a:prstClr val="black"/>
                  </a:solidFill>
                  <a:latin typeface="FangSong"/>
                  <a:cs typeface="FangSong"/>
                </a:rPr>
                <a:t>当</a:t>
              </a:r>
              <a:endParaRPr sz="2200">
                <a:solidFill>
                  <a:prstClr val="black"/>
                </a:solidFill>
                <a:latin typeface="FangSong"/>
                <a:cs typeface="FangSong"/>
              </a:endParaRPr>
            </a:p>
          </p:txBody>
        </p:sp>
        <p:sp>
          <p:nvSpPr>
            <p:cNvPr id="24" name="object 24"/>
            <p:cNvSpPr txBox="1"/>
            <p:nvPr/>
          </p:nvSpPr>
          <p:spPr>
            <a:xfrm>
              <a:off x="2653410" y="5039816"/>
              <a:ext cx="5374640" cy="338554"/>
            </a:xfrm>
            <a:prstGeom prst="rect">
              <a:avLst/>
            </a:prstGeom>
          </p:spPr>
          <p:txBody>
            <a:bodyPr vert="horz" wrap="square" lIns="0" tIns="0" rIns="0" bIns="0" rtlCol="0">
              <a:spAutoFit/>
            </a:bodyPr>
            <a:lstStyle/>
            <a:p>
              <a:pPr marL="12700"/>
              <a:r>
                <a:rPr sz="2200" spc="-15" dirty="0">
                  <a:solidFill>
                    <a:prstClr val="black"/>
                  </a:solidFill>
                  <a:latin typeface="FangSong"/>
                  <a:cs typeface="FangSong"/>
                </a:rPr>
                <a:t>已</a:t>
              </a:r>
              <a:r>
                <a:rPr sz="2200" spc="-25" dirty="0">
                  <a:solidFill>
                    <a:prstClr val="black"/>
                  </a:solidFill>
                  <a:latin typeface="FangSong"/>
                  <a:cs typeface="FangSong"/>
                </a:rPr>
                <a:t>知</a:t>
              </a:r>
              <a:r>
                <a:rPr sz="2200" spc="-10" dirty="0">
                  <a:solidFill>
                    <a:prstClr val="black"/>
                  </a:solidFill>
                  <a:latin typeface="FangSong"/>
                  <a:cs typeface="FangSong"/>
                </a:rPr>
                <a:t> </a:t>
              </a:r>
              <a:r>
                <a:rPr sz="2200" spc="-25" dirty="0">
                  <a:solidFill>
                    <a:prstClr val="black"/>
                  </a:solidFill>
                  <a:latin typeface="Wingdings"/>
                  <a:cs typeface="Wingdings"/>
                </a:rPr>
                <a:t></a:t>
              </a:r>
              <a:r>
                <a:rPr sz="2200" spc="-1100" dirty="0">
                  <a:solidFill>
                    <a:prstClr val="black"/>
                  </a:solidFill>
                  <a:latin typeface="Wingdings"/>
                  <a:cs typeface="Wingdings"/>
                </a:rPr>
                <a:t> </a:t>
              </a:r>
              <a:r>
                <a:rPr sz="2200" spc="-20" dirty="0">
                  <a:solidFill>
                    <a:srgbClr val="151FFF"/>
                  </a:solidFill>
                  <a:latin typeface="FangSong"/>
                  <a:cs typeface="FangSong"/>
                </a:rPr>
                <a:t>根据训练</a:t>
              </a:r>
              <a:r>
                <a:rPr sz="2200" spc="-25" dirty="0">
                  <a:solidFill>
                    <a:srgbClr val="151FFF"/>
                  </a:solidFill>
                  <a:latin typeface="FangSong"/>
                  <a:cs typeface="FangSong"/>
                </a:rPr>
                <a:t>数</a:t>
              </a:r>
              <a:r>
                <a:rPr sz="2200" spc="-20" dirty="0">
                  <a:solidFill>
                    <a:srgbClr val="151FFF"/>
                  </a:solidFill>
                  <a:latin typeface="FangSong"/>
                  <a:cs typeface="FangSong"/>
                </a:rPr>
                <a:t>据</a:t>
              </a:r>
              <a:r>
                <a:rPr sz="2200" spc="-25" dirty="0">
                  <a:solidFill>
                    <a:srgbClr val="151FFF"/>
                  </a:solidFill>
                  <a:latin typeface="FangSong"/>
                  <a:cs typeface="FangSong"/>
                </a:rPr>
                <a:t>推断</a:t>
              </a:r>
              <a:r>
                <a:rPr sz="2200" spc="-20" dirty="0">
                  <a:solidFill>
                    <a:srgbClr val="151FFF"/>
                  </a:solidFill>
                  <a:latin typeface="FangSong"/>
                  <a:cs typeface="FangSong"/>
                </a:rPr>
                <a:t>出</a:t>
              </a:r>
              <a:r>
                <a:rPr sz="2200" spc="-25" dirty="0">
                  <a:solidFill>
                    <a:srgbClr val="151FFF"/>
                  </a:solidFill>
                  <a:latin typeface="FangSong"/>
                  <a:cs typeface="FangSong"/>
                </a:rPr>
                <a:t>最优</a:t>
              </a:r>
              <a:r>
                <a:rPr sz="2200" spc="10" dirty="0">
                  <a:solidFill>
                    <a:srgbClr val="151FFF"/>
                  </a:solidFill>
                  <a:latin typeface="FangSong"/>
                  <a:cs typeface="FangSong"/>
                </a:rPr>
                <a:t>隐</a:t>
              </a:r>
              <a:r>
                <a:rPr sz="2200" spc="-25" dirty="0">
                  <a:solidFill>
                    <a:srgbClr val="151FFF"/>
                  </a:solidFill>
                  <a:latin typeface="FangSong"/>
                  <a:cs typeface="FangSong"/>
                </a:rPr>
                <a:t>变量</a:t>
              </a:r>
              <a:r>
                <a:rPr sz="2200" spc="-35" dirty="0">
                  <a:solidFill>
                    <a:prstClr val="black"/>
                  </a:solidFill>
                  <a:latin typeface="FangSong"/>
                  <a:cs typeface="FangSong"/>
                </a:rPr>
                <a:t> </a:t>
              </a:r>
              <a:r>
                <a:rPr sz="2200" b="1" spc="-15" dirty="0">
                  <a:solidFill>
                    <a:srgbClr val="151FFF"/>
                  </a:solidFill>
                  <a:latin typeface="Palatino Linotype"/>
                  <a:cs typeface="Palatino Linotype"/>
                </a:rPr>
                <a:t>Z</a:t>
              </a:r>
              <a:endParaRPr sz="2200" dirty="0">
                <a:solidFill>
                  <a:srgbClr val="151FFF"/>
                </a:solidFill>
                <a:latin typeface="Palatino Linotype"/>
                <a:cs typeface="Palatino Linotype"/>
              </a:endParaRPr>
            </a:p>
          </p:txBody>
        </p:sp>
        <p:sp>
          <p:nvSpPr>
            <p:cNvPr id="25" name="object 25"/>
            <p:cNvSpPr txBox="1"/>
            <p:nvPr/>
          </p:nvSpPr>
          <p:spPr>
            <a:xfrm>
              <a:off x="1219301" y="5499630"/>
              <a:ext cx="2955290" cy="338554"/>
            </a:xfrm>
            <a:prstGeom prst="rect">
              <a:avLst/>
            </a:prstGeom>
          </p:spPr>
          <p:txBody>
            <a:bodyPr vert="horz" wrap="square" lIns="0" tIns="0" rIns="0" bIns="0" rtlCol="0">
              <a:spAutoFit/>
            </a:bodyPr>
            <a:lstStyle/>
            <a:p>
              <a:pPr marL="12700">
                <a:tabLst>
                  <a:tab pos="1550035" algn="l"/>
                </a:tabLst>
              </a:pPr>
              <a:r>
                <a:rPr sz="2200" spc="-25" dirty="0">
                  <a:solidFill>
                    <a:prstClr val="black"/>
                  </a:solidFill>
                  <a:latin typeface="Verdana"/>
                  <a:cs typeface="Verdana"/>
                </a:rPr>
                <a:t>M</a:t>
              </a:r>
              <a:r>
                <a:rPr sz="2200" spc="-15" dirty="0">
                  <a:solidFill>
                    <a:prstClr val="black"/>
                  </a:solidFill>
                  <a:latin typeface="FangSong"/>
                  <a:cs typeface="FangSong"/>
                </a:rPr>
                <a:t>步</a:t>
              </a:r>
              <a:r>
                <a:rPr sz="2200" spc="-225" dirty="0">
                  <a:solidFill>
                    <a:prstClr val="black"/>
                  </a:solidFill>
                  <a:latin typeface="Courier New"/>
                  <a:cs typeface="Courier New"/>
                </a:rPr>
                <a:t>: </a:t>
              </a:r>
              <a:r>
                <a:rPr sz="2200" spc="-25" dirty="0">
                  <a:solidFill>
                    <a:prstClr val="black"/>
                  </a:solidFill>
                  <a:latin typeface="FangSong"/>
                  <a:cs typeface="FangSong"/>
                </a:rPr>
                <a:t>当</a:t>
              </a:r>
              <a:r>
                <a:rPr sz="2200" dirty="0">
                  <a:solidFill>
                    <a:prstClr val="black"/>
                  </a:solidFill>
                  <a:latin typeface="FangSong"/>
                  <a:cs typeface="FangSong"/>
                </a:rPr>
                <a:t> </a:t>
              </a:r>
              <a:r>
                <a:rPr sz="2200" b="1" spc="-15" dirty="0">
                  <a:solidFill>
                    <a:prstClr val="black"/>
                  </a:solidFill>
                  <a:latin typeface="Palatino Linotype"/>
                  <a:cs typeface="Palatino Linotype"/>
                </a:rPr>
                <a:t>Z</a:t>
              </a:r>
              <a:r>
                <a:rPr sz="2200" b="1" dirty="0">
                  <a:solidFill>
                    <a:prstClr val="black"/>
                  </a:solidFill>
                  <a:latin typeface="Palatino Linotype"/>
                  <a:cs typeface="Palatino Linotype"/>
                </a:rPr>
                <a:t>	</a:t>
              </a:r>
              <a:r>
                <a:rPr sz="2200" spc="-15" dirty="0">
                  <a:solidFill>
                    <a:prstClr val="black"/>
                  </a:solidFill>
                  <a:latin typeface="FangSong"/>
                  <a:cs typeface="FangSong"/>
                </a:rPr>
                <a:t>已</a:t>
              </a:r>
              <a:r>
                <a:rPr sz="2200" spc="-25" dirty="0">
                  <a:solidFill>
                    <a:prstClr val="black"/>
                  </a:solidFill>
                  <a:latin typeface="FangSong"/>
                  <a:cs typeface="FangSong"/>
                </a:rPr>
                <a:t>知</a:t>
              </a:r>
              <a:r>
                <a:rPr sz="2200" dirty="0">
                  <a:solidFill>
                    <a:prstClr val="black"/>
                  </a:solidFill>
                  <a:latin typeface="FangSong"/>
                  <a:cs typeface="FangSong"/>
                </a:rPr>
                <a:t> </a:t>
              </a:r>
              <a:r>
                <a:rPr sz="2200" spc="-25" dirty="0">
                  <a:solidFill>
                    <a:prstClr val="black"/>
                  </a:solidFill>
                  <a:latin typeface="Wingdings"/>
                  <a:cs typeface="Wingdings"/>
                </a:rPr>
                <a:t></a:t>
              </a:r>
              <a:r>
                <a:rPr sz="2200" spc="-1100" dirty="0">
                  <a:solidFill>
                    <a:prstClr val="black"/>
                  </a:solidFill>
                  <a:latin typeface="Wingdings"/>
                  <a:cs typeface="Wingdings"/>
                </a:rPr>
                <a:t> </a:t>
              </a:r>
              <a:r>
                <a:rPr sz="2200" spc="-25" dirty="0">
                  <a:solidFill>
                    <a:prstClr val="black"/>
                  </a:solidFill>
                  <a:latin typeface="FangSong"/>
                  <a:cs typeface="FangSong"/>
                </a:rPr>
                <a:t>对</a:t>
              </a:r>
              <a:endParaRPr sz="2200" dirty="0">
                <a:solidFill>
                  <a:prstClr val="black"/>
                </a:solidFill>
                <a:latin typeface="FangSong"/>
                <a:cs typeface="FangSong"/>
              </a:endParaRPr>
            </a:p>
          </p:txBody>
        </p:sp>
        <p:sp>
          <p:nvSpPr>
            <p:cNvPr id="26" name="object 26"/>
            <p:cNvSpPr txBox="1"/>
            <p:nvPr/>
          </p:nvSpPr>
          <p:spPr>
            <a:xfrm>
              <a:off x="4548144" y="5471371"/>
              <a:ext cx="1985645" cy="338554"/>
            </a:xfrm>
            <a:prstGeom prst="rect">
              <a:avLst/>
            </a:prstGeom>
          </p:spPr>
          <p:txBody>
            <a:bodyPr vert="horz" wrap="square" lIns="0" tIns="0" rIns="0" bIns="0" rtlCol="0">
              <a:spAutoFit/>
            </a:bodyPr>
            <a:lstStyle/>
            <a:p>
              <a:pPr marL="12700"/>
              <a:r>
                <a:rPr sz="2200" spc="-10" dirty="0">
                  <a:solidFill>
                    <a:srgbClr val="151FFF"/>
                  </a:solidFill>
                  <a:latin typeface="FangSong"/>
                  <a:cs typeface="FangSong"/>
                </a:rPr>
                <a:t>做</a:t>
              </a:r>
              <a:r>
                <a:rPr sz="2200" spc="-15" dirty="0">
                  <a:solidFill>
                    <a:srgbClr val="151FFF"/>
                  </a:solidFill>
                  <a:latin typeface="FangSong"/>
                  <a:cs typeface="FangSong"/>
                </a:rPr>
                <a:t>极大似然</a:t>
              </a:r>
              <a:r>
                <a:rPr sz="2200" spc="-25" dirty="0">
                  <a:solidFill>
                    <a:srgbClr val="151FFF"/>
                  </a:solidFill>
                  <a:latin typeface="FangSong"/>
                  <a:cs typeface="FangSong"/>
                </a:rPr>
                <a:t>估计</a:t>
              </a:r>
              <a:endParaRPr sz="2200" dirty="0">
                <a:solidFill>
                  <a:srgbClr val="151FFF"/>
                </a:solidFill>
                <a:latin typeface="FangSong"/>
                <a:cs typeface="FangSong"/>
              </a:endParaRPr>
            </a:p>
          </p:txBody>
        </p:sp>
        <p:sp>
          <p:nvSpPr>
            <p:cNvPr id="27" name="object 27"/>
            <p:cNvSpPr/>
            <p:nvPr/>
          </p:nvSpPr>
          <p:spPr>
            <a:xfrm>
              <a:off x="2372645" y="5083523"/>
              <a:ext cx="213572" cy="230877"/>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28" name="object 28"/>
            <p:cNvSpPr/>
            <p:nvPr/>
          </p:nvSpPr>
          <p:spPr>
            <a:xfrm>
              <a:off x="2372644" y="5314400"/>
              <a:ext cx="213995" cy="80645"/>
            </a:xfrm>
            <a:custGeom>
              <a:avLst/>
              <a:gdLst/>
              <a:ahLst/>
              <a:cxnLst/>
              <a:rect l="l" t="t" r="r" b="b"/>
              <a:pathLst>
                <a:path w="213994" h="80645">
                  <a:moveTo>
                    <a:pt x="0" y="80559"/>
                  </a:moveTo>
                  <a:lnTo>
                    <a:pt x="213572" y="80559"/>
                  </a:lnTo>
                  <a:lnTo>
                    <a:pt x="213572" y="0"/>
                  </a:lnTo>
                  <a:lnTo>
                    <a:pt x="0" y="0"/>
                  </a:lnTo>
                  <a:lnTo>
                    <a:pt x="0" y="80559"/>
                  </a:lnTo>
                  <a:close/>
                </a:path>
              </a:pathLst>
            </a:custGeom>
            <a:solidFill>
              <a:srgbClr val="FFFFFF"/>
            </a:solidFill>
          </p:spPr>
          <p:txBody>
            <a:bodyPr wrap="square" lIns="0" tIns="0" rIns="0" bIns="0" rtlCol="0"/>
            <a:lstStyle/>
            <a:p>
              <a:endParaRPr>
                <a:solidFill>
                  <a:prstClr val="black"/>
                </a:solidFill>
              </a:endParaRPr>
            </a:p>
          </p:txBody>
        </p:sp>
        <p:sp>
          <p:nvSpPr>
            <p:cNvPr id="29" name="object 29"/>
            <p:cNvSpPr/>
            <p:nvPr/>
          </p:nvSpPr>
          <p:spPr>
            <a:xfrm>
              <a:off x="4270025" y="5545294"/>
              <a:ext cx="213572" cy="230877"/>
            </a:xfrm>
            <a:prstGeom prst="rect">
              <a:avLst/>
            </a:prstGeom>
            <a:blipFill>
              <a:blip r:embed="rId7" cstate="print"/>
              <a:stretch>
                <a:fillRect/>
              </a:stretch>
            </a:blipFill>
          </p:spPr>
          <p:txBody>
            <a:bodyPr wrap="square" lIns="0" tIns="0" rIns="0" bIns="0" rtlCol="0"/>
            <a:lstStyle/>
            <a:p>
              <a:endParaRPr>
                <a:solidFill>
                  <a:srgbClr val="151FFF"/>
                </a:solidFill>
              </a:endParaRPr>
            </a:p>
          </p:txBody>
        </p:sp>
        <p:sp>
          <p:nvSpPr>
            <p:cNvPr id="30" name="object 30"/>
            <p:cNvSpPr/>
            <p:nvPr/>
          </p:nvSpPr>
          <p:spPr>
            <a:xfrm>
              <a:off x="4270025" y="5776172"/>
              <a:ext cx="213995" cy="80645"/>
            </a:xfrm>
            <a:custGeom>
              <a:avLst/>
              <a:gdLst/>
              <a:ahLst/>
              <a:cxnLst/>
              <a:rect l="l" t="t" r="r" b="b"/>
              <a:pathLst>
                <a:path w="213995" h="80645">
                  <a:moveTo>
                    <a:pt x="0" y="80559"/>
                  </a:moveTo>
                  <a:lnTo>
                    <a:pt x="213572" y="80559"/>
                  </a:lnTo>
                  <a:lnTo>
                    <a:pt x="213572" y="0"/>
                  </a:lnTo>
                  <a:lnTo>
                    <a:pt x="0" y="0"/>
                  </a:lnTo>
                  <a:lnTo>
                    <a:pt x="0" y="80559"/>
                  </a:lnTo>
                  <a:close/>
                </a:path>
              </a:pathLst>
            </a:custGeom>
            <a:solidFill>
              <a:srgbClr val="FFFFFF"/>
            </a:solidFill>
          </p:spPr>
          <p:txBody>
            <a:bodyPr wrap="square" lIns="0" tIns="0" rIns="0" bIns="0" rtlCol="0"/>
            <a:lstStyle/>
            <a:p>
              <a:endParaRPr>
                <a:solidFill>
                  <a:prstClr val="black"/>
                </a:solidFill>
              </a:endParaRPr>
            </a:p>
          </p:txBody>
        </p:sp>
      </p:grpSp>
      <p:sp>
        <p:nvSpPr>
          <p:cNvPr id="33" name="object 2"/>
          <p:cNvSpPr txBox="1">
            <a:spLocks noGrp="1"/>
          </p:cNvSpPr>
          <p:nvPr>
            <p:ph type="title"/>
          </p:nvPr>
        </p:nvSpPr>
        <p:spPr/>
        <p:txBody>
          <a:bodyPr/>
          <a:lstStyle/>
          <a:p>
            <a:r>
              <a:rPr lang="en-US" altLang="zh-CN"/>
              <a:t>EM</a:t>
            </a:r>
            <a:r>
              <a:rPr lang="zh-CN" altLang="en-US"/>
              <a:t>算法</a:t>
            </a:r>
          </a:p>
        </p:txBody>
      </p:sp>
      <p:sp>
        <p:nvSpPr>
          <p:cNvPr id="31" name="object 18"/>
          <p:cNvSpPr/>
          <p:nvPr/>
        </p:nvSpPr>
        <p:spPr>
          <a:xfrm>
            <a:off x="8321754" y="2007541"/>
            <a:ext cx="365046" cy="381001"/>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FF0000"/>
            </a:solidFill>
          </a:ln>
        </p:spPr>
        <p:txBody>
          <a:bodyPr wrap="square" lIns="0" tIns="0" rIns="0" bIns="0" rtlCol="0"/>
          <a:lstStyle/>
          <a:p>
            <a:endParaRPr/>
          </a:p>
        </p:txBody>
      </p:sp>
      <p:sp>
        <p:nvSpPr>
          <p:cNvPr id="13" name="矩形 12"/>
          <p:cNvSpPr/>
          <p:nvPr/>
        </p:nvSpPr>
        <p:spPr>
          <a:xfrm>
            <a:off x="8594470" y="1525365"/>
            <a:ext cx="1594667" cy="369332"/>
          </a:xfrm>
          <a:prstGeom prst="rect">
            <a:avLst/>
          </a:prstGeom>
        </p:spPr>
        <p:txBody>
          <a:bodyPr wrap="none">
            <a:spAutoFit/>
          </a:bodyPr>
          <a:lstStyle/>
          <a:p>
            <a:r>
              <a:rPr lang="zh-CN" altLang="en-US" b="1" spc="-15" dirty="0">
                <a:solidFill>
                  <a:srgbClr val="C00000"/>
                </a:solidFill>
                <a:latin typeface="Palatino Linotype"/>
                <a:cs typeface="Palatino Linotype"/>
              </a:rPr>
              <a:t>让 </a:t>
            </a:r>
            <a:r>
              <a:rPr lang="en-US" altLang="zh-CN" b="1" spc="-15" dirty="0">
                <a:solidFill>
                  <a:srgbClr val="C00000"/>
                </a:solidFill>
                <a:latin typeface="Palatino Linotype"/>
                <a:cs typeface="Palatino Linotype"/>
              </a:rPr>
              <a:t>Z</a:t>
            </a:r>
            <a:r>
              <a:rPr lang="zh-CN" altLang="en-US" b="1" dirty="0">
                <a:solidFill>
                  <a:srgbClr val="C00000"/>
                </a:solidFill>
                <a:latin typeface="Palatino Linotype"/>
                <a:cs typeface="Palatino Linotype"/>
              </a:rPr>
              <a:t> </a:t>
            </a:r>
            <a:r>
              <a:rPr lang="zh-CN" altLang="en-US" spc="-15" dirty="0">
                <a:solidFill>
                  <a:srgbClr val="C00000"/>
                </a:solidFill>
                <a:latin typeface="FangSong"/>
                <a:cs typeface="FangSong"/>
              </a:rPr>
              <a:t>暴露出来</a:t>
            </a:r>
            <a:endParaRPr lang="zh-CN" altLang="en-US">
              <a:solidFill>
                <a:srgbClr val="C00000"/>
              </a:solidFill>
            </a:endParaRPr>
          </a:p>
        </p:txBody>
      </p:sp>
    </p:spTree>
    <p:extLst>
      <p:ext uri="{BB962C8B-B14F-4D97-AF65-F5344CB8AC3E}">
        <p14:creationId xmlns:p14="http://schemas.microsoft.com/office/powerpoint/2010/main" val="3647199003"/>
      </p:ext>
    </p:extLst>
  </p:cSld>
  <p:clrMapOvr>
    <a:masterClrMapping/>
  </p:clrMapOvr>
  <p:extLst mod="1"/>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07286" y="743599"/>
            <a:ext cx="8884514" cy="2117246"/>
          </a:xfrm>
          <a:prstGeom prst="rect">
            <a:avLst/>
          </a:prstGeom>
        </p:spPr>
        <p:txBody>
          <a:bodyPr wrap="square">
            <a:spAutoFit/>
          </a:bodyPr>
          <a:lstStyle/>
          <a:p>
            <a:pPr>
              <a:lnSpc>
                <a:spcPct val="150000"/>
              </a:lnSpc>
            </a:pPr>
            <a:endParaRPr lang="en-US" altLang="zh-CN" b="1" spc="-15" dirty="0">
              <a:solidFill>
                <a:srgbClr val="C00000"/>
              </a:solidFill>
              <a:latin typeface="Times New Roman" charset="0"/>
              <a:ea typeface="Times New Roman" charset="0"/>
              <a:cs typeface="Times New Roman" charset="0"/>
            </a:endParaRPr>
          </a:p>
          <a:p>
            <a:pPr>
              <a:lnSpc>
                <a:spcPct val="150000"/>
              </a:lnSpc>
            </a:pPr>
            <a:r>
              <a:rPr lang="zh-CN" altLang="en-US" b="1" spc="-15" dirty="0">
                <a:solidFill>
                  <a:srgbClr val="C00000"/>
                </a:solidFill>
                <a:latin typeface="Times New Roman" charset="0"/>
                <a:ea typeface="Times New Roman" charset="0"/>
                <a:cs typeface="Times New Roman" charset="0"/>
              </a:rPr>
              <a:t>输入</a:t>
            </a:r>
            <a:r>
              <a:rPr lang="zh-CN" altLang="en-US" b="1" spc="-15" dirty="0">
                <a:latin typeface="Times New Roman" charset="0"/>
                <a:ea typeface="Times New Roman" charset="0"/>
                <a:cs typeface="Times New Roman" charset="0"/>
              </a:rPr>
              <a:t>：观测变量数据 </a:t>
            </a:r>
            <a:r>
              <a:rPr lang="en-US" altLang="zh-CN" b="1" spc="-15" dirty="0">
                <a:solidFill>
                  <a:srgbClr val="151FFF"/>
                </a:solidFill>
                <a:latin typeface="Times New Roman" charset="0"/>
                <a:ea typeface="Times New Roman" charset="0"/>
                <a:cs typeface="Times New Roman" charset="0"/>
              </a:rPr>
              <a:t>X</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(x</a:t>
            </a:r>
            <a:r>
              <a:rPr lang="en-US" altLang="zh-CN" b="1" spc="-15" baseline="-25000" dirty="0">
                <a:latin typeface="Times New Roman" charset="0"/>
                <a:ea typeface="Times New Roman" charset="0"/>
                <a:cs typeface="Times New Roman" charset="0"/>
              </a:rPr>
              <a:t>1</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mr-IN" altLang="zh-CN" b="1" spc="-15" dirty="0">
                <a:latin typeface="Times New Roman" charset="0"/>
                <a:ea typeface="Times New Roman" charset="0"/>
                <a:cs typeface="Times New Roman" charset="0"/>
              </a:rPr>
              <a:t>…</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spc="-15" dirty="0" err="1">
                <a:latin typeface="Times New Roman" charset="0"/>
                <a:ea typeface="Times New Roman" charset="0"/>
                <a:cs typeface="Times New Roman" charset="0"/>
              </a:rPr>
              <a:t>x</a:t>
            </a:r>
            <a:r>
              <a:rPr lang="en-US" altLang="zh-CN" b="1" spc="-15" baseline="-25000" dirty="0" err="1">
                <a:latin typeface="Times New Roman" charset="0"/>
                <a:ea typeface="Times New Roman" charset="0"/>
                <a:cs typeface="Times New Roman" charset="0"/>
              </a:rPr>
              <a:t>n</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，隐变量 </a:t>
            </a:r>
            <a:r>
              <a:rPr lang="en-US" altLang="zh-CN" b="1" spc="-15" dirty="0">
                <a:solidFill>
                  <a:srgbClr val="151FFF"/>
                </a:solidFill>
                <a:latin typeface="Times New Roman" charset="0"/>
                <a:ea typeface="Times New Roman" charset="0"/>
                <a:cs typeface="Times New Roman" charset="0"/>
              </a:rPr>
              <a:t>Z</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(z</a:t>
            </a:r>
            <a:r>
              <a:rPr lang="en-US" altLang="zh-CN" b="1" spc="-15" baseline="-25000" dirty="0">
                <a:latin typeface="Times New Roman" charset="0"/>
                <a:ea typeface="Times New Roman" charset="0"/>
                <a:cs typeface="Times New Roman" charset="0"/>
              </a:rPr>
              <a:t>1</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mr-IN" altLang="zh-CN" b="1" spc="-15" dirty="0">
                <a:latin typeface="Times New Roman" charset="0"/>
                <a:ea typeface="Times New Roman" charset="0"/>
                <a:cs typeface="Times New Roman" charset="0"/>
              </a:rPr>
              <a:t>…</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spc="-15" dirty="0" err="1">
                <a:latin typeface="Times New Roman" charset="0"/>
                <a:ea typeface="Times New Roman" charset="0"/>
                <a:cs typeface="Times New Roman" charset="0"/>
              </a:rPr>
              <a:t>z</a:t>
            </a:r>
            <a:r>
              <a:rPr lang="en-US" altLang="zh-CN" b="1" spc="-15" baseline="-25000" dirty="0" err="1">
                <a:latin typeface="Times New Roman" charset="0"/>
                <a:ea typeface="Times New Roman" charset="0"/>
                <a:cs typeface="Times New Roman" charset="0"/>
              </a:rPr>
              <a:t>n</a:t>
            </a:r>
            <a:r>
              <a:rPr lang="en-US" altLang="zh-CN" b="1" spc="-15" dirty="0">
                <a:latin typeface="Times New Roman" charset="0"/>
                <a:ea typeface="Times New Roman" charset="0"/>
                <a:cs typeface="Times New Roman" charset="0"/>
              </a:rPr>
              <a:t>) </a:t>
            </a:r>
            <a:r>
              <a:rPr lang="zh-CN" altLang="en-US" b="1" spc="-15" dirty="0">
                <a:latin typeface="Times New Roman" charset="0"/>
                <a:ea typeface="Times New Roman" charset="0"/>
                <a:cs typeface="Times New Roman" charset="0"/>
              </a:rPr>
              <a:t>，</a:t>
            </a:r>
            <a:endParaRPr lang="en-US" altLang="zh-CN" b="1" spc="-15" dirty="0">
              <a:latin typeface="Times New Roman" charset="0"/>
              <a:ea typeface="Times New Roman" charset="0"/>
              <a:cs typeface="Times New Roman" charset="0"/>
            </a:endParaRPr>
          </a:p>
          <a:p>
            <a:pPr>
              <a:lnSpc>
                <a:spcPct val="150000"/>
              </a:lnSpc>
            </a:pPr>
            <a:r>
              <a:rPr lang="zh-CN" altLang="en-US" b="1" spc="-15" dirty="0">
                <a:solidFill>
                  <a:srgbClr val="151FFF"/>
                </a:solidFill>
                <a:latin typeface="Times New Roman" charset="0"/>
                <a:ea typeface="Times New Roman" charset="0"/>
                <a:cs typeface="Times New Roman" charset="0"/>
              </a:rPr>
              <a:t>            联合分布 </a:t>
            </a:r>
            <a:r>
              <a:rPr lang="en-US" altLang="zh-CN" b="1" spc="-15" dirty="0">
                <a:latin typeface="Times New Roman" charset="0"/>
                <a:ea typeface="Times New Roman" charset="0"/>
                <a:cs typeface="Times New Roman" charset="0"/>
              </a:rPr>
              <a:t>P</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(X,</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Z</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i="1" spc="-15" dirty="0">
                <a:latin typeface="Symbol" pitchFamily="2" charset="2"/>
                <a:ea typeface="Symbol Tiger Expert" charset="2"/>
                <a:cs typeface="Symbol Tiger Expert" charset="2"/>
              </a:rPr>
              <a:t>q</a:t>
            </a:r>
            <a:r>
              <a:rPr lang="zh-CN" altLang="en-US" b="1" i="1" spc="-15" dirty="0">
                <a:latin typeface="Symbol Tiger Expert" charset="2"/>
                <a:ea typeface="Symbol Tiger Expert" charset="2"/>
                <a:cs typeface="Symbol Tiger Expert" charset="2"/>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a:t>
            </a:r>
            <a:r>
              <a:rPr lang="zh-CN" altLang="en-US" b="1" spc="-15" dirty="0">
                <a:solidFill>
                  <a:srgbClr val="151FFF"/>
                </a:solidFill>
                <a:latin typeface="Times New Roman" charset="0"/>
                <a:ea typeface="Times New Roman" charset="0"/>
                <a:cs typeface="Times New Roman" charset="0"/>
              </a:rPr>
              <a:t>条件分布 </a:t>
            </a:r>
            <a:r>
              <a:rPr lang="en-US" altLang="zh-CN" b="1" spc="-15" dirty="0">
                <a:latin typeface="Times New Roman" charset="0"/>
                <a:ea typeface="Times New Roman" charset="0"/>
                <a:cs typeface="Times New Roman" charset="0"/>
              </a:rPr>
              <a:t>P</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(Z</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X,</a:t>
            </a:r>
            <a:r>
              <a:rPr lang="zh-CN" altLang="en-US" b="1" spc="-15" dirty="0">
                <a:latin typeface="Times New Roman" charset="0"/>
                <a:ea typeface="Times New Roman" charset="0"/>
                <a:cs typeface="Times New Roman" charset="0"/>
              </a:rPr>
              <a:t> </a:t>
            </a:r>
            <a:r>
              <a:rPr lang="en-US" altLang="zh-CN" b="1" i="1" spc="-15" dirty="0">
                <a:latin typeface="Symbol" pitchFamily="2" charset="2"/>
              </a:rPr>
              <a:t>q</a:t>
            </a:r>
            <a:r>
              <a:rPr lang="zh-CN" altLang="en-US" b="1" i="1" spc="-15" dirty="0">
                <a:latin typeface="Symbol Tiger Expert" charset="2"/>
                <a:ea typeface="Symbol Tiger Expert" charset="2"/>
                <a:cs typeface="Symbol Tiger Expert" charset="2"/>
              </a:rPr>
              <a:t> </a:t>
            </a:r>
            <a:r>
              <a:rPr lang="en-US" altLang="zh-CN" b="1" spc="-15" dirty="0">
                <a:latin typeface="Times New Roman" charset="0"/>
                <a:ea typeface="Times New Roman" charset="0"/>
                <a:cs typeface="Times New Roman" charset="0"/>
              </a:rPr>
              <a:t>)</a:t>
            </a:r>
          </a:p>
          <a:p>
            <a:pPr>
              <a:lnSpc>
                <a:spcPct val="150000"/>
              </a:lnSpc>
            </a:pPr>
            <a:r>
              <a:rPr lang="zh-CN" altLang="en-US" b="1" spc="-15" dirty="0">
                <a:solidFill>
                  <a:srgbClr val="C00000"/>
                </a:solidFill>
                <a:latin typeface="Times New Roman" charset="0"/>
                <a:ea typeface="Times New Roman" charset="0"/>
                <a:cs typeface="Times New Roman" charset="0"/>
              </a:rPr>
              <a:t>输出</a:t>
            </a:r>
            <a:r>
              <a:rPr lang="zh-CN" altLang="en-US" b="1" spc="-15" dirty="0">
                <a:latin typeface="Times New Roman" charset="0"/>
                <a:ea typeface="Times New Roman" charset="0"/>
                <a:cs typeface="Times New Roman" charset="0"/>
              </a:rPr>
              <a:t>：模型参数 </a:t>
            </a:r>
            <a:r>
              <a:rPr lang="en-US" altLang="zh-CN" b="1" i="1" spc="-15" dirty="0">
                <a:latin typeface="Symbol" pitchFamily="2" charset="2"/>
              </a:rPr>
              <a:t>q</a:t>
            </a:r>
            <a:r>
              <a:rPr lang="en-US" altLang="zh-CN" b="1" i="1" spc="-15" dirty="0">
                <a:latin typeface="Symbol" panose="05050102010706020507" pitchFamily="18" charset="2"/>
                <a:ea typeface="Symbol Tiger Expert" charset="2"/>
                <a:cs typeface="Symbol Tiger Expert" charset="2"/>
              </a:rPr>
              <a:t>.</a:t>
            </a:r>
          </a:p>
          <a:p>
            <a:pPr>
              <a:lnSpc>
                <a:spcPct val="150000"/>
              </a:lnSpc>
            </a:pPr>
            <a:r>
              <a:rPr lang="zh-CN" altLang="en-US" b="1" spc="-15" dirty="0">
                <a:latin typeface="Times New Roman" charset="0"/>
                <a:ea typeface="Times New Roman" charset="0"/>
                <a:cs typeface="Times New Roman" charset="0"/>
              </a:rPr>
              <a:t>写出</a:t>
            </a:r>
            <a:r>
              <a:rPr lang="zh-CN" altLang="en-US" b="1" spc="-15" dirty="0">
                <a:solidFill>
                  <a:srgbClr val="151FFF"/>
                </a:solidFill>
                <a:latin typeface="Times New Roman" charset="0"/>
                <a:ea typeface="Times New Roman" charset="0"/>
                <a:cs typeface="Times New Roman" charset="0"/>
              </a:rPr>
              <a:t>似然函数</a:t>
            </a:r>
            <a:r>
              <a:rPr lang="zh-CN" altLang="en-US" b="1" spc="-15" dirty="0">
                <a:latin typeface="Times New Roman" charset="0"/>
                <a:ea typeface="Times New Roman" charset="0"/>
                <a:cs typeface="Times New Roman" charset="0"/>
              </a:rPr>
              <a:t>：</a:t>
            </a:r>
            <a:endParaRPr lang="en-US" altLang="zh-CN" b="1" spc="-15" dirty="0">
              <a:latin typeface="Times New Roman" charset="0"/>
              <a:ea typeface="Times New Roman" charset="0"/>
              <a:cs typeface="Times New Roman" charset="0"/>
            </a:endParaRPr>
          </a:p>
        </p:txBody>
      </p:sp>
      <p:sp>
        <p:nvSpPr>
          <p:cNvPr id="55" name="object 2"/>
          <p:cNvSpPr txBox="1">
            <a:spLocks noGrp="1"/>
          </p:cNvSpPr>
          <p:nvPr>
            <p:ph type="title"/>
          </p:nvPr>
        </p:nvSpPr>
        <p:spPr/>
        <p:txBody>
          <a:bodyPr/>
          <a:lstStyle/>
          <a:p>
            <a:r>
              <a:rPr lang="en-US" altLang="zh-CN" dirty="0"/>
              <a:t>EM</a:t>
            </a:r>
            <a:r>
              <a:rPr lang="zh-CN" altLang="en-US" dirty="0"/>
              <a:t>算法过程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0" y="2438400"/>
            <a:ext cx="2679700" cy="1347506"/>
          </a:xfrm>
          <a:prstGeom prst="rect">
            <a:avLst/>
          </a:prstGeom>
        </p:spPr>
      </p:pic>
      <p:sp>
        <p:nvSpPr>
          <p:cNvPr id="3" name="矩形 2"/>
          <p:cNvSpPr/>
          <p:nvPr/>
        </p:nvSpPr>
        <p:spPr>
          <a:xfrm>
            <a:off x="6522024" y="3285740"/>
            <a:ext cx="3944028" cy="369332"/>
          </a:xfrm>
          <a:prstGeom prst="rect">
            <a:avLst/>
          </a:prstGeom>
        </p:spPr>
        <p:txBody>
          <a:bodyPr wrap="none">
            <a:spAutoFit/>
          </a:bodyPr>
          <a:lstStyle/>
          <a:p>
            <a:r>
              <a:rPr lang="zh-CN" altLang="en-US" b="1" spc="-15" dirty="0">
                <a:solidFill>
                  <a:srgbClr val="151FFF"/>
                </a:solidFill>
                <a:latin typeface="Times New Roman" charset="0"/>
                <a:ea typeface="Times New Roman" charset="0"/>
                <a:cs typeface="Times New Roman" charset="0"/>
              </a:rPr>
              <a:t>如果 </a:t>
            </a:r>
            <a:r>
              <a:rPr lang="en-US" altLang="zh-CN" b="1" spc="-15" dirty="0">
                <a:solidFill>
                  <a:srgbClr val="151FFF"/>
                </a:solidFill>
                <a:latin typeface="Times New Roman" charset="0"/>
                <a:ea typeface="Times New Roman" charset="0"/>
                <a:cs typeface="Times New Roman" charset="0"/>
              </a:rPr>
              <a:t>Z</a:t>
            </a:r>
            <a:r>
              <a:rPr lang="zh-CN" altLang="en-US" b="1" spc="-15" dirty="0">
                <a:solidFill>
                  <a:srgbClr val="151FFF"/>
                </a:solidFill>
                <a:latin typeface="Times New Roman" charset="0"/>
                <a:ea typeface="Times New Roman" charset="0"/>
                <a:cs typeface="Times New Roman" charset="0"/>
              </a:rPr>
              <a:t> 是已观测变量，则可以用</a:t>
            </a:r>
            <a:r>
              <a:rPr lang="en-US" altLang="zh-CN" b="1" spc="-15" dirty="0">
                <a:solidFill>
                  <a:srgbClr val="151FFF"/>
                </a:solidFill>
                <a:latin typeface="Times New Roman" charset="0"/>
                <a:ea typeface="Times New Roman" charset="0"/>
                <a:cs typeface="Times New Roman" charset="0"/>
              </a:rPr>
              <a:t>MLE</a:t>
            </a:r>
            <a:endParaRPr lang="zh-CN" altLang="en-US" dirty="0">
              <a:solidFill>
                <a:srgbClr val="151FFF"/>
              </a:solidFill>
            </a:endParaRPr>
          </a:p>
        </p:txBody>
      </p:sp>
      <p:sp>
        <p:nvSpPr>
          <p:cNvPr id="16" name="矩形 15"/>
          <p:cNvSpPr/>
          <p:nvPr/>
        </p:nvSpPr>
        <p:spPr>
          <a:xfrm>
            <a:off x="1707286" y="3886200"/>
            <a:ext cx="6153992" cy="1754326"/>
          </a:xfrm>
          <a:prstGeom prst="rect">
            <a:avLst/>
          </a:prstGeom>
        </p:spPr>
        <p:txBody>
          <a:bodyPr wrap="none">
            <a:spAutoFit/>
          </a:bodyPr>
          <a:lstStyle/>
          <a:p>
            <a:pPr>
              <a:lnSpc>
                <a:spcPct val="150000"/>
              </a:lnSpc>
            </a:pPr>
            <a:r>
              <a:rPr lang="zh-CN" altLang="en-US" b="1" spc="-15" dirty="0">
                <a:solidFill>
                  <a:srgbClr val="151FFF"/>
                </a:solidFill>
                <a:latin typeface="Times New Roman" charset="0"/>
                <a:ea typeface="Times New Roman" charset="0"/>
                <a:cs typeface="Times New Roman" charset="0"/>
              </a:rPr>
              <a:t>替代方案：</a:t>
            </a:r>
            <a:endParaRPr lang="en-US" altLang="zh-CN" b="1" spc="-15" dirty="0">
              <a:solidFill>
                <a:srgbClr val="151FFF"/>
              </a:solidFill>
              <a:latin typeface="Times New Roman" charset="0"/>
              <a:ea typeface="Times New Roman" charset="0"/>
              <a:cs typeface="Times New Roman" charset="0"/>
            </a:endParaRPr>
          </a:p>
          <a:p>
            <a:pPr>
              <a:lnSpc>
                <a:spcPct val="150000"/>
              </a:lnSpc>
            </a:pPr>
            <a:r>
              <a:rPr lang="zh-CN" altLang="en-US" b="1" spc="-15" dirty="0">
                <a:solidFill>
                  <a:srgbClr val="151FFF"/>
                </a:solidFill>
                <a:latin typeface="Times New Roman" charset="0"/>
                <a:ea typeface="Times New Roman" charset="0"/>
                <a:cs typeface="Times New Roman" charset="0"/>
              </a:rPr>
              <a:t>         迭代地进行</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(1)</a:t>
            </a:r>
            <a:r>
              <a:rPr lang="zh-CN" altLang="en-US" b="1" spc="-15" dirty="0">
                <a:latin typeface="Times New Roman" charset="0"/>
                <a:ea typeface="Times New Roman" charset="0"/>
                <a:cs typeface="Times New Roman" charset="0"/>
              </a:rPr>
              <a:t> 构造 </a:t>
            </a:r>
            <a:r>
              <a:rPr lang="en-US" altLang="zh-CN" b="1" spc="-15" dirty="0">
                <a:latin typeface="Times New Roman" charset="0"/>
                <a:ea typeface="Times New Roman" charset="0"/>
                <a:cs typeface="Times New Roman" charset="0"/>
              </a:rPr>
              <a:t>L(</a:t>
            </a:r>
            <a:r>
              <a:rPr lang="en-US" altLang="zh-CN" b="1" i="1" spc="-15" dirty="0">
                <a:latin typeface="Symbol" pitchFamily="2" charset="2"/>
              </a:rPr>
              <a:t>q</a:t>
            </a:r>
            <a:r>
              <a:rPr lang="zh-Hans" altLang="en-US" b="1" i="1" spc="-15" dirty="0">
                <a:latin typeface="Symbol" pitchFamily="2" charset="2"/>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的一个</a:t>
            </a:r>
            <a:r>
              <a:rPr lang="zh-CN" altLang="en-US" b="1" spc="-15" dirty="0">
                <a:solidFill>
                  <a:srgbClr val="151FFF"/>
                </a:solidFill>
                <a:latin typeface="Times New Roman" charset="0"/>
                <a:ea typeface="Times New Roman" charset="0"/>
                <a:cs typeface="Times New Roman" charset="0"/>
              </a:rPr>
              <a:t>下界</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(lower-bound);</a:t>
            </a:r>
          </a:p>
          <a:p>
            <a:pPr>
              <a:lnSpc>
                <a:spcPct val="150000"/>
              </a:lnSpc>
            </a:pPr>
            <a:r>
              <a:rPr lang="en-US" altLang="zh-CN" b="1" spc="-15" dirty="0">
                <a:latin typeface="Times New Roman" charset="0"/>
                <a:ea typeface="Times New Roman" charset="0"/>
                <a:cs typeface="Times New Roman" charset="0"/>
              </a:rPr>
              <a:t>		</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(2)</a:t>
            </a:r>
            <a:r>
              <a:rPr lang="zh-CN" altLang="en-US" b="1" spc="-15" dirty="0">
                <a:latin typeface="Times New Roman" charset="0"/>
                <a:ea typeface="Times New Roman" charset="0"/>
                <a:cs typeface="Times New Roman" charset="0"/>
              </a:rPr>
              <a:t> 对这个下界求最大值。</a:t>
            </a:r>
            <a:r>
              <a:rPr lang="en-US" altLang="zh-CN" b="1" spc="-15" dirty="0">
                <a:solidFill>
                  <a:srgbClr val="151FFF"/>
                </a:solidFill>
                <a:latin typeface="Times New Roman" charset="0"/>
                <a:ea typeface="Times New Roman" charset="0"/>
                <a:cs typeface="Times New Roman" charset="0"/>
              </a:rPr>
              <a:t>(MLE)</a:t>
            </a:r>
          </a:p>
          <a:p>
            <a:pPr>
              <a:lnSpc>
                <a:spcPct val="150000"/>
              </a:lnSpc>
            </a:pPr>
            <a:r>
              <a:rPr lang="zh-CN" altLang="en-US" dirty="0"/>
              <a:t>         重复这个过程， 直到收敛到</a:t>
            </a:r>
            <a:r>
              <a:rPr lang="zh-CN" altLang="en-US" dirty="0">
                <a:solidFill>
                  <a:srgbClr val="151FFF"/>
                </a:solidFill>
              </a:rPr>
              <a:t>局部最大值</a:t>
            </a:r>
            <a:r>
              <a:rPr lang="zh-CN" altLang="en-US" dirty="0"/>
              <a:t>。 </a:t>
            </a:r>
          </a:p>
        </p:txBody>
      </p:sp>
      <p:sp>
        <p:nvSpPr>
          <p:cNvPr id="5" name="矩形 4"/>
          <p:cNvSpPr/>
          <p:nvPr/>
        </p:nvSpPr>
        <p:spPr>
          <a:xfrm>
            <a:off x="7934131" y="4415382"/>
            <a:ext cx="801501" cy="369332"/>
          </a:xfrm>
          <a:prstGeom prst="rect">
            <a:avLst/>
          </a:prstGeom>
        </p:spPr>
        <p:txBody>
          <a:bodyPr wrap="none">
            <a:spAutoFit/>
          </a:bodyPr>
          <a:lstStyle/>
          <a:p>
            <a:r>
              <a:rPr lang="en-US" altLang="zh-CN" b="1" spc="-15">
                <a:solidFill>
                  <a:srgbClr val="C00000"/>
                </a:solidFill>
                <a:latin typeface="Times New Roman" charset="0"/>
                <a:ea typeface="Times New Roman" charset="0"/>
                <a:cs typeface="Times New Roman" charset="0"/>
              </a:rPr>
              <a:t>E-step</a:t>
            </a:r>
            <a:endParaRPr lang="zh-CN" altLang="en-US" dirty="0"/>
          </a:p>
        </p:txBody>
      </p:sp>
      <p:sp>
        <p:nvSpPr>
          <p:cNvPr id="19" name="矩形 18"/>
          <p:cNvSpPr/>
          <p:nvPr/>
        </p:nvSpPr>
        <p:spPr>
          <a:xfrm>
            <a:off x="7924799" y="4803375"/>
            <a:ext cx="865622" cy="369332"/>
          </a:xfrm>
          <a:prstGeom prst="rect">
            <a:avLst/>
          </a:prstGeom>
        </p:spPr>
        <p:txBody>
          <a:bodyPr wrap="none">
            <a:spAutoFit/>
          </a:bodyPr>
          <a:lstStyle/>
          <a:p>
            <a:r>
              <a:rPr lang="en-US" altLang="zh-CN" b="1" spc="-15" dirty="0">
                <a:solidFill>
                  <a:srgbClr val="C00000"/>
                </a:solidFill>
                <a:latin typeface="Times New Roman" charset="0"/>
                <a:ea typeface="Times New Roman" charset="0"/>
                <a:cs typeface="Times New Roman" charset="0"/>
              </a:rPr>
              <a:t>M-step</a:t>
            </a:r>
            <a:endParaRPr lang="zh-CN" altLang="en-US" dirty="0"/>
          </a:p>
        </p:txBody>
      </p:sp>
      <p:sp>
        <p:nvSpPr>
          <p:cNvPr id="21" name="矩形 20"/>
          <p:cNvSpPr/>
          <p:nvPr/>
        </p:nvSpPr>
        <p:spPr>
          <a:xfrm>
            <a:off x="4752420" y="5856567"/>
            <a:ext cx="3463449" cy="369332"/>
          </a:xfrm>
          <a:prstGeom prst="rect">
            <a:avLst/>
          </a:prstGeom>
        </p:spPr>
        <p:txBody>
          <a:bodyPr wrap="none">
            <a:spAutoFit/>
          </a:bodyPr>
          <a:lstStyle/>
          <a:p>
            <a:r>
              <a:rPr lang="zh-CN" altLang="en-US" b="1" spc="-15" dirty="0">
                <a:solidFill>
                  <a:srgbClr val="C00000"/>
                </a:solidFill>
                <a:latin typeface="Times New Roman" charset="0"/>
                <a:ea typeface="Times New Roman" charset="0"/>
                <a:cs typeface="Times New Roman" charset="0"/>
              </a:rPr>
              <a:t>问题变为：如何取</a:t>
            </a:r>
            <a:r>
              <a:rPr lang="en-US" altLang="zh-CN" b="1" spc="-15" dirty="0">
                <a:solidFill>
                  <a:srgbClr val="C00000"/>
                </a:solidFill>
                <a:latin typeface="Times New Roman" charset="0"/>
                <a:ea typeface="Times New Roman" charset="0"/>
                <a:cs typeface="Times New Roman" charset="0"/>
              </a:rPr>
              <a:t>L(</a:t>
            </a:r>
            <a:r>
              <a:rPr lang="en-US" altLang="zh-CN" b="1" spc="-15" dirty="0">
                <a:solidFill>
                  <a:srgbClr val="C00000"/>
                </a:solidFill>
                <a:latin typeface="Symbol" pitchFamily="2" charset="2"/>
                <a:ea typeface="Symbol Tiger Expert" charset="2"/>
                <a:cs typeface="Symbol Tiger Expert" charset="2"/>
              </a:rPr>
              <a:t>q</a:t>
            </a:r>
            <a:r>
              <a:rPr lang="en-US" altLang="zh-CN" b="1" spc="-15" dirty="0">
                <a:solidFill>
                  <a:srgbClr val="C00000"/>
                </a:solidFill>
                <a:latin typeface="Times New Roman" charset="0"/>
                <a:ea typeface="Times New Roman" charset="0"/>
                <a:cs typeface="Times New Roman" charset="0"/>
              </a:rPr>
              <a:t>)</a:t>
            </a:r>
            <a:r>
              <a:rPr lang="zh-CN" altLang="en-US" b="1" spc="-15" dirty="0">
                <a:solidFill>
                  <a:srgbClr val="C00000"/>
                </a:solidFill>
                <a:latin typeface="Times New Roman" charset="0"/>
                <a:ea typeface="Times New Roman" charset="0"/>
                <a:cs typeface="Times New Roman" charset="0"/>
              </a:rPr>
              <a:t> 的下界？ </a:t>
            </a:r>
            <a:endParaRPr lang="zh-CN" altLang="en-US" dirty="0">
              <a:solidFill>
                <a:srgbClr val="C00000"/>
              </a:solidFill>
            </a:endParaRPr>
          </a:p>
        </p:txBody>
      </p:sp>
    </p:spTree>
    <p:extLst>
      <p:ext uri="{BB962C8B-B14F-4D97-AF65-F5344CB8AC3E}">
        <p14:creationId xmlns:p14="http://schemas.microsoft.com/office/powerpoint/2010/main" val="3666953331"/>
      </p:ext>
    </p:extLst>
  </p:cSld>
  <p:clrMapOvr>
    <a:masterClrMapping/>
  </p:clrMapOvr>
  <p:extLst mod="1"/>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7400" y="1525563"/>
            <a:ext cx="6359348" cy="4513085"/>
          </a:xfrm>
          <a:prstGeom prst="rect">
            <a:avLst/>
          </a:prstGeom>
        </p:spPr>
      </p:pic>
      <p:sp>
        <p:nvSpPr>
          <p:cNvPr id="2" name="object 2"/>
          <p:cNvSpPr txBox="1">
            <a:spLocks noGrp="1"/>
          </p:cNvSpPr>
          <p:nvPr>
            <p:ph type="title"/>
          </p:nvPr>
        </p:nvSpPr>
        <p:spPr/>
        <p:txBody>
          <a:bodyPr/>
          <a:lstStyle/>
          <a:p>
            <a:r>
              <a:rPr lang="zh-CN" altLang="en-US" dirty="0"/>
              <a:t>抛硬币</a:t>
            </a:r>
            <a:r>
              <a:rPr lang="en-US" altLang="zh-CN" dirty="0"/>
              <a:t>EM</a:t>
            </a:r>
            <a:r>
              <a:rPr lang="zh-CN" altLang="en-US" dirty="0"/>
              <a:t>过程</a:t>
            </a:r>
          </a:p>
        </p:txBody>
      </p:sp>
      <p:sp>
        <p:nvSpPr>
          <p:cNvPr id="4" name="矩形 3"/>
          <p:cNvSpPr/>
          <p:nvPr/>
        </p:nvSpPr>
        <p:spPr>
          <a:xfrm>
            <a:off x="4353897" y="667158"/>
            <a:ext cx="4435298" cy="1754326"/>
          </a:xfrm>
          <a:prstGeom prst="rect">
            <a:avLst/>
          </a:prstGeom>
          <a:solidFill>
            <a:schemeClr val="bg1"/>
          </a:solidFill>
        </p:spPr>
        <p:txBody>
          <a:bodyPr wrap="square">
            <a:spAutoFit/>
          </a:bodyPr>
          <a:lstStyle/>
          <a:p>
            <a:r>
              <a:rPr lang="zh-CN" altLang="mr-IN" b="1" dirty="0">
                <a:solidFill>
                  <a:srgbClr val="0070C0"/>
                </a:solidFill>
                <a:latin typeface="Arial" panose="020B0604020202020204" pitchFamily="34" charset="0"/>
                <a:cs typeface="Arial" panose="020B0604020202020204" pitchFamily="34" charset="0"/>
              </a:rPr>
              <a:t>第一组</a:t>
            </a:r>
            <a:r>
              <a:rPr lang="zh-CN" altLang="en-US" b="1" dirty="0">
                <a:solidFill>
                  <a:srgbClr val="0070C0"/>
                </a:solidFill>
                <a:latin typeface="Arial" panose="020B0604020202020204" pitchFamily="34" charset="0"/>
                <a:cs typeface="Arial" panose="020B0604020202020204" pitchFamily="34" charset="0"/>
              </a:rPr>
              <a:t>为</a:t>
            </a:r>
            <a:r>
              <a:rPr lang="mr-IN" altLang="zh-CN" b="1" dirty="0">
                <a:solidFill>
                  <a:srgbClr val="0070C0"/>
                </a:solidFill>
                <a:latin typeface="Arial" panose="020B0604020202020204" pitchFamily="34" charset="0"/>
              </a:rPr>
              <a:t>5</a:t>
            </a:r>
            <a:r>
              <a:rPr lang="zh-CN" altLang="mr-IN" b="1" dirty="0">
                <a:solidFill>
                  <a:srgbClr val="0070C0"/>
                </a:solidFill>
                <a:latin typeface="Arial" panose="020B0604020202020204" pitchFamily="34" charset="0"/>
                <a:cs typeface="Arial" panose="020B0604020202020204" pitchFamily="34" charset="0"/>
              </a:rPr>
              <a:t>正</a:t>
            </a:r>
            <a:r>
              <a:rPr lang="mr-IN" altLang="zh-CN" b="1" dirty="0">
                <a:solidFill>
                  <a:srgbClr val="0070C0"/>
                </a:solidFill>
                <a:latin typeface="Arial" panose="020B0604020202020204" pitchFamily="34" charset="0"/>
              </a:rPr>
              <a:t>5</a:t>
            </a:r>
            <a:r>
              <a:rPr lang="zh-CN" altLang="mr-IN" b="1" dirty="0">
                <a:solidFill>
                  <a:srgbClr val="0070C0"/>
                </a:solidFill>
                <a:latin typeface="Arial" panose="020B0604020202020204" pitchFamily="34" charset="0"/>
                <a:cs typeface="Arial" panose="020B0604020202020204" pitchFamily="34" charset="0"/>
              </a:rPr>
              <a:t>反</a:t>
            </a:r>
            <a:r>
              <a:rPr lang="zh-CN" altLang="en-US" b="1" dirty="0">
                <a:solidFill>
                  <a:srgbClr val="0070C0"/>
                </a:solidFill>
                <a:latin typeface="Arial" panose="020B0604020202020204" pitchFamily="34" charset="0"/>
                <a:cs typeface="Arial" panose="020B0604020202020204" pitchFamily="34" charset="0"/>
              </a:rPr>
              <a:t>，</a:t>
            </a:r>
            <a:endParaRPr lang="en-US" altLang="zh-CN" b="1" dirty="0">
              <a:solidFill>
                <a:srgbClr val="0070C0"/>
              </a:solidFill>
              <a:latin typeface="Arial" panose="020B0604020202020204" pitchFamily="34" charset="0"/>
              <a:cs typeface="Arial" panose="020B0604020202020204" pitchFamily="34" charset="0"/>
            </a:endParaRPr>
          </a:p>
          <a:p>
            <a:r>
              <a:rPr lang="en-US" altLang="zh-CN" b="1" dirty="0">
                <a:solidFill>
                  <a:srgbClr val="0070C0"/>
                </a:solidFill>
                <a:latin typeface="Arial" panose="020B0604020202020204" pitchFamily="34" charset="0"/>
                <a:cs typeface="Arial" panose="020B0604020202020204" pitchFamily="34" charset="0"/>
              </a:rPr>
              <a:t>(</a:t>
            </a:r>
            <a:r>
              <a:rPr lang="en-US" altLang="zh-Hans" b="1" dirty="0">
                <a:solidFill>
                  <a:srgbClr val="0070C0"/>
                </a:solidFill>
                <a:latin typeface="Arial" panose="020B0604020202020204" pitchFamily="34" charset="0"/>
                <a:cs typeface="Arial" panose="020B0604020202020204" pitchFamily="34" charset="0"/>
              </a:rPr>
              <a:t>1)</a:t>
            </a:r>
            <a:r>
              <a:rPr lang="zh-CN" altLang="en-US" b="1" dirty="0">
                <a:solidFill>
                  <a:srgbClr val="0070C0"/>
                </a:solidFill>
                <a:latin typeface="Arial" panose="020B0604020202020204" pitchFamily="34" charset="0"/>
                <a:cs typeface="Arial" panose="020B0604020202020204" pitchFamily="34" charset="0"/>
              </a:rPr>
              <a:t>如果丢的是硬币</a:t>
            </a:r>
            <a:r>
              <a:rPr lang="en" altLang="zh-CN" b="1" dirty="0">
                <a:solidFill>
                  <a:srgbClr val="0070C0"/>
                </a:solidFill>
                <a:latin typeface="Arial" panose="020B0604020202020204" pitchFamily="34" charset="0"/>
                <a:cs typeface="Arial" panose="020B0604020202020204" pitchFamily="34" charset="0"/>
              </a:rPr>
              <a:t>A,</a:t>
            </a:r>
            <a:r>
              <a:rPr lang="zh-CN" altLang="en-US" b="1" dirty="0">
                <a:solidFill>
                  <a:srgbClr val="0070C0"/>
                </a:solidFill>
                <a:latin typeface="Arial" panose="020B0604020202020204" pitchFamily="34" charset="0"/>
                <a:cs typeface="Arial" panose="020B0604020202020204" pitchFamily="34" charset="0"/>
              </a:rPr>
              <a:t>则丢到</a:t>
            </a:r>
            <a:r>
              <a:rPr lang="en-US" altLang="zh-CN" b="1" dirty="0">
                <a:solidFill>
                  <a:srgbClr val="0070C0"/>
                </a:solidFill>
                <a:latin typeface="Arial" panose="020B0604020202020204" pitchFamily="34" charset="0"/>
                <a:cs typeface="Arial" panose="020B0604020202020204" pitchFamily="34" charset="0"/>
              </a:rPr>
              <a:t>5</a:t>
            </a:r>
            <a:r>
              <a:rPr lang="zh-CN" altLang="en-US" b="1" dirty="0">
                <a:solidFill>
                  <a:srgbClr val="0070C0"/>
                </a:solidFill>
                <a:latin typeface="Arial" panose="020B0604020202020204" pitchFamily="34" charset="0"/>
                <a:cs typeface="Arial" panose="020B0604020202020204" pitchFamily="34" charset="0"/>
              </a:rPr>
              <a:t>正</a:t>
            </a:r>
            <a:r>
              <a:rPr lang="en-US" altLang="zh-CN" b="1" dirty="0">
                <a:solidFill>
                  <a:srgbClr val="0070C0"/>
                </a:solidFill>
                <a:latin typeface="Arial" panose="020B0604020202020204" pitchFamily="34" charset="0"/>
                <a:cs typeface="Arial" panose="020B0604020202020204" pitchFamily="34" charset="0"/>
              </a:rPr>
              <a:t>5</a:t>
            </a:r>
            <a:r>
              <a:rPr lang="zh-CN" altLang="en-US" b="1" dirty="0">
                <a:solidFill>
                  <a:srgbClr val="0070C0"/>
                </a:solidFill>
                <a:latin typeface="Arial" panose="020B0604020202020204" pitchFamily="34" charset="0"/>
                <a:cs typeface="Arial" panose="020B0604020202020204" pitchFamily="34" charset="0"/>
              </a:rPr>
              <a:t>反的概率：</a:t>
            </a:r>
            <a:endParaRPr lang="en-US" altLang="zh-CN" b="1" dirty="0">
              <a:solidFill>
                <a:srgbClr val="0070C0"/>
              </a:solidFill>
              <a:latin typeface="Arial" panose="020B0604020202020204" pitchFamily="34" charset="0"/>
              <a:cs typeface="Arial" panose="020B0604020202020204" pitchFamily="34" charset="0"/>
            </a:endParaRPr>
          </a:p>
          <a:p>
            <a:r>
              <a:rPr lang="mr-IN" altLang="zh-CN" b="1" dirty="0" err="1">
                <a:solidFill>
                  <a:srgbClr val="0070C0"/>
                </a:solidFill>
                <a:latin typeface="Arial" panose="020B0604020202020204" pitchFamily="34" charset="0"/>
              </a:rPr>
              <a:t>p</a:t>
            </a:r>
            <a:r>
              <a:rPr lang="en-US" altLang="zh-CN" b="1" dirty="0">
                <a:solidFill>
                  <a:srgbClr val="0070C0"/>
                </a:solidFill>
                <a:latin typeface="Arial" panose="020B0604020202020204" pitchFamily="34" charset="0"/>
                <a:cs typeface="Arial" panose="020B0604020202020204" pitchFamily="34" charset="0"/>
              </a:rPr>
              <a:t>(</a:t>
            </a:r>
            <a:r>
              <a:rPr lang="mr-IN" altLang="zh-CN" b="1" dirty="0" err="1">
                <a:solidFill>
                  <a:srgbClr val="0070C0"/>
                </a:solidFill>
                <a:latin typeface="Arial" panose="020B0604020202020204" pitchFamily="34" charset="0"/>
              </a:rPr>
              <a:t>A</a:t>
            </a:r>
            <a:r>
              <a:rPr lang="en-US" altLang="zh-CN" b="1" dirty="0">
                <a:solidFill>
                  <a:srgbClr val="0070C0"/>
                </a:solidFill>
                <a:latin typeface="Arial" panose="020B0604020202020204" pitchFamily="34" charset="0"/>
                <a:cs typeface="Arial" panose="020B0604020202020204" pitchFamily="34" charset="0"/>
              </a:rPr>
              <a:t>)</a:t>
            </a:r>
            <a:r>
              <a:rPr lang="zh-CN" altLang="en-US" b="1" dirty="0">
                <a:solidFill>
                  <a:srgbClr val="0070C0"/>
                </a:solidFill>
                <a:latin typeface="Arial" panose="020B0604020202020204" pitchFamily="34" charset="0"/>
                <a:cs typeface="Arial" panose="020B0604020202020204" pitchFamily="34" charset="0"/>
              </a:rPr>
              <a:t> </a:t>
            </a:r>
            <a:r>
              <a:rPr lang="zh-Hans" altLang="en-US" b="1" dirty="0">
                <a:solidFill>
                  <a:srgbClr val="0070C0"/>
                </a:solidFill>
                <a:latin typeface="Arial" panose="020B0604020202020204" pitchFamily="34" charset="0"/>
                <a:cs typeface="Arial" panose="020B0604020202020204" pitchFamily="34" charset="0"/>
              </a:rPr>
              <a:t> </a:t>
            </a:r>
            <a:r>
              <a:rPr lang="mr-IN" altLang="zh-CN" b="1" dirty="0">
                <a:solidFill>
                  <a:srgbClr val="0070C0"/>
                </a:solidFill>
                <a:latin typeface="Arial" panose="020B0604020202020204" pitchFamily="34" charset="0"/>
              </a:rPr>
              <a:t>= 0.6</a:t>
            </a:r>
            <a:r>
              <a:rPr lang="en-US" altLang="zh-CN" b="1" baseline="30000" dirty="0">
                <a:solidFill>
                  <a:srgbClr val="0070C0"/>
                </a:solidFill>
                <a:latin typeface="Arial" panose="020B0604020202020204" pitchFamily="34" charset="0"/>
                <a:cs typeface="Arial" panose="020B0604020202020204" pitchFamily="34" charset="0"/>
              </a:rPr>
              <a:t>5</a:t>
            </a:r>
            <a:r>
              <a:rPr lang="mr-IN" altLang="zh-CN" b="1" dirty="0">
                <a:solidFill>
                  <a:srgbClr val="0070C0"/>
                </a:solidFill>
                <a:latin typeface="Arial" panose="020B0604020202020204" pitchFamily="34" charset="0"/>
              </a:rPr>
              <a:t>*0.4</a:t>
            </a:r>
            <a:r>
              <a:rPr lang="en-US" altLang="zh-CN" b="1" baseline="30000" dirty="0">
                <a:solidFill>
                  <a:srgbClr val="0070C0"/>
                </a:solidFill>
                <a:latin typeface="Arial" panose="020B0604020202020204" pitchFamily="34" charset="0"/>
                <a:cs typeface="Arial" panose="020B0604020202020204" pitchFamily="34" charset="0"/>
              </a:rPr>
              <a:t>5</a:t>
            </a:r>
            <a:r>
              <a:rPr lang="zh-CN" altLang="mr-IN" b="1" dirty="0">
                <a:solidFill>
                  <a:srgbClr val="0070C0"/>
                </a:solidFill>
                <a:latin typeface="Arial" panose="020B0604020202020204" pitchFamily="34" charset="0"/>
                <a:cs typeface="Arial" panose="020B0604020202020204" pitchFamily="34" charset="0"/>
              </a:rPr>
              <a:t>，</a:t>
            </a:r>
            <a:endParaRPr lang="en-US" altLang="zh-CN" b="1" dirty="0">
              <a:solidFill>
                <a:srgbClr val="0070C0"/>
              </a:solidFill>
              <a:latin typeface="Arial" panose="020B0604020202020204" pitchFamily="34" charset="0"/>
              <a:cs typeface="Arial" panose="020B0604020202020204" pitchFamily="34" charset="0"/>
            </a:endParaRPr>
          </a:p>
          <a:p>
            <a:r>
              <a:rPr lang="en-US" altLang="zh-CN" b="1" dirty="0">
                <a:solidFill>
                  <a:srgbClr val="0070C0"/>
                </a:solidFill>
                <a:latin typeface="Arial" panose="020B0604020202020204" pitchFamily="34" charset="0"/>
                <a:cs typeface="Arial" panose="020B0604020202020204" pitchFamily="34" charset="0"/>
              </a:rPr>
              <a:t>(</a:t>
            </a:r>
            <a:r>
              <a:rPr lang="en-US" altLang="zh-Hans" b="1" dirty="0">
                <a:solidFill>
                  <a:srgbClr val="0070C0"/>
                </a:solidFill>
                <a:latin typeface="Arial" panose="020B0604020202020204" pitchFamily="34" charset="0"/>
                <a:cs typeface="Arial" panose="020B0604020202020204" pitchFamily="34" charset="0"/>
              </a:rPr>
              <a:t>2)</a:t>
            </a:r>
            <a:r>
              <a:rPr lang="zh-CN" altLang="en-US" b="1" dirty="0">
                <a:solidFill>
                  <a:srgbClr val="0070C0"/>
                </a:solidFill>
                <a:latin typeface="Arial" panose="020B0604020202020204" pitchFamily="34" charset="0"/>
                <a:cs typeface="Arial" panose="020B0604020202020204" pitchFamily="34" charset="0"/>
              </a:rPr>
              <a:t>如果丢的是硬币</a:t>
            </a:r>
            <a:r>
              <a:rPr lang="en-US" altLang="zh-Hans" b="1" dirty="0">
                <a:solidFill>
                  <a:srgbClr val="0070C0"/>
                </a:solidFill>
                <a:latin typeface="Arial" panose="020B0604020202020204" pitchFamily="34" charset="0"/>
                <a:cs typeface="Arial" panose="020B0604020202020204" pitchFamily="34" charset="0"/>
              </a:rPr>
              <a:t>B</a:t>
            </a:r>
            <a:r>
              <a:rPr lang="en" altLang="zh-CN" b="1" dirty="0">
                <a:solidFill>
                  <a:srgbClr val="0070C0"/>
                </a:solidFill>
                <a:latin typeface="Arial" panose="020B0604020202020204" pitchFamily="34" charset="0"/>
                <a:cs typeface="Arial" panose="020B0604020202020204" pitchFamily="34" charset="0"/>
              </a:rPr>
              <a:t>,</a:t>
            </a:r>
            <a:r>
              <a:rPr lang="zh-CN" altLang="en-US" b="1" dirty="0">
                <a:solidFill>
                  <a:srgbClr val="0070C0"/>
                </a:solidFill>
                <a:latin typeface="Arial" panose="020B0604020202020204" pitchFamily="34" charset="0"/>
                <a:cs typeface="Arial" panose="020B0604020202020204" pitchFamily="34" charset="0"/>
              </a:rPr>
              <a:t>则丢到</a:t>
            </a:r>
            <a:r>
              <a:rPr lang="en-US" altLang="zh-CN" b="1" dirty="0">
                <a:solidFill>
                  <a:srgbClr val="0070C0"/>
                </a:solidFill>
                <a:latin typeface="Arial" panose="020B0604020202020204" pitchFamily="34" charset="0"/>
                <a:cs typeface="Arial" panose="020B0604020202020204" pitchFamily="34" charset="0"/>
              </a:rPr>
              <a:t>5</a:t>
            </a:r>
            <a:r>
              <a:rPr lang="zh-CN" altLang="en-US" b="1" dirty="0">
                <a:solidFill>
                  <a:srgbClr val="0070C0"/>
                </a:solidFill>
                <a:latin typeface="Arial" panose="020B0604020202020204" pitchFamily="34" charset="0"/>
                <a:cs typeface="Arial" panose="020B0604020202020204" pitchFamily="34" charset="0"/>
              </a:rPr>
              <a:t>正</a:t>
            </a:r>
            <a:r>
              <a:rPr lang="en-US" altLang="zh-CN" b="1" dirty="0">
                <a:solidFill>
                  <a:srgbClr val="0070C0"/>
                </a:solidFill>
                <a:latin typeface="Arial" panose="020B0604020202020204" pitchFamily="34" charset="0"/>
                <a:cs typeface="Arial" panose="020B0604020202020204" pitchFamily="34" charset="0"/>
              </a:rPr>
              <a:t>5</a:t>
            </a:r>
            <a:r>
              <a:rPr lang="zh-CN" altLang="en-US" b="1" dirty="0">
                <a:solidFill>
                  <a:srgbClr val="0070C0"/>
                </a:solidFill>
                <a:latin typeface="Arial" panose="020B0604020202020204" pitchFamily="34" charset="0"/>
                <a:cs typeface="Arial" panose="020B0604020202020204" pitchFamily="34" charset="0"/>
              </a:rPr>
              <a:t>反的概率：</a:t>
            </a:r>
            <a:endParaRPr lang="en-US" altLang="zh-CN" b="1" dirty="0">
              <a:solidFill>
                <a:srgbClr val="0070C0"/>
              </a:solidFill>
              <a:latin typeface="Arial" panose="020B0604020202020204" pitchFamily="34" charset="0"/>
              <a:cs typeface="Arial" panose="020B0604020202020204" pitchFamily="34" charset="0"/>
            </a:endParaRPr>
          </a:p>
          <a:p>
            <a:r>
              <a:rPr lang="mr-IN" altLang="zh-CN" b="1" dirty="0" err="1">
                <a:solidFill>
                  <a:srgbClr val="0070C0"/>
                </a:solidFill>
                <a:latin typeface="Arial" panose="020B0604020202020204" pitchFamily="34" charset="0"/>
              </a:rPr>
              <a:t>p</a:t>
            </a:r>
            <a:r>
              <a:rPr lang="en-US" altLang="zh-CN" b="1" dirty="0">
                <a:solidFill>
                  <a:srgbClr val="0070C0"/>
                </a:solidFill>
                <a:latin typeface="Arial" panose="020B0604020202020204" pitchFamily="34" charset="0"/>
                <a:cs typeface="Arial" panose="020B0604020202020204" pitchFamily="34" charset="0"/>
              </a:rPr>
              <a:t>(</a:t>
            </a:r>
            <a:r>
              <a:rPr lang="mr-IN" altLang="zh-CN" b="1" dirty="0" err="1">
                <a:solidFill>
                  <a:srgbClr val="0070C0"/>
                </a:solidFill>
                <a:latin typeface="Arial" panose="020B0604020202020204" pitchFamily="34" charset="0"/>
              </a:rPr>
              <a:t>B</a:t>
            </a:r>
            <a:r>
              <a:rPr lang="en-US" altLang="zh-CN" b="1" dirty="0">
                <a:solidFill>
                  <a:srgbClr val="0070C0"/>
                </a:solidFill>
                <a:latin typeface="Arial" panose="020B0604020202020204" pitchFamily="34" charset="0"/>
                <a:cs typeface="Arial" panose="020B0604020202020204" pitchFamily="34" charset="0"/>
              </a:rPr>
              <a:t>)</a:t>
            </a:r>
            <a:r>
              <a:rPr lang="mr-IN" altLang="zh-CN" b="1" dirty="0">
                <a:solidFill>
                  <a:srgbClr val="0070C0"/>
                </a:solidFill>
                <a:latin typeface="Arial" panose="020B0604020202020204" pitchFamily="34" charset="0"/>
              </a:rPr>
              <a:t> = 0.</a:t>
            </a:r>
            <a:r>
              <a:rPr lang="en-US" altLang="zh-CN" b="1" dirty="0">
                <a:solidFill>
                  <a:srgbClr val="0070C0"/>
                </a:solidFill>
                <a:latin typeface="Arial" panose="020B0604020202020204" pitchFamily="34" charset="0"/>
                <a:cs typeface="Arial" panose="020B0604020202020204" pitchFamily="34" charset="0"/>
              </a:rPr>
              <a:t>5</a:t>
            </a:r>
            <a:r>
              <a:rPr lang="en-US" altLang="zh-CN" b="1" baseline="30000" dirty="0">
                <a:solidFill>
                  <a:srgbClr val="0070C0"/>
                </a:solidFill>
                <a:latin typeface="Arial" panose="020B0604020202020204" pitchFamily="34" charset="0"/>
                <a:cs typeface="Arial" panose="020B0604020202020204" pitchFamily="34" charset="0"/>
              </a:rPr>
              <a:t>5</a:t>
            </a:r>
            <a:r>
              <a:rPr lang="mr-IN" altLang="zh-CN" b="1" dirty="0">
                <a:solidFill>
                  <a:srgbClr val="0070C0"/>
                </a:solidFill>
                <a:latin typeface="Arial" panose="020B0604020202020204" pitchFamily="34" charset="0"/>
              </a:rPr>
              <a:t>*0.</a:t>
            </a:r>
            <a:r>
              <a:rPr lang="en-US" altLang="zh-CN" b="1" dirty="0">
                <a:solidFill>
                  <a:srgbClr val="0070C0"/>
                </a:solidFill>
                <a:latin typeface="Arial" panose="020B0604020202020204" pitchFamily="34" charset="0"/>
                <a:cs typeface="Arial" panose="020B0604020202020204" pitchFamily="34" charset="0"/>
              </a:rPr>
              <a:t>5</a:t>
            </a:r>
            <a:r>
              <a:rPr lang="en-US" altLang="zh-CN" b="1" baseline="30000" dirty="0">
                <a:solidFill>
                  <a:srgbClr val="0070C0"/>
                </a:solidFill>
                <a:latin typeface="Arial" panose="020B0604020202020204" pitchFamily="34" charset="0"/>
                <a:cs typeface="Arial" panose="020B0604020202020204" pitchFamily="34" charset="0"/>
              </a:rPr>
              <a:t>5</a:t>
            </a:r>
            <a:r>
              <a:rPr lang="mr-IN" altLang="zh-CN" b="1" dirty="0">
                <a:solidFill>
                  <a:srgbClr val="0070C0"/>
                </a:solidFill>
                <a:latin typeface="Arial" panose="020B0604020202020204" pitchFamily="34" charset="0"/>
              </a:rPr>
              <a:t>,  </a:t>
            </a:r>
            <a:endParaRPr lang="en-US" altLang="zh-CN" b="1" dirty="0">
              <a:solidFill>
                <a:srgbClr val="0070C0"/>
              </a:solidFill>
              <a:latin typeface="Arial" panose="020B0604020202020204" pitchFamily="34" charset="0"/>
              <a:cs typeface="Arial" panose="020B0604020202020204" pitchFamily="34" charset="0"/>
            </a:endParaRPr>
          </a:p>
          <a:p>
            <a:r>
              <a:rPr lang="mr-IN" altLang="zh-CN" b="1" dirty="0" err="1">
                <a:solidFill>
                  <a:srgbClr val="0070C0"/>
                </a:solidFill>
                <a:latin typeface="Arial" panose="020B0604020202020204" pitchFamily="34" charset="0"/>
              </a:rPr>
              <a:t>p</a:t>
            </a:r>
            <a:r>
              <a:rPr lang="en-US" altLang="zh-CN" b="1" dirty="0">
                <a:solidFill>
                  <a:srgbClr val="0070C0"/>
                </a:solidFill>
                <a:latin typeface="Arial" panose="020B0604020202020204" pitchFamily="34" charset="0"/>
                <a:cs typeface="Arial" panose="020B0604020202020204" pitchFamily="34" charset="0"/>
              </a:rPr>
              <a:t>(</a:t>
            </a:r>
            <a:r>
              <a:rPr lang="mr-IN" altLang="zh-CN" b="1" dirty="0" err="1">
                <a:solidFill>
                  <a:srgbClr val="0070C0"/>
                </a:solidFill>
                <a:latin typeface="Arial" panose="020B0604020202020204" pitchFamily="34" charset="0"/>
              </a:rPr>
              <a:t>A</a:t>
            </a:r>
            <a:r>
              <a:rPr lang="en-US" altLang="zh-CN" b="1" dirty="0">
                <a:solidFill>
                  <a:srgbClr val="0070C0"/>
                </a:solidFill>
                <a:latin typeface="Arial" panose="020B0604020202020204" pitchFamily="34" charset="0"/>
                <a:cs typeface="Arial" panose="020B0604020202020204" pitchFamily="34" charset="0"/>
              </a:rPr>
              <a:t>)</a:t>
            </a:r>
            <a:r>
              <a:rPr lang="mr-IN" altLang="zh-CN" b="1" dirty="0">
                <a:solidFill>
                  <a:srgbClr val="0070C0"/>
                </a:solidFill>
                <a:latin typeface="Arial" panose="020B0604020202020204" pitchFamily="34" charset="0"/>
              </a:rPr>
              <a:t>/(</a:t>
            </a:r>
            <a:r>
              <a:rPr lang="mr-IN" altLang="zh-CN" b="1" dirty="0" err="1">
                <a:solidFill>
                  <a:srgbClr val="0070C0"/>
                </a:solidFill>
                <a:latin typeface="Arial" panose="020B0604020202020204" pitchFamily="34" charset="0"/>
              </a:rPr>
              <a:t>p</a:t>
            </a:r>
            <a:r>
              <a:rPr lang="en-US" altLang="zh-CN" b="1" dirty="0">
                <a:solidFill>
                  <a:srgbClr val="0070C0"/>
                </a:solidFill>
                <a:latin typeface="Arial" panose="020B0604020202020204" pitchFamily="34" charset="0"/>
                <a:cs typeface="Arial" panose="020B0604020202020204" pitchFamily="34" charset="0"/>
              </a:rPr>
              <a:t>(</a:t>
            </a:r>
            <a:r>
              <a:rPr lang="mr-IN" altLang="zh-CN" b="1" dirty="0" err="1">
                <a:solidFill>
                  <a:srgbClr val="0070C0"/>
                </a:solidFill>
                <a:latin typeface="Arial" panose="020B0604020202020204" pitchFamily="34" charset="0"/>
              </a:rPr>
              <a:t>A</a:t>
            </a:r>
            <a:r>
              <a:rPr lang="en-US" altLang="zh-CN" b="1" dirty="0">
                <a:solidFill>
                  <a:srgbClr val="0070C0"/>
                </a:solidFill>
                <a:latin typeface="Arial" panose="020B0604020202020204" pitchFamily="34" charset="0"/>
                <a:cs typeface="Arial" panose="020B0604020202020204" pitchFamily="34" charset="0"/>
              </a:rPr>
              <a:t>) </a:t>
            </a:r>
            <a:r>
              <a:rPr lang="mr-IN" altLang="zh-CN" b="1" dirty="0">
                <a:solidFill>
                  <a:srgbClr val="0070C0"/>
                </a:solidFill>
                <a:latin typeface="Arial" panose="020B0604020202020204" pitchFamily="34" charset="0"/>
              </a:rPr>
              <a:t>+</a:t>
            </a:r>
            <a:r>
              <a:rPr lang="zh-CN" altLang="en-US" b="1" dirty="0">
                <a:solidFill>
                  <a:srgbClr val="0070C0"/>
                </a:solidFill>
                <a:latin typeface="Arial" panose="020B0604020202020204" pitchFamily="34" charset="0"/>
                <a:cs typeface="Arial" panose="020B0604020202020204" pitchFamily="34" charset="0"/>
              </a:rPr>
              <a:t> </a:t>
            </a:r>
            <a:r>
              <a:rPr lang="mr-IN" altLang="zh-CN" b="1" dirty="0" err="1">
                <a:solidFill>
                  <a:srgbClr val="0070C0"/>
                </a:solidFill>
                <a:latin typeface="Arial" panose="020B0604020202020204" pitchFamily="34" charset="0"/>
              </a:rPr>
              <a:t>p</a:t>
            </a:r>
            <a:r>
              <a:rPr lang="en-US" altLang="zh-CN" b="1" dirty="0">
                <a:solidFill>
                  <a:srgbClr val="0070C0"/>
                </a:solidFill>
                <a:latin typeface="Arial" panose="020B0604020202020204" pitchFamily="34" charset="0"/>
                <a:cs typeface="Arial" panose="020B0604020202020204" pitchFamily="34" charset="0"/>
              </a:rPr>
              <a:t>(B)</a:t>
            </a:r>
            <a:r>
              <a:rPr lang="zh-CN" altLang="en-US" b="1" dirty="0">
                <a:solidFill>
                  <a:srgbClr val="0070C0"/>
                </a:solidFill>
                <a:latin typeface="Arial" panose="020B0604020202020204" pitchFamily="34" charset="0"/>
                <a:cs typeface="Arial" panose="020B0604020202020204" pitchFamily="34" charset="0"/>
              </a:rPr>
              <a:t> </a:t>
            </a:r>
            <a:r>
              <a:rPr lang="mr-IN" altLang="zh-CN" b="1" dirty="0">
                <a:solidFill>
                  <a:srgbClr val="0070C0"/>
                </a:solidFill>
                <a:latin typeface="Arial" panose="020B0604020202020204" pitchFamily="34" charset="0"/>
              </a:rPr>
              <a:t>)=</a:t>
            </a:r>
            <a:r>
              <a:rPr lang="mr-IN" altLang="zh-CN" dirty="0">
                <a:solidFill>
                  <a:srgbClr val="0070C0"/>
                </a:solidFill>
                <a:latin typeface="Arial" panose="020B0604020202020204" pitchFamily="34" charset="0"/>
              </a:rPr>
              <a:t>0.4</a:t>
            </a:r>
            <a:r>
              <a:rPr lang="en-US" altLang="zh-CN" dirty="0">
                <a:solidFill>
                  <a:srgbClr val="0070C0"/>
                </a:solidFill>
                <a:latin typeface="Arial" panose="020B0604020202020204" pitchFamily="34" charset="0"/>
              </a:rPr>
              <a:t>5</a:t>
            </a:r>
            <a:endParaRPr lang="zh-CN" altLang="en-US" dirty="0">
              <a:solidFill>
                <a:srgbClr val="0070C0"/>
              </a:solidFill>
              <a:cs typeface="Arial" panose="020B0604020202020204" pitchFamily="34" charset="0"/>
            </a:endParaRPr>
          </a:p>
        </p:txBody>
      </p:sp>
      <p:cxnSp>
        <p:nvCxnSpPr>
          <p:cNvPr id="6" name="直线箭头连接符 5"/>
          <p:cNvCxnSpPr>
            <a:cxnSpLocks/>
          </p:cNvCxnSpPr>
          <p:nvPr/>
        </p:nvCxnSpPr>
        <p:spPr>
          <a:xfrm flipV="1">
            <a:off x="4267200" y="2451347"/>
            <a:ext cx="457200" cy="341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8704969" y="2451347"/>
            <a:ext cx="3258431" cy="1200329"/>
          </a:xfrm>
          <a:prstGeom prst="rect">
            <a:avLst/>
          </a:prstGeom>
        </p:spPr>
        <p:txBody>
          <a:bodyPr wrap="square">
            <a:spAutoFit/>
          </a:bodyPr>
          <a:lstStyle/>
          <a:p>
            <a:r>
              <a:rPr lang="en-US" altLang="zh-CN" b="1" dirty="0">
                <a:solidFill>
                  <a:srgbClr val="C00000"/>
                </a:solidFill>
              </a:rPr>
              <a:t>0.45 * 5H = 2.2H </a:t>
            </a:r>
            <a:r>
              <a:rPr lang="zh-CN" altLang="en-US" b="1" dirty="0">
                <a:solidFill>
                  <a:srgbClr val="C00000"/>
                </a:solidFill>
              </a:rPr>
              <a:t>，</a:t>
            </a:r>
            <a:endParaRPr lang="en-US" altLang="zh-CN" b="1" dirty="0">
              <a:solidFill>
                <a:srgbClr val="C00000"/>
              </a:solidFill>
            </a:endParaRPr>
          </a:p>
          <a:p>
            <a:r>
              <a:rPr lang="en-US" altLang="zh-CN" b="1" dirty="0">
                <a:solidFill>
                  <a:srgbClr val="C00000"/>
                </a:solidFill>
              </a:rPr>
              <a:t>0.45 * 5T = 2.2T </a:t>
            </a:r>
            <a:r>
              <a:rPr lang="zh-CN" altLang="en-US" b="1" dirty="0">
                <a:solidFill>
                  <a:srgbClr val="C00000"/>
                </a:solidFill>
              </a:rPr>
              <a:t>，</a:t>
            </a:r>
            <a:endParaRPr lang="en-US" altLang="zh-CN" b="1" dirty="0">
              <a:solidFill>
                <a:srgbClr val="C00000"/>
              </a:solidFill>
            </a:endParaRPr>
          </a:p>
          <a:p>
            <a:r>
              <a:rPr lang="zh-CN" altLang="en-US" b="1" dirty="0">
                <a:solidFill>
                  <a:srgbClr val="C00000"/>
                </a:solidFill>
              </a:rPr>
              <a:t>表示第一组实验选择</a:t>
            </a:r>
            <a:r>
              <a:rPr lang="en-US" altLang="zh-CN" b="1" dirty="0">
                <a:solidFill>
                  <a:srgbClr val="C00000"/>
                </a:solidFill>
              </a:rPr>
              <a:t>A</a:t>
            </a:r>
            <a:r>
              <a:rPr lang="zh-CN" altLang="en-US" b="1" dirty="0">
                <a:solidFill>
                  <a:srgbClr val="C00000"/>
                </a:solidFill>
              </a:rPr>
              <a:t>硬币</a:t>
            </a:r>
            <a:r>
              <a:rPr lang="en-US" altLang="zh-CN" b="1" dirty="0">
                <a:solidFill>
                  <a:srgbClr val="C00000"/>
                </a:solidFill>
              </a:rPr>
              <a:t>,</a:t>
            </a:r>
            <a:r>
              <a:rPr lang="zh-CN" altLang="en-US" b="1" dirty="0">
                <a:solidFill>
                  <a:srgbClr val="C00000"/>
                </a:solidFill>
              </a:rPr>
              <a:t>且正面朝上次数的期望值是</a:t>
            </a:r>
            <a:r>
              <a:rPr lang="en-US" altLang="zh-CN" b="1" dirty="0">
                <a:solidFill>
                  <a:srgbClr val="C00000"/>
                </a:solidFill>
              </a:rPr>
              <a:t>2.2</a:t>
            </a:r>
            <a:endParaRPr lang="zh-CN" altLang="en-US" b="1" dirty="0">
              <a:solidFill>
                <a:srgbClr val="C00000"/>
              </a:solidFill>
            </a:endParaRPr>
          </a:p>
        </p:txBody>
      </p:sp>
      <p:cxnSp>
        <p:nvCxnSpPr>
          <p:cNvPr id="10" name="直线箭头连接符 9"/>
          <p:cNvCxnSpPr/>
          <p:nvPr/>
        </p:nvCxnSpPr>
        <p:spPr>
          <a:xfrm>
            <a:off x="6934200" y="3048000"/>
            <a:ext cx="1770769" cy="3140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object 18"/>
          <p:cNvSpPr/>
          <p:nvPr/>
        </p:nvSpPr>
        <p:spPr>
          <a:xfrm>
            <a:off x="5791200" y="4419601"/>
            <a:ext cx="1143000" cy="304800"/>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151FFF"/>
            </a:solidFill>
          </a:ln>
        </p:spPr>
        <p:txBody>
          <a:bodyPr wrap="square" lIns="0" tIns="0" rIns="0" bIns="0" rtlCol="0"/>
          <a:lstStyle/>
          <a:p>
            <a:endParaRPr/>
          </a:p>
        </p:txBody>
      </p:sp>
      <p:sp>
        <p:nvSpPr>
          <p:cNvPr id="14" name="object 18"/>
          <p:cNvSpPr/>
          <p:nvPr/>
        </p:nvSpPr>
        <p:spPr>
          <a:xfrm>
            <a:off x="4267200" y="4876800"/>
            <a:ext cx="1676400" cy="914400"/>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151FFF"/>
            </a:solidFill>
          </a:ln>
        </p:spPr>
        <p:txBody>
          <a:bodyPr wrap="square" lIns="0" tIns="0" rIns="0" bIns="0" rtlCol="0"/>
          <a:lstStyle/>
          <a:p>
            <a:endParaRPr/>
          </a:p>
        </p:txBody>
      </p:sp>
      <p:sp>
        <p:nvSpPr>
          <p:cNvPr id="15" name="object 18"/>
          <p:cNvSpPr/>
          <p:nvPr/>
        </p:nvSpPr>
        <p:spPr>
          <a:xfrm>
            <a:off x="2476500" y="4114801"/>
            <a:ext cx="800100" cy="685801"/>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151FFF"/>
            </a:solidFill>
          </a:ln>
        </p:spPr>
        <p:txBody>
          <a:bodyPr wrap="square" lIns="0" tIns="0" rIns="0" bIns="0" rtlCol="0"/>
          <a:lstStyle/>
          <a:p>
            <a:endParaRPr/>
          </a:p>
        </p:txBody>
      </p:sp>
      <p:sp>
        <p:nvSpPr>
          <p:cNvPr id="16" name="object 18"/>
          <p:cNvSpPr/>
          <p:nvPr/>
        </p:nvSpPr>
        <p:spPr>
          <a:xfrm>
            <a:off x="7523286" y="5352847"/>
            <a:ext cx="782515" cy="685801"/>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151FFF"/>
            </a:solidFill>
          </a:ln>
        </p:spPr>
        <p:txBody>
          <a:bodyPr wrap="square" lIns="0" tIns="0" rIns="0" bIns="0" rtlCol="0"/>
          <a:lstStyle/>
          <a:p>
            <a:endParaRPr/>
          </a:p>
        </p:txBody>
      </p:sp>
      <p:sp>
        <p:nvSpPr>
          <p:cNvPr id="7" name="矩形 6"/>
          <p:cNvSpPr/>
          <p:nvPr/>
        </p:nvSpPr>
        <p:spPr>
          <a:xfrm>
            <a:off x="8704969" y="2074425"/>
            <a:ext cx="2294218" cy="369332"/>
          </a:xfrm>
          <a:prstGeom prst="rect">
            <a:avLst/>
          </a:prstGeom>
        </p:spPr>
        <p:txBody>
          <a:bodyPr wrap="none">
            <a:spAutoFit/>
          </a:bodyPr>
          <a:lstStyle/>
          <a:p>
            <a:r>
              <a:rPr lang="zh-CN" altLang="en-US" spc="-15" dirty="0">
                <a:solidFill>
                  <a:srgbClr val="C00000"/>
                </a:solidFill>
                <a:latin typeface="FangSong"/>
                <a:cs typeface="FangSong"/>
              </a:rPr>
              <a:t>推断隐变</a:t>
            </a:r>
            <a:r>
              <a:rPr lang="zh-CN" altLang="en-US" spc="-25" dirty="0">
                <a:solidFill>
                  <a:srgbClr val="C00000"/>
                </a:solidFill>
                <a:latin typeface="FangSong"/>
                <a:cs typeface="FangSong"/>
              </a:rPr>
              <a:t>量</a:t>
            </a:r>
            <a:r>
              <a:rPr lang="zh-CN" altLang="en-US" spc="-355" dirty="0">
                <a:solidFill>
                  <a:srgbClr val="C00000"/>
                </a:solidFill>
                <a:latin typeface="FangSong"/>
                <a:cs typeface="FangSong"/>
              </a:rPr>
              <a:t> </a:t>
            </a:r>
            <a:r>
              <a:rPr lang="en-US" altLang="zh-CN" b="1" spc="-15" dirty="0">
                <a:solidFill>
                  <a:srgbClr val="C00000"/>
                </a:solidFill>
                <a:latin typeface="Palatino Linotype"/>
                <a:cs typeface="Palatino Linotype"/>
              </a:rPr>
              <a:t>Z</a:t>
            </a:r>
            <a:r>
              <a:rPr lang="zh-CN" altLang="en-US" b="1" dirty="0">
                <a:solidFill>
                  <a:srgbClr val="C00000"/>
                </a:solidFill>
                <a:latin typeface="Palatino Linotype"/>
                <a:cs typeface="Palatino Linotype"/>
              </a:rPr>
              <a:t> </a:t>
            </a:r>
            <a:r>
              <a:rPr lang="zh-CN" altLang="en-US" spc="-15" dirty="0">
                <a:solidFill>
                  <a:srgbClr val="C00000"/>
                </a:solidFill>
                <a:latin typeface="FangSong"/>
                <a:cs typeface="FangSong"/>
              </a:rPr>
              <a:t>的期望</a:t>
            </a:r>
            <a:endParaRPr lang="zh-CN" altLang="en-US" dirty="0">
              <a:solidFill>
                <a:srgbClr val="C00000"/>
              </a:solidFill>
            </a:endParaRPr>
          </a:p>
        </p:txBody>
      </p:sp>
      <p:sp>
        <p:nvSpPr>
          <p:cNvPr id="8" name="矩形 7"/>
          <p:cNvSpPr/>
          <p:nvPr/>
        </p:nvSpPr>
        <p:spPr>
          <a:xfrm>
            <a:off x="3752145" y="5878520"/>
            <a:ext cx="2706510" cy="369332"/>
          </a:xfrm>
          <a:prstGeom prst="rect">
            <a:avLst/>
          </a:prstGeom>
        </p:spPr>
        <p:txBody>
          <a:bodyPr wrap="none">
            <a:spAutoFit/>
          </a:bodyPr>
          <a:lstStyle/>
          <a:p>
            <a:r>
              <a:rPr lang="zh-CN" altLang="en-US" spc="-15" dirty="0">
                <a:solidFill>
                  <a:srgbClr val="151FFF"/>
                </a:solidFill>
                <a:latin typeface="FangSong"/>
                <a:cs typeface="FangSong"/>
              </a:rPr>
              <a:t>对参</a:t>
            </a:r>
            <a:r>
              <a:rPr lang="zh-CN" altLang="en-US" spc="-25" dirty="0">
                <a:solidFill>
                  <a:srgbClr val="151FFF"/>
                </a:solidFill>
                <a:latin typeface="FangSong"/>
                <a:cs typeface="FangSong"/>
              </a:rPr>
              <a:t>数</a:t>
            </a:r>
            <a:r>
              <a:rPr lang="zh-CN" altLang="en-US" dirty="0">
                <a:solidFill>
                  <a:srgbClr val="151FFF"/>
                </a:solidFill>
                <a:latin typeface="FangSong"/>
                <a:cs typeface="FangSong"/>
              </a:rPr>
              <a:t>	</a:t>
            </a:r>
            <a:r>
              <a:rPr lang="zh-CN" altLang="en-US" spc="-10" dirty="0">
                <a:solidFill>
                  <a:srgbClr val="151FFF"/>
                </a:solidFill>
                <a:latin typeface="FangSong"/>
                <a:cs typeface="FangSong"/>
              </a:rPr>
              <a:t>做</a:t>
            </a:r>
            <a:r>
              <a:rPr lang="zh-CN" altLang="en-US" spc="-20" dirty="0">
                <a:solidFill>
                  <a:srgbClr val="151FFF"/>
                </a:solidFill>
                <a:latin typeface="FangSong"/>
                <a:cs typeface="FangSong"/>
              </a:rPr>
              <a:t>极大似然</a:t>
            </a:r>
            <a:r>
              <a:rPr lang="zh-CN" altLang="en-US" spc="-25" dirty="0">
                <a:solidFill>
                  <a:srgbClr val="151FFF"/>
                </a:solidFill>
                <a:latin typeface="FangSong"/>
                <a:cs typeface="FangSong"/>
              </a:rPr>
              <a:t>估</a:t>
            </a:r>
            <a:r>
              <a:rPr lang="zh-CN" altLang="en-US" spc="-20" dirty="0">
                <a:solidFill>
                  <a:srgbClr val="151FFF"/>
                </a:solidFill>
                <a:latin typeface="FangSong"/>
                <a:cs typeface="FangSong"/>
              </a:rPr>
              <a:t>计</a:t>
            </a:r>
            <a:endParaRPr lang="zh-CN" altLang="en-US"/>
          </a:p>
        </p:txBody>
      </p:sp>
      <p:sp>
        <p:nvSpPr>
          <p:cNvPr id="17" name="object 29"/>
          <p:cNvSpPr/>
          <p:nvPr/>
        </p:nvSpPr>
        <p:spPr>
          <a:xfrm>
            <a:off x="4528202" y="5943600"/>
            <a:ext cx="213572" cy="230877"/>
          </a:xfrm>
          <a:prstGeom prst="rect">
            <a:avLst/>
          </a:prstGeom>
          <a:blipFill>
            <a:blip r:embed="rId5" cstate="print"/>
            <a:stretch>
              <a:fillRect/>
            </a:stretch>
          </a:blipFill>
        </p:spPr>
        <p:txBody>
          <a:bodyPr wrap="square" lIns="0" tIns="0" rIns="0" bIns="0" rtlCol="0"/>
          <a:lstStyle/>
          <a:p>
            <a:endParaRPr>
              <a:solidFill>
                <a:srgbClr val="151FFF"/>
              </a:solidFill>
            </a:endParaRPr>
          </a:p>
        </p:txBody>
      </p:sp>
    </p:spTree>
    <p:custDataLst>
      <p:tags r:id="rId1"/>
    </p:custDataLst>
    <p:extLst>
      <p:ext uri="{BB962C8B-B14F-4D97-AF65-F5344CB8AC3E}">
        <p14:creationId xmlns:p14="http://schemas.microsoft.com/office/powerpoint/2010/main" val="338777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animBg="1"/>
      <p:bldP spid="14" grpId="0" animBg="1"/>
      <p:bldP spid="15" grpId="0" animBg="1"/>
      <p:bldP spid="16" grpId="0" animBg="1"/>
      <p:bldP spid="7" grpId="0"/>
    </p:bldLst>
  </p:timing>
  <p:extLst mod="1"/>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2"/>
          <p:cNvSpPr txBox="1">
            <a:spLocks noGrp="1"/>
          </p:cNvSpPr>
          <p:nvPr>
            <p:ph type="title"/>
          </p:nvPr>
        </p:nvSpPr>
        <p:spPr/>
        <p:txBody>
          <a:bodyPr/>
          <a:lstStyle/>
          <a:p>
            <a:r>
              <a:rPr lang="en-US" altLang="zh-CN"/>
              <a:t>Jensen’s inequality</a:t>
            </a:r>
            <a:endParaRPr 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339" y="1676400"/>
            <a:ext cx="4038600" cy="3261246"/>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2590800"/>
            <a:ext cx="3848100" cy="536542"/>
          </a:xfrm>
          <a:prstGeom prst="rect">
            <a:avLst/>
          </a:prstGeom>
        </p:spPr>
      </p:pic>
      <p:sp>
        <p:nvSpPr>
          <p:cNvPr id="6" name="矩形 5"/>
          <p:cNvSpPr/>
          <p:nvPr/>
        </p:nvSpPr>
        <p:spPr>
          <a:xfrm>
            <a:off x="6172201" y="3733800"/>
            <a:ext cx="3612527" cy="369332"/>
          </a:xfrm>
          <a:prstGeom prst="rect">
            <a:avLst/>
          </a:prstGeom>
        </p:spPr>
        <p:txBody>
          <a:bodyPr wrap="none">
            <a:spAutoFit/>
          </a:bodyPr>
          <a:lstStyle/>
          <a:p>
            <a:r>
              <a:rPr lang="zh-CN" altLang="en-US" b="1" spc="-15" dirty="0">
                <a:solidFill>
                  <a:srgbClr val="FF0000"/>
                </a:solidFill>
                <a:latin typeface="Times New Roman" charset="0"/>
                <a:ea typeface="Times New Roman" charset="0"/>
                <a:cs typeface="Times New Roman" charset="0"/>
              </a:rPr>
              <a:t>函数的期望</a:t>
            </a:r>
            <a:r>
              <a:rPr lang="zh-CN" altLang="en-US" b="1" spc="-15" dirty="0">
                <a:latin typeface="Times New Roman" charset="0"/>
                <a:ea typeface="Times New Roman" charset="0"/>
                <a:cs typeface="Times New Roman" charset="0"/>
              </a:rPr>
              <a:t>  大于等于  </a:t>
            </a:r>
            <a:r>
              <a:rPr lang="zh-CN" altLang="en-US" b="1" spc="-15" dirty="0">
                <a:solidFill>
                  <a:srgbClr val="151FFF"/>
                </a:solidFill>
                <a:latin typeface="Times New Roman" charset="0"/>
                <a:ea typeface="Times New Roman" charset="0"/>
                <a:cs typeface="Times New Roman" charset="0"/>
              </a:rPr>
              <a:t>期望的函数</a:t>
            </a:r>
            <a:endParaRPr lang="zh-CN" altLang="en-US">
              <a:solidFill>
                <a:srgbClr val="151FFF"/>
              </a:solidFill>
            </a:endParaRPr>
          </a:p>
        </p:txBody>
      </p:sp>
      <p:sp>
        <p:nvSpPr>
          <p:cNvPr id="3" name="矩形 2"/>
          <p:cNvSpPr/>
          <p:nvPr/>
        </p:nvSpPr>
        <p:spPr>
          <a:xfrm>
            <a:off x="3581401" y="2674405"/>
            <a:ext cx="1814599" cy="369332"/>
          </a:xfrm>
          <a:prstGeom prst="rect">
            <a:avLst/>
          </a:prstGeom>
        </p:spPr>
        <p:txBody>
          <a:bodyPr wrap="none">
            <a:spAutoFit/>
          </a:bodyPr>
          <a:lstStyle/>
          <a:p>
            <a:r>
              <a:rPr lang="en-US" altLang="zh-CN" b="1" spc="-15" dirty="0">
                <a:solidFill>
                  <a:srgbClr val="151FFF"/>
                </a:solidFill>
                <a:latin typeface="Times New Roman" charset="0"/>
                <a:ea typeface="Times New Roman" charset="0"/>
                <a:cs typeface="Times New Roman" charset="0"/>
              </a:rPr>
              <a:t>concave</a:t>
            </a:r>
            <a:r>
              <a:rPr lang="zh-CN" altLang="en-US" b="1" spc="-15" dirty="0">
                <a:solidFill>
                  <a:srgbClr val="151FFF"/>
                </a:solidFill>
                <a:latin typeface="Times New Roman" charset="0"/>
                <a:ea typeface="Times New Roman" charset="0"/>
                <a:cs typeface="Times New Roman" charset="0"/>
              </a:rPr>
              <a:t> </a:t>
            </a:r>
            <a:r>
              <a:rPr lang="en-US" altLang="zh-CN" b="1" spc="-15" dirty="0">
                <a:solidFill>
                  <a:srgbClr val="151FFF"/>
                </a:solidFill>
                <a:latin typeface="Times New Roman" charset="0"/>
                <a:ea typeface="Times New Roman" charset="0"/>
                <a:cs typeface="Times New Roman" charset="0"/>
              </a:rPr>
              <a:t>function</a:t>
            </a:r>
            <a:endParaRPr lang="zh-CN" altLang="en-US" dirty="0">
              <a:solidFill>
                <a:srgbClr val="151FFF"/>
              </a:solidFill>
            </a:endParaRPr>
          </a:p>
        </p:txBody>
      </p:sp>
      <p:sp>
        <p:nvSpPr>
          <p:cNvPr id="7" name="object 18"/>
          <p:cNvSpPr/>
          <p:nvPr/>
        </p:nvSpPr>
        <p:spPr>
          <a:xfrm>
            <a:off x="1701294" y="4191000"/>
            <a:ext cx="889507" cy="304800"/>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151FFF"/>
            </a:solidFill>
          </a:ln>
        </p:spPr>
        <p:txBody>
          <a:bodyPr wrap="square" lIns="0" tIns="0" rIns="0" bIns="0" rtlCol="0"/>
          <a:lstStyle/>
          <a:p>
            <a:endParaRPr/>
          </a:p>
        </p:txBody>
      </p:sp>
      <p:sp>
        <p:nvSpPr>
          <p:cNvPr id="8" name="object 18"/>
          <p:cNvSpPr/>
          <p:nvPr/>
        </p:nvSpPr>
        <p:spPr>
          <a:xfrm>
            <a:off x="3352801" y="4632846"/>
            <a:ext cx="889507" cy="304800"/>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151FFF"/>
            </a:solidFill>
          </a:ln>
        </p:spPr>
        <p:txBody>
          <a:bodyPr wrap="square" lIns="0" tIns="0" rIns="0" bIns="0" rtlCol="0"/>
          <a:lstStyle/>
          <a:p>
            <a:endParaRPr/>
          </a:p>
        </p:txBody>
      </p:sp>
      <p:sp>
        <p:nvSpPr>
          <p:cNvPr id="4" name="矩形 3"/>
          <p:cNvSpPr/>
          <p:nvPr/>
        </p:nvSpPr>
        <p:spPr>
          <a:xfrm>
            <a:off x="5627728" y="1070582"/>
            <a:ext cx="4316372" cy="1200329"/>
          </a:xfrm>
          <a:prstGeom prst="rect">
            <a:avLst/>
          </a:prstGeom>
        </p:spPr>
        <p:txBody>
          <a:bodyPr wrap="square">
            <a:spAutoFit/>
          </a:bodyPr>
          <a:lstStyle/>
          <a:p>
            <a:r>
              <a:rPr lang="zh-CN" altLang="en-US" b="1" spc="-15" dirty="0">
                <a:solidFill>
                  <a:srgbClr val="151FFF"/>
                </a:solidFill>
                <a:latin typeface="Times New Roman" charset="0"/>
                <a:ea typeface="Times New Roman" charset="0"/>
                <a:cs typeface="Times New Roman" charset="0"/>
              </a:rPr>
              <a:t>变量 </a:t>
            </a:r>
            <a:r>
              <a:rPr lang="en-US" altLang="zh-CN" b="1" spc="-15" dirty="0">
                <a:solidFill>
                  <a:srgbClr val="151FFF"/>
                </a:solidFill>
                <a:latin typeface="Times New Roman" charset="0"/>
                <a:ea typeface="Times New Roman" charset="0"/>
                <a:cs typeface="Times New Roman" charset="0"/>
              </a:rPr>
              <a:t>X</a:t>
            </a:r>
            <a:r>
              <a:rPr lang="zh-CN" altLang="en-US" b="1" spc="-15" dirty="0">
                <a:solidFill>
                  <a:srgbClr val="151FFF"/>
                </a:solidFill>
                <a:latin typeface="Times New Roman" charset="0"/>
                <a:ea typeface="Times New Roman" charset="0"/>
                <a:cs typeface="Times New Roman" charset="0"/>
              </a:rPr>
              <a:t> 有</a:t>
            </a:r>
            <a:r>
              <a:rPr lang="en-US" altLang="zh-CN" b="1" spc="-15" dirty="0">
                <a:solidFill>
                  <a:srgbClr val="151FFF"/>
                </a:solidFill>
                <a:latin typeface="Times New Roman" charset="0"/>
                <a:ea typeface="Times New Roman" charset="0"/>
                <a:cs typeface="Times New Roman" charset="0"/>
              </a:rPr>
              <a:t>0.5</a:t>
            </a:r>
            <a:r>
              <a:rPr lang="zh-CN" altLang="en-US" b="1" spc="-15" dirty="0">
                <a:solidFill>
                  <a:srgbClr val="151FFF"/>
                </a:solidFill>
                <a:latin typeface="Times New Roman" charset="0"/>
                <a:ea typeface="Times New Roman" charset="0"/>
                <a:cs typeface="Times New Roman" charset="0"/>
              </a:rPr>
              <a:t> 的几率 </a:t>
            </a:r>
            <a:r>
              <a:rPr lang="en-US" altLang="zh-CN" b="1" spc="-15" dirty="0">
                <a:solidFill>
                  <a:srgbClr val="151FFF"/>
                </a:solidFill>
                <a:latin typeface="Times New Roman" charset="0"/>
                <a:ea typeface="Times New Roman" charset="0"/>
                <a:cs typeface="Times New Roman" charset="0"/>
              </a:rPr>
              <a:t>=</a:t>
            </a:r>
            <a:r>
              <a:rPr lang="zh-CN" altLang="en-US" b="1" spc="-15" dirty="0">
                <a:solidFill>
                  <a:srgbClr val="151FFF"/>
                </a:solidFill>
                <a:latin typeface="Times New Roman" charset="0"/>
                <a:ea typeface="Times New Roman" charset="0"/>
                <a:cs typeface="Times New Roman" charset="0"/>
              </a:rPr>
              <a:t> </a:t>
            </a:r>
            <a:r>
              <a:rPr lang="en-US" altLang="zh-CN" b="1" spc="-15" dirty="0">
                <a:solidFill>
                  <a:srgbClr val="151FFF"/>
                </a:solidFill>
                <a:latin typeface="Times New Roman" charset="0"/>
                <a:ea typeface="Times New Roman" charset="0"/>
                <a:cs typeface="Times New Roman" charset="0"/>
              </a:rPr>
              <a:t>a,</a:t>
            </a:r>
            <a:r>
              <a:rPr lang="zh-CN" altLang="en-US" b="1" spc="-15" dirty="0">
                <a:solidFill>
                  <a:srgbClr val="151FFF"/>
                </a:solidFill>
                <a:latin typeface="Times New Roman" charset="0"/>
                <a:ea typeface="Times New Roman" charset="0"/>
                <a:cs typeface="Times New Roman" charset="0"/>
              </a:rPr>
              <a:t> 有</a:t>
            </a:r>
            <a:r>
              <a:rPr lang="en-US" altLang="zh-CN" b="1" spc="-15" dirty="0">
                <a:solidFill>
                  <a:srgbClr val="151FFF"/>
                </a:solidFill>
                <a:latin typeface="Times New Roman" charset="0"/>
                <a:ea typeface="Times New Roman" charset="0"/>
                <a:cs typeface="Times New Roman" charset="0"/>
              </a:rPr>
              <a:t>0.5</a:t>
            </a:r>
            <a:r>
              <a:rPr lang="zh-CN" altLang="en-US" b="1" spc="-15" dirty="0">
                <a:solidFill>
                  <a:srgbClr val="151FFF"/>
                </a:solidFill>
                <a:latin typeface="Times New Roman" charset="0"/>
                <a:ea typeface="Times New Roman" charset="0"/>
                <a:cs typeface="Times New Roman" charset="0"/>
              </a:rPr>
              <a:t>的几率 </a:t>
            </a:r>
            <a:r>
              <a:rPr lang="en-US" altLang="zh-CN" b="1" spc="-15" dirty="0">
                <a:solidFill>
                  <a:srgbClr val="151FFF"/>
                </a:solidFill>
                <a:latin typeface="Times New Roman" charset="0"/>
                <a:ea typeface="Times New Roman" charset="0"/>
                <a:cs typeface="Times New Roman" charset="0"/>
              </a:rPr>
              <a:t>=</a:t>
            </a:r>
            <a:r>
              <a:rPr lang="zh-CN" altLang="en-US" b="1" spc="-15" dirty="0">
                <a:solidFill>
                  <a:srgbClr val="151FFF"/>
                </a:solidFill>
                <a:latin typeface="Times New Roman" charset="0"/>
                <a:ea typeface="Times New Roman" charset="0"/>
                <a:cs typeface="Times New Roman" charset="0"/>
              </a:rPr>
              <a:t> </a:t>
            </a:r>
            <a:r>
              <a:rPr lang="en-US" altLang="zh-CN" b="1" spc="-15" dirty="0">
                <a:solidFill>
                  <a:srgbClr val="151FFF"/>
                </a:solidFill>
                <a:latin typeface="Times New Roman" charset="0"/>
                <a:ea typeface="Times New Roman" charset="0"/>
                <a:cs typeface="Times New Roman" charset="0"/>
              </a:rPr>
              <a:t>b;</a:t>
            </a:r>
          </a:p>
          <a:p>
            <a:r>
              <a:rPr lang="en-US" altLang="zh-CN" b="1" spc="-15" dirty="0">
                <a:solidFill>
                  <a:srgbClr val="151FFF"/>
                </a:solidFill>
                <a:latin typeface="Times New Roman" charset="0"/>
                <a:ea typeface="Times New Roman" charset="0"/>
                <a:cs typeface="Times New Roman" charset="0"/>
              </a:rPr>
              <a:t>E[X]:</a:t>
            </a:r>
            <a:r>
              <a:rPr lang="zh-CN" altLang="en-US" b="1" spc="-15" dirty="0">
                <a:solidFill>
                  <a:srgbClr val="151FFF"/>
                </a:solidFill>
                <a:latin typeface="Times New Roman" charset="0"/>
                <a:ea typeface="Times New Roman" charset="0"/>
                <a:cs typeface="Times New Roman" charset="0"/>
              </a:rPr>
              <a:t> </a:t>
            </a:r>
            <a:r>
              <a:rPr lang="en-US" altLang="zh-CN" b="1" spc="-15" dirty="0">
                <a:solidFill>
                  <a:srgbClr val="151FFF"/>
                </a:solidFill>
                <a:latin typeface="Times New Roman" charset="0"/>
                <a:ea typeface="Times New Roman" charset="0"/>
                <a:cs typeface="Times New Roman" charset="0"/>
              </a:rPr>
              <a:t>X</a:t>
            </a:r>
            <a:r>
              <a:rPr lang="zh-CN" altLang="en-US" b="1" spc="-15" dirty="0">
                <a:solidFill>
                  <a:srgbClr val="151FFF"/>
                </a:solidFill>
                <a:latin typeface="Times New Roman" charset="0"/>
                <a:ea typeface="Times New Roman" charset="0"/>
                <a:cs typeface="Times New Roman" charset="0"/>
              </a:rPr>
              <a:t> 的期望就是 </a:t>
            </a:r>
            <a:r>
              <a:rPr lang="en-US" altLang="zh-CN" b="1" spc="-15" dirty="0">
                <a:solidFill>
                  <a:srgbClr val="151FFF"/>
                </a:solidFill>
                <a:latin typeface="Times New Roman" charset="0"/>
                <a:ea typeface="Times New Roman" charset="0"/>
                <a:cs typeface="Times New Roman" charset="0"/>
              </a:rPr>
              <a:t>0.5a+0.5b;</a:t>
            </a:r>
          </a:p>
          <a:p>
            <a:r>
              <a:rPr lang="en-US" altLang="zh-CN" b="1" spc="-15" dirty="0">
                <a:solidFill>
                  <a:srgbClr val="C00000"/>
                </a:solidFill>
                <a:latin typeface="Times New Roman" charset="0"/>
                <a:ea typeface="Times New Roman" charset="0"/>
                <a:cs typeface="Times New Roman" charset="0"/>
              </a:rPr>
              <a:t>E[f(X)]:</a:t>
            </a:r>
            <a:r>
              <a:rPr lang="zh-CN" altLang="en-US" b="1" spc="-15" dirty="0">
                <a:solidFill>
                  <a:srgbClr val="C00000"/>
                </a:solidFill>
                <a:latin typeface="Times New Roman" charset="0"/>
                <a:ea typeface="Times New Roman" charset="0"/>
                <a:cs typeface="Times New Roman" charset="0"/>
              </a:rPr>
              <a:t> 函数值 </a:t>
            </a:r>
            <a:r>
              <a:rPr lang="en-US" altLang="zh-CN" b="1" spc="-15" dirty="0">
                <a:solidFill>
                  <a:srgbClr val="C00000"/>
                </a:solidFill>
                <a:latin typeface="Times New Roman" charset="0"/>
                <a:ea typeface="Times New Roman" charset="0"/>
                <a:cs typeface="Times New Roman" charset="0"/>
              </a:rPr>
              <a:t>f(a)</a:t>
            </a:r>
            <a:r>
              <a:rPr lang="zh-CN" altLang="en-US" b="1" spc="-15" dirty="0">
                <a:solidFill>
                  <a:srgbClr val="C00000"/>
                </a:solidFill>
                <a:latin typeface="Times New Roman" charset="0"/>
                <a:ea typeface="Times New Roman" charset="0"/>
                <a:cs typeface="Times New Roman" charset="0"/>
              </a:rPr>
              <a:t> 和 </a:t>
            </a:r>
            <a:r>
              <a:rPr lang="en-US" altLang="zh-CN" b="1" spc="-15" dirty="0">
                <a:solidFill>
                  <a:srgbClr val="C00000"/>
                </a:solidFill>
                <a:latin typeface="Times New Roman" charset="0"/>
                <a:ea typeface="Times New Roman" charset="0"/>
                <a:cs typeface="Times New Roman" charset="0"/>
              </a:rPr>
              <a:t>f(</a:t>
            </a:r>
            <a:r>
              <a:rPr lang="en-US" altLang="zh-Hans" b="1" spc="-15" dirty="0">
                <a:solidFill>
                  <a:srgbClr val="C00000"/>
                </a:solidFill>
                <a:latin typeface="Times New Roman" charset="0"/>
                <a:ea typeface="Times New Roman" charset="0"/>
                <a:cs typeface="Times New Roman" charset="0"/>
              </a:rPr>
              <a:t>b</a:t>
            </a:r>
            <a:r>
              <a:rPr lang="en-US" altLang="zh-CN" b="1" spc="-15" dirty="0">
                <a:solidFill>
                  <a:srgbClr val="C00000"/>
                </a:solidFill>
                <a:latin typeface="Times New Roman" charset="0"/>
                <a:ea typeface="Times New Roman" charset="0"/>
                <a:cs typeface="Times New Roman" charset="0"/>
              </a:rPr>
              <a:t>)</a:t>
            </a:r>
            <a:r>
              <a:rPr lang="zh-CN" altLang="en-US" b="1" spc="-15" dirty="0">
                <a:solidFill>
                  <a:srgbClr val="C00000"/>
                </a:solidFill>
                <a:latin typeface="Times New Roman" charset="0"/>
                <a:ea typeface="Times New Roman" charset="0"/>
                <a:cs typeface="Times New Roman" charset="0"/>
              </a:rPr>
              <a:t> 的期望 </a:t>
            </a:r>
            <a:r>
              <a:rPr lang="en-US" altLang="zh-CN" b="1" spc="-15" dirty="0">
                <a:solidFill>
                  <a:srgbClr val="C00000"/>
                </a:solidFill>
                <a:latin typeface="Times New Roman" charset="0"/>
                <a:ea typeface="Times New Roman" charset="0"/>
                <a:cs typeface="Times New Roman" charset="0"/>
              </a:rPr>
              <a:t>(</a:t>
            </a:r>
            <a:r>
              <a:rPr lang="zh-CN" altLang="en-US" b="1" spc="-15" dirty="0">
                <a:solidFill>
                  <a:srgbClr val="C00000"/>
                </a:solidFill>
                <a:latin typeface="Times New Roman" charset="0"/>
                <a:ea typeface="Times New Roman" charset="0"/>
                <a:cs typeface="Times New Roman" charset="0"/>
              </a:rPr>
              <a:t>也是</a:t>
            </a:r>
            <a:r>
              <a:rPr lang="en-US" altLang="zh-CN" b="1" spc="-15" dirty="0">
                <a:solidFill>
                  <a:srgbClr val="C00000"/>
                </a:solidFill>
                <a:latin typeface="Times New Roman" charset="0"/>
                <a:ea typeface="Times New Roman" charset="0"/>
                <a:cs typeface="Times New Roman" charset="0"/>
              </a:rPr>
              <a:t>midpoint)</a:t>
            </a:r>
            <a:r>
              <a:rPr lang="en-US" altLang="zh-Hans" b="1" spc="-15" dirty="0">
                <a:solidFill>
                  <a:srgbClr val="C00000"/>
                </a:solidFill>
                <a:latin typeface="Times New Roman" charset="0"/>
                <a:ea typeface="Times New Roman" charset="0"/>
                <a:cs typeface="Times New Roman" charset="0"/>
              </a:rPr>
              <a:t>.</a:t>
            </a:r>
            <a:endParaRPr lang="en-US" altLang="zh-CN" dirty="0">
              <a:solidFill>
                <a:srgbClr val="C00000"/>
              </a:solidFill>
            </a:endParaRPr>
          </a:p>
        </p:txBody>
      </p:sp>
      <p:sp>
        <p:nvSpPr>
          <p:cNvPr id="10" name="矩形 9"/>
          <p:cNvSpPr/>
          <p:nvPr/>
        </p:nvSpPr>
        <p:spPr>
          <a:xfrm>
            <a:off x="7084949" y="4495800"/>
            <a:ext cx="2015936" cy="369332"/>
          </a:xfrm>
          <a:prstGeom prst="rect">
            <a:avLst/>
          </a:prstGeom>
        </p:spPr>
        <p:txBody>
          <a:bodyPr wrap="none">
            <a:spAutoFit/>
          </a:bodyPr>
          <a:lstStyle/>
          <a:p>
            <a:r>
              <a:rPr lang="zh-CN" altLang="en-US" b="1" spc="-15" dirty="0">
                <a:solidFill>
                  <a:srgbClr val="C00000"/>
                </a:solidFill>
                <a:latin typeface="Times New Roman" charset="0"/>
                <a:ea typeface="Times New Roman" charset="0"/>
                <a:cs typeface="Times New Roman" charset="0"/>
              </a:rPr>
              <a:t>什么时候取等号？</a:t>
            </a:r>
            <a:endParaRPr lang="zh-CN" altLang="en-US" dirty="0">
              <a:solidFill>
                <a:srgbClr val="C00000"/>
              </a:solidFill>
            </a:endParaRPr>
          </a:p>
        </p:txBody>
      </p:sp>
      <p:sp>
        <p:nvSpPr>
          <p:cNvPr id="11" name="矩形 10"/>
          <p:cNvSpPr/>
          <p:nvPr/>
        </p:nvSpPr>
        <p:spPr>
          <a:xfrm>
            <a:off x="3532228" y="5303779"/>
            <a:ext cx="4191000" cy="461665"/>
          </a:xfrm>
          <a:prstGeom prst="rect">
            <a:avLst/>
          </a:prstGeom>
        </p:spPr>
        <p:txBody>
          <a:bodyPr wrap="square">
            <a:spAutoFit/>
          </a:bodyPr>
          <a:lstStyle/>
          <a:p>
            <a:r>
              <a:rPr lang="en-US" altLang="zh-CN" sz="2400" b="1" spc="-15" dirty="0">
                <a:solidFill>
                  <a:srgbClr val="C00000"/>
                </a:solidFill>
                <a:latin typeface="Times New Roman" charset="0"/>
                <a:ea typeface="Times New Roman" charset="0"/>
                <a:cs typeface="Times New Roman" charset="0"/>
              </a:rPr>
              <a:t>how</a:t>
            </a:r>
            <a:r>
              <a:rPr lang="zh-CN" altLang="en-US" sz="2400" b="1" spc="-15" dirty="0">
                <a:solidFill>
                  <a:srgbClr val="C00000"/>
                </a:solidFill>
                <a:latin typeface="Times New Roman" charset="0"/>
                <a:ea typeface="Times New Roman" charset="0"/>
                <a:cs typeface="Times New Roman" charset="0"/>
              </a:rPr>
              <a:t> </a:t>
            </a:r>
            <a:r>
              <a:rPr lang="en-US" altLang="zh-CN" sz="2400" b="1" spc="-15" dirty="0">
                <a:solidFill>
                  <a:srgbClr val="C00000"/>
                </a:solidFill>
                <a:latin typeface="Times New Roman" charset="0"/>
                <a:ea typeface="Times New Roman" charset="0"/>
                <a:cs typeface="Times New Roman" charset="0"/>
              </a:rPr>
              <a:t>about</a:t>
            </a:r>
            <a:r>
              <a:rPr lang="zh-CN" altLang="en-US" sz="2400" b="1" spc="-15" dirty="0">
                <a:solidFill>
                  <a:srgbClr val="C00000"/>
                </a:solidFill>
                <a:latin typeface="Times New Roman" charset="0"/>
                <a:ea typeface="Times New Roman" charset="0"/>
                <a:cs typeface="Times New Roman" charset="0"/>
              </a:rPr>
              <a:t> </a:t>
            </a:r>
            <a:r>
              <a:rPr lang="en-US" altLang="zh-CN" sz="2400" b="1" spc="-15" dirty="0">
                <a:solidFill>
                  <a:srgbClr val="C00000"/>
                </a:solidFill>
                <a:latin typeface="Times New Roman" charset="0"/>
                <a:ea typeface="Times New Roman" charset="0"/>
                <a:cs typeface="Times New Roman" charset="0"/>
              </a:rPr>
              <a:t>convex</a:t>
            </a:r>
            <a:r>
              <a:rPr lang="zh-CN" altLang="en-US" sz="2400" b="1" spc="-15" dirty="0">
                <a:solidFill>
                  <a:srgbClr val="C00000"/>
                </a:solidFill>
                <a:latin typeface="Times New Roman" charset="0"/>
                <a:ea typeface="Times New Roman" charset="0"/>
                <a:cs typeface="Times New Roman" charset="0"/>
              </a:rPr>
              <a:t> </a:t>
            </a:r>
            <a:r>
              <a:rPr lang="en-US" altLang="zh-CN" sz="2400" b="1" spc="-15" dirty="0">
                <a:solidFill>
                  <a:srgbClr val="C00000"/>
                </a:solidFill>
                <a:latin typeface="Times New Roman" charset="0"/>
                <a:ea typeface="Times New Roman" charset="0"/>
                <a:cs typeface="Times New Roman" charset="0"/>
              </a:rPr>
              <a:t>function</a:t>
            </a:r>
            <a:r>
              <a:rPr lang="zh-CN" altLang="en-US" sz="2400" b="1" spc="-15" dirty="0">
                <a:solidFill>
                  <a:srgbClr val="C00000"/>
                </a:solidFill>
                <a:latin typeface="Times New Roman" charset="0"/>
                <a:ea typeface="Times New Roman" charset="0"/>
                <a:cs typeface="Times New Roman" charset="0"/>
              </a:rPr>
              <a:t>？</a:t>
            </a:r>
            <a:endParaRPr lang="zh-CN" altLang="en-US" sz="2400" dirty="0">
              <a:solidFill>
                <a:srgbClr val="C00000"/>
              </a:solidFill>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6640" y="5758728"/>
            <a:ext cx="2888681" cy="482910"/>
          </a:xfrm>
          <a:prstGeom prst="rect">
            <a:avLst/>
          </a:prstGeom>
        </p:spPr>
      </p:pic>
    </p:spTree>
    <p:extLst>
      <p:ext uri="{BB962C8B-B14F-4D97-AF65-F5344CB8AC3E}">
        <p14:creationId xmlns:p14="http://schemas.microsoft.com/office/powerpoint/2010/main" val="709346198"/>
      </p:ext>
    </p:extLst>
  </p:cSld>
  <p:clrMapOvr>
    <a:masterClrMapping/>
  </p:clrMapOvr>
  <p:extLst mod="1"/>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2"/>
          <p:cNvSpPr txBox="1">
            <a:spLocks noGrp="1"/>
          </p:cNvSpPr>
          <p:nvPr>
            <p:ph type="title"/>
          </p:nvPr>
        </p:nvSpPr>
        <p:spPr/>
        <p:txBody>
          <a:bodyPr/>
          <a:lstStyle/>
          <a:p>
            <a:r>
              <a:rPr lang="en-US" altLang="zh-CN"/>
              <a:t>EM</a:t>
            </a:r>
            <a:r>
              <a:rPr lang="zh-CN" altLang="en-US"/>
              <a:t>算法</a:t>
            </a:r>
          </a:p>
        </p:txBody>
      </p:sp>
      <p:grpSp>
        <p:nvGrpSpPr>
          <p:cNvPr id="6" name="组 5"/>
          <p:cNvGrpSpPr/>
          <p:nvPr/>
        </p:nvGrpSpPr>
        <p:grpSpPr>
          <a:xfrm>
            <a:off x="1905001" y="838200"/>
            <a:ext cx="7028491" cy="1338828"/>
            <a:chOff x="304800" y="914400"/>
            <a:chExt cx="7028491" cy="1338828"/>
          </a:xfrm>
        </p:grpSpPr>
        <p:sp>
          <p:nvSpPr>
            <p:cNvPr id="16" name="矩形 15"/>
            <p:cNvSpPr/>
            <p:nvPr/>
          </p:nvSpPr>
          <p:spPr>
            <a:xfrm>
              <a:off x="304800" y="914400"/>
              <a:ext cx="6439904" cy="1338828"/>
            </a:xfrm>
            <a:prstGeom prst="rect">
              <a:avLst/>
            </a:prstGeom>
          </p:spPr>
          <p:txBody>
            <a:bodyPr wrap="none">
              <a:spAutoFit/>
            </a:bodyPr>
            <a:lstStyle/>
            <a:p>
              <a:pPr>
                <a:lnSpc>
                  <a:spcPct val="150000"/>
                </a:lnSpc>
              </a:pPr>
              <a:r>
                <a:rPr lang="zh-CN" altLang="en-US" b="1" spc="-15" dirty="0">
                  <a:solidFill>
                    <a:srgbClr val="151FFF"/>
                  </a:solidFill>
                  <a:latin typeface="Times New Roman" charset="0"/>
                  <a:ea typeface="Times New Roman" charset="0"/>
                  <a:cs typeface="Times New Roman" charset="0"/>
                </a:rPr>
                <a:t>替代方案：</a:t>
              </a:r>
              <a:endParaRPr lang="en-US" altLang="zh-CN" b="1" spc="-15" dirty="0">
                <a:solidFill>
                  <a:srgbClr val="151FFF"/>
                </a:solidFill>
                <a:latin typeface="Times New Roman" charset="0"/>
                <a:ea typeface="Times New Roman" charset="0"/>
                <a:cs typeface="Times New Roman" charset="0"/>
              </a:endParaRPr>
            </a:p>
            <a:p>
              <a:pPr>
                <a:lnSpc>
                  <a:spcPct val="150000"/>
                </a:lnSpc>
              </a:pPr>
              <a:r>
                <a:rPr lang="zh-CN" altLang="en-US" b="1" spc="-15" dirty="0">
                  <a:solidFill>
                    <a:srgbClr val="151FFF"/>
                  </a:solidFill>
                  <a:latin typeface="Times New Roman" charset="0"/>
                  <a:ea typeface="Times New Roman" charset="0"/>
                  <a:cs typeface="Times New Roman" charset="0"/>
                </a:rPr>
                <a:t>         迭代地进行</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(1)</a:t>
              </a:r>
              <a:r>
                <a:rPr lang="zh-CN" altLang="en-US" b="1" spc="-15" dirty="0">
                  <a:latin typeface="Times New Roman" charset="0"/>
                  <a:ea typeface="Times New Roman" charset="0"/>
                  <a:cs typeface="Times New Roman" charset="0"/>
                </a:rPr>
                <a:t> 构造 </a:t>
              </a:r>
              <a:r>
                <a:rPr lang="en-US" altLang="zh-CN" b="1" spc="-15" dirty="0">
                  <a:latin typeface="Times New Roman" charset="0"/>
                  <a:ea typeface="Times New Roman" charset="0"/>
                  <a:cs typeface="Times New Roman" charset="0"/>
                </a:rPr>
                <a:t>L(</a:t>
              </a:r>
              <a:r>
                <a:rPr lang="en-US" altLang="zh-CN" b="1" spc="-15" dirty="0">
                  <a:latin typeface="Symbol" pitchFamily="2" charset="2"/>
                  <a:ea typeface="Symbol Tiger Expert" charset="2"/>
                  <a:cs typeface="Symbol Tiger Expert" charset="2"/>
                </a:rPr>
                <a:t>q</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的一个</a:t>
              </a:r>
              <a:r>
                <a:rPr lang="zh-CN" altLang="en-US" b="1" spc="-15" dirty="0">
                  <a:solidFill>
                    <a:srgbClr val="151FFF"/>
                  </a:solidFill>
                  <a:latin typeface="Times New Roman" charset="0"/>
                  <a:ea typeface="Times New Roman" charset="0"/>
                  <a:cs typeface="Times New Roman" charset="0"/>
                </a:rPr>
                <a:t>下界</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(lower-bound);</a:t>
              </a:r>
            </a:p>
            <a:p>
              <a:pPr>
                <a:lnSpc>
                  <a:spcPct val="150000"/>
                </a:lnSpc>
              </a:pPr>
              <a:r>
                <a:rPr lang="en-US" altLang="zh-CN" b="1" spc="-15" dirty="0">
                  <a:latin typeface="Times New Roman" charset="0"/>
                  <a:ea typeface="Times New Roman" charset="0"/>
                  <a:cs typeface="Times New Roman" charset="0"/>
                </a:rPr>
                <a:t>		</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(2)</a:t>
              </a:r>
              <a:r>
                <a:rPr lang="zh-CN" altLang="en-US" b="1" spc="-15" dirty="0">
                  <a:latin typeface="Times New Roman" charset="0"/>
                  <a:ea typeface="Times New Roman" charset="0"/>
                  <a:cs typeface="Times New Roman" charset="0"/>
                </a:rPr>
                <a:t> 对这个下界进行最大化</a:t>
              </a:r>
              <a:r>
                <a:rPr lang="en-US" altLang="zh-CN" b="1" spc="-15" dirty="0">
                  <a:latin typeface="Times New Roman" charset="0"/>
                  <a:ea typeface="Times New Roman" charset="0"/>
                  <a:cs typeface="Times New Roman" charset="0"/>
                </a:rPr>
                <a:t>(optimize)</a:t>
              </a:r>
              <a:r>
                <a:rPr lang="zh-CN" altLang="en-US" b="1" spc="-15" dirty="0">
                  <a:latin typeface="Times New Roman" charset="0"/>
                  <a:ea typeface="Times New Roman" charset="0"/>
                  <a:cs typeface="Times New Roman" charset="0"/>
                </a:rPr>
                <a:t>求解。</a:t>
              </a:r>
              <a:endParaRPr lang="zh-CN" altLang="en-US" dirty="0"/>
            </a:p>
          </p:txBody>
        </p:sp>
        <p:sp>
          <p:nvSpPr>
            <p:cNvPr id="5" name="矩形 4"/>
            <p:cNvSpPr/>
            <p:nvPr/>
          </p:nvSpPr>
          <p:spPr>
            <a:xfrm>
              <a:off x="6477000" y="1454674"/>
              <a:ext cx="801501" cy="369332"/>
            </a:xfrm>
            <a:prstGeom prst="rect">
              <a:avLst/>
            </a:prstGeom>
          </p:spPr>
          <p:txBody>
            <a:bodyPr wrap="none">
              <a:spAutoFit/>
            </a:bodyPr>
            <a:lstStyle/>
            <a:p>
              <a:r>
                <a:rPr lang="en-US" altLang="zh-CN" b="1" spc="-15" dirty="0">
                  <a:solidFill>
                    <a:srgbClr val="C00000"/>
                  </a:solidFill>
                  <a:latin typeface="Times New Roman" charset="0"/>
                  <a:ea typeface="Times New Roman" charset="0"/>
                  <a:cs typeface="Times New Roman" charset="0"/>
                </a:rPr>
                <a:t>E-step</a:t>
              </a:r>
              <a:endParaRPr lang="zh-CN" altLang="en-US" dirty="0"/>
            </a:p>
          </p:txBody>
        </p:sp>
        <p:sp>
          <p:nvSpPr>
            <p:cNvPr id="19" name="矩形 18"/>
            <p:cNvSpPr/>
            <p:nvPr/>
          </p:nvSpPr>
          <p:spPr>
            <a:xfrm>
              <a:off x="6467669" y="1842667"/>
              <a:ext cx="865622" cy="369332"/>
            </a:xfrm>
            <a:prstGeom prst="rect">
              <a:avLst/>
            </a:prstGeom>
          </p:spPr>
          <p:txBody>
            <a:bodyPr wrap="none">
              <a:spAutoFit/>
            </a:bodyPr>
            <a:lstStyle/>
            <a:p>
              <a:r>
                <a:rPr lang="en-US" altLang="zh-CN" b="1" spc="-15" dirty="0">
                  <a:solidFill>
                    <a:srgbClr val="C00000"/>
                  </a:solidFill>
                  <a:latin typeface="Times New Roman" charset="0"/>
                  <a:ea typeface="Times New Roman" charset="0"/>
                  <a:cs typeface="Times New Roman" charset="0"/>
                </a:rPr>
                <a:t>M-step</a:t>
              </a:r>
              <a:endParaRPr lang="zh-CN" altLang="en-US" dirty="0"/>
            </a:p>
          </p:txBody>
        </p:sp>
      </p:grpSp>
      <p:sp>
        <p:nvSpPr>
          <p:cNvPr id="10" name="矩形 9"/>
          <p:cNvSpPr/>
          <p:nvPr/>
        </p:nvSpPr>
        <p:spPr>
          <a:xfrm>
            <a:off x="1942323" y="2248911"/>
            <a:ext cx="8451031" cy="455894"/>
          </a:xfrm>
          <a:prstGeom prst="rect">
            <a:avLst/>
          </a:prstGeom>
        </p:spPr>
        <p:txBody>
          <a:bodyPr wrap="none">
            <a:spAutoFit/>
          </a:bodyPr>
          <a:lstStyle/>
          <a:p>
            <a:pPr>
              <a:lnSpc>
                <a:spcPct val="150000"/>
              </a:lnSpc>
            </a:pPr>
            <a:r>
              <a:rPr lang="zh-CN" altLang="en-US" b="1" spc="-15" dirty="0">
                <a:solidFill>
                  <a:srgbClr val="151FFF"/>
                </a:solidFill>
                <a:latin typeface="Times New Roman" charset="0"/>
                <a:ea typeface="Times New Roman" charset="0"/>
                <a:cs typeface="Times New Roman" charset="0"/>
              </a:rPr>
              <a:t>每一步 </a:t>
            </a:r>
            <a:r>
              <a:rPr lang="en-US" altLang="zh-CN" b="1" spc="-15" dirty="0" err="1">
                <a:solidFill>
                  <a:srgbClr val="151FFF"/>
                </a:solidFill>
                <a:latin typeface="Times New Roman" charset="0"/>
                <a:ea typeface="Times New Roman" charset="0"/>
                <a:cs typeface="Times New Roman" charset="0"/>
              </a:rPr>
              <a:t>i</a:t>
            </a:r>
            <a:r>
              <a:rPr lang="zh-CN" altLang="en-US" b="1" spc="-15" dirty="0">
                <a:solidFill>
                  <a:srgbClr val="151FFF"/>
                </a:solidFill>
                <a:latin typeface="Times New Roman" charset="0"/>
                <a:ea typeface="Times New Roman" charset="0"/>
                <a:cs typeface="Times New Roman" charset="0"/>
              </a:rPr>
              <a:t>，</a:t>
            </a:r>
            <a:r>
              <a:rPr lang="zh-CN" altLang="en-US" dirty="0"/>
              <a:t>令 </a:t>
            </a:r>
            <a:r>
              <a:rPr lang="en-US" altLang="zh-CN" i="1" dirty="0">
                <a:latin typeface="Times New Roman" charset="0"/>
                <a:ea typeface="Times New Roman" charset="0"/>
                <a:cs typeface="Times New Roman" charset="0"/>
              </a:rPr>
              <a:t>Q</a:t>
            </a:r>
            <a:r>
              <a:rPr lang="en-US" altLang="zh-CN" i="1" baseline="-25000" dirty="0">
                <a:latin typeface="Times New Roman" charset="0"/>
                <a:ea typeface="Times New Roman" charset="0"/>
                <a:cs typeface="Times New Roman" charset="0"/>
              </a:rPr>
              <a:t>i</a:t>
            </a:r>
            <a:r>
              <a:rPr lang="zh-CN" altLang="en-US" i="1" baseline="-25000" dirty="0">
                <a:latin typeface="Times New Roman" charset="0"/>
                <a:ea typeface="Times New Roman" charset="0"/>
                <a:cs typeface="Times New Roman" charset="0"/>
              </a:rPr>
              <a:t> </a:t>
            </a:r>
            <a:r>
              <a:rPr lang="zh-CN" altLang="en-US" dirty="0"/>
              <a:t>是 隐变量 </a:t>
            </a:r>
            <a:r>
              <a:rPr lang="en-US" altLang="zh-CN" b="1" i="1" dirty="0" err="1">
                <a:latin typeface="Times New Roman" charset="0"/>
                <a:ea typeface="Times New Roman" charset="0"/>
                <a:cs typeface="Times New Roman" charset="0"/>
              </a:rPr>
              <a:t>Z</a:t>
            </a:r>
            <a:r>
              <a:rPr lang="en-US" altLang="zh-CN" b="1" i="1" baseline="-25000" dirty="0" err="1">
                <a:latin typeface="Times New Roman" charset="0"/>
                <a:ea typeface="Times New Roman" charset="0"/>
                <a:cs typeface="Times New Roman" charset="0"/>
              </a:rPr>
              <a:t>i</a:t>
            </a:r>
            <a:r>
              <a:rPr lang="zh-CN" altLang="en-US" b="1" dirty="0"/>
              <a:t> </a:t>
            </a:r>
            <a:r>
              <a:rPr lang="zh-CN" altLang="en-US" dirty="0"/>
              <a:t>的某一个</a:t>
            </a:r>
            <a:r>
              <a:rPr lang="zh-CN" altLang="en-US" dirty="0">
                <a:solidFill>
                  <a:srgbClr val="151FFF"/>
                </a:solidFill>
              </a:rPr>
              <a:t>概率分布</a:t>
            </a:r>
            <a:r>
              <a:rPr lang="zh-CN" altLang="en-US" dirty="0"/>
              <a:t>，</a:t>
            </a:r>
            <a:r>
              <a:rPr lang="en-US" altLang="zh-CN" dirty="0">
                <a:latin typeface="Times New Roman" charset="0"/>
                <a:ea typeface="Times New Roman" charset="0"/>
                <a:cs typeface="Times New Roman" charset="0"/>
              </a:rPr>
              <a:t> </a:t>
            </a:r>
            <a:r>
              <a:rPr lang="en-US" altLang="zh-CN" i="1" dirty="0">
                <a:latin typeface="Times New Roman" charset="0"/>
                <a:ea typeface="Times New Roman" charset="0"/>
                <a:cs typeface="Times New Roman" charset="0"/>
              </a:rPr>
              <a:t>Q</a:t>
            </a:r>
            <a:r>
              <a:rPr lang="en-US" altLang="zh-CN" i="1" baseline="-25000" dirty="0">
                <a:latin typeface="Times New Roman" charset="0"/>
                <a:ea typeface="Times New Roman" charset="0"/>
                <a:cs typeface="Times New Roman" charset="0"/>
              </a:rPr>
              <a:t>i </a:t>
            </a:r>
            <a:r>
              <a:rPr lang="zh-CN" altLang="en-US" dirty="0"/>
              <a:t>≥ </a:t>
            </a:r>
            <a:r>
              <a:rPr lang="en-US" altLang="zh-CN" dirty="0"/>
              <a:t>0</a:t>
            </a:r>
            <a:r>
              <a:rPr lang="zh-CN" altLang="en-US" dirty="0"/>
              <a:t>，                   ，有</a:t>
            </a:r>
            <a:r>
              <a:rPr lang="en-US" altLang="zh-CN" dirty="0"/>
              <a:t>: </a:t>
            </a:r>
            <a:endParaRPr lang="zh-CN" altLang="en-US" dirty="0"/>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2291" y="2919615"/>
            <a:ext cx="5104482" cy="2286000"/>
          </a:xfrm>
          <a:prstGeom prst="rect">
            <a:avLst/>
          </a:prstGeom>
        </p:spPr>
      </p:pic>
      <p:sp>
        <p:nvSpPr>
          <p:cNvPr id="12" name="矩形 11"/>
          <p:cNvSpPr/>
          <p:nvPr/>
        </p:nvSpPr>
        <p:spPr>
          <a:xfrm>
            <a:off x="2179857" y="4572000"/>
            <a:ext cx="2018309" cy="369332"/>
          </a:xfrm>
          <a:prstGeom prst="rect">
            <a:avLst/>
          </a:prstGeom>
        </p:spPr>
        <p:txBody>
          <a:bodyPr wrap="none">
            <a:spAutoFit/>
          </a:bodyPr>
          <a:lstStyle/>
          <a:p>
            <a:r>
              <a:rPr lang="en-US" altLang="zh-CN" b="1" spc="-15" dirty="0">
                <a:solidFill>
                  <a:srgbClr val="151FFF"/>
                </a:solidFill>
                <a:latin typeface="Times New Roman" charset="0"/>
                <a:ea typeface="Times New Roman" charset="0"/>
                <a:cs typeface="Times New Roman" charset="0"/>
              </a:rPr>
              <a:t>Jensen’s</a:t>
            </a:r>
            <a:r>
              <a:rPr lang="zh-CN" altLang="en-US" b="1" spc="-15" dirty="0">
                <a:solidFill>
                  <a:srgbClr val="151FFF"/>
                </a:solidFill>
                <a:latin typeface="Times New Roman" charset="0"/>
                <a:ea typeface="Times New Roman" charset="0"/>
                <a:cs typeface="Times New Roman" charset="0"/>
              </a:rPr>
              <a:t> </a:t>
            </a:r>
            <a:r>
              <a:rPr lang="en-US" altLang="zh-CN" b="1" spc="-15" dirty="0">
                <a:solidFill>
                  <a:srgbClr val="151FFF"/>
                </a:solidFill>
                <a:latin typeface="Times New Roman" charset="0"/>
                <a:ea typeface="Times New Roman" charset="0"/>
                <a:cs typeface="Times New Roman" charset="0"/>
              </a:rPr>
              <a:t>inequality</a:t>
            </a:r>
            <a:endParaRPr lang="zh-CN" altLang="en-US" dirty="0"/>
          </a:p>
        </p:txBody>
      </p:sp>
      <p:sp>
        <p:nvSpPr>
          <p:cNvPr id="18" name="object 3"/>
          <p:cNvSpPr/>
          <p:nvPr/>
        </p:nvSpPr>
        <p:spPr>
          <a:xfrm>
            <a:off x="6445919" y="3581400"/>
            <a:ext cx="1183532" cy="762000"/>
          </a:xfrm>
          <a:custGeom>
            <a:avLst/>
            <a:gdLst/>
            <a:ahLst/>
            <a:cxnLst/>
            <a:rect l="l" t="t" r="r" b="b"/>
            <a:pathLst>
              <a:path w="1135379" h="417830">
                <a:moveTo>
                  <a:pt x="0" y="417575"/>
                </a:moveTo>
                <a:lnTo>
                  <a:pt x="1135380" y="417575"/>
                </a:lnTo>
                <a:lnTo>
                  <a:pt x="1135380" y="0"/>
                </a:lnTo>
                <a:lnTo>
                  <a:pt x="0" y="0"/>
                </a:lnTo>
                <a:lnTo>
                  <a:pt x="0" y="417575"/>
                </a:lnTo>
                <a:close/>
              </a:path>
            </a:pathLst>
          </a:custGeom>
          <a:ln w="28956">
            <a:solidFill>
              <a:srgbClr val="C00000"/>
            </a:solidFill>
          </a:ln>
        </p:spPr>
        <p:txBody>
          <a:bodyPr wrap="square" lIns="0" tIns="0" rIns="0" bIns="0" rtlCol="0"/>
          <a:lstStyle/>
          <a:p>
            <a:endParaRPr/>
          </a:p>
        </p:txBody>
      </p:sp>
      <p:cxnSp>
        <p:nvCxnSpPr>
          <p:cNvPr id="20" name="直线箭头连接符 19"/>
          <p:cNvCxnSpPr/>
          <p:nvPr/>
        </p:nvCxnSpPr>
        <p:spPr>
          <a:xfrm>
            <a:off x="5791200" y="4191000"/>
            <a:ext cx="609600" cy="0"/>
          </a:xfrm>
          <a:prstGeom prst="straightConnector1">
            <a:avLst/>
          </a:prstGeom>
          <a:ln w="38100">
            <a:solidFill>
              <a:srgbClr val="151F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p:nvPr/>
        </p:nvCxnSpPr>
        <p:spPr>
          <a:xfrm>
            <a:off x="6629400" y="4267200"/>
            <a:ext cx="762000" cy="0"/>
          </a:xfrm>
          <a:prstGeom prst="straightConnector1">
            <a:avLst/>
          </a:prstGeom>
          <a:ln w="38100">
            <a:solidFill>
              <a:srgbClr val="151F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391400" y="3128199"/>
            <a:ext cx="1152560" cy="369332"/>
          </a:xfrm>
          <a:prstGeom prst="rect">
            <a:avLst/>
          </a:prstGeom>
        </p:spPr>
        <p:txBody>
          <a:bodyPr wrap="none">
            <a:spAutoFit/>
          </a:bodyPr>
          <a:lstStyle/>
          <a:p>
            <a:r>
              <a:rPr lang="zh-CN" altLang="en-US" b="1" spc="-15" dirty="0">
                <a:solidFill>
                  <a:srgbClr val="C00000"/>
                </a:solidFill>
                <a:latin typeface="Times New Roman" charset="0"/>
                <a:ea typeface="Times New Roman" charset="0"/>
                <a:cs typeface="Times New Roman" charset="0"/>
              </a:rPr>
              <a:t>某个值</a:t>
            </a:r>
            <a:r>
              <a:rPr lang="zh-Hans" altLang="en-US" b="1" spc="-15" dirty="0">
                <a:solidFill>
                  <a:srgbClr val="C00000"/>
                </a:solidFill>
                <a:latin typeface="Times New Roman" charset="0"/>
                <a:ea typeface="Times New Roman" charset="0"/>
                <a:cs typeface="Times New Roman" charset="0"/>
              </a:rPr>
              <a:t>  </a:t>
            </a:r>
            <a:r>
              <a:rPr lang="en-US" altLang="zh-Hans" b="1" i="1" spc="-15" dirty="0">
                <a:solidFill>
                  <a:srgbClr val="C00000"/>
                </a:solidFill>
                <a:latin typeface="Times New Roman" charset="0"/>
                <a:ea typeface="Times New Roman" charset="0"/>
                <a:cs typeface="Times New Roman" charset="0"/>
              </a:rPr>
              <a:t>X</a:t>
            </a:r>
            <a:endParaRPr lang="zh-CN" altLang="en-US" i="1" dirty="0">
              <a:solidFill>
                <a:srgbClr val="C00000"/>
              </a:solidFill>
            </a:endParaRPr>
          </a:p>
        </p:txBody>
      </p:sp>
      <p:sp>
        <p:nvSpPr>
          <p:cNvPr id="27" name="矩形 26"/>
          <p:cNvSpPr/>
          <p:nvPr/>
        </p:nvSpPr>
        <p:spPr>
          <a:xfrm>
            <a:off x="5697499" y="4280034"/>
            <a:ext cx="642484" cy="369332"/>
          </a:xfrm>
          <a:prstGeom prst="rect">
            <a:avLst/>
          </a:prstGeom>
        </p:spPr>
        <p:txBody>
          <a:bodyPr wrap="none">
            <a:spAutoFit/>
          </a:bodyPr>
          <a:lstStyle/>
          <a:p>
            <a:r>
              <a:rPr lang="zh-CN" altLang="en-US" b="1" spc="-15">
                <a:solidFill>
                  <a:srgbClr val="151FFF"/>
                </a:solidFill>
                <a:latin typeface="Times New Roman" charset="0"/>
                <a:ea typeface="Times New Roman" charset="0"/>
                <a:cs typeface="Times New Roman" charset="0"/>
              </a:rPr>
              <a:t>概率</a:t>
            </a:r>
            <a:endParaRPr lang="zh-CN" altLang="en-US" dirty="0">
              <a:solidFill>
                <a:srgbClr val="151FFF"/>
              </a:solidFill>
            </a:endParaRPr>
          </a:p>
        </p:txBody>
      </p:sp>
      <p:sp>
        <p:nvSpPr>
          <p:cNvPr id="28" name="object 3"/>
          <p:cNvSpPr/>
          <p:nvPr/>
        </p:nvSpPr>
        <p:spPr>
          <a:xfrm>
            <a:off x="5697500" y="3515944"/>
            <a:ext cx="1986023" cy="827456"/>
          </a:xfrm>
          <a:custGeom>
            <a:avLst/>
            <a:gdLst/>
            <a:ahLst/>
            <a:cxnLst/>
            <a:rect l="l" t="t" r="r" b="b"/>
            <a:pathLst>
              <a:path w="1135379" h="417830">
                <a:moveTo>
                  <a:pt x="0" y="417575"/>
                </a:moveTo>
                <a:lnTo>
                  <a:pt x="1135380" y="417575"/>
                </a:lnTo>
                <a:lnTo>
                  <a:pt x="1135380" y="0"/>
                </a:lnTo>
                <a:lnTo>
                  <a:pt x="0" y="0"/>
                </a:lnTo>
                <a:lnTo>
                  <a:pt x="0" y="417575"/>
                </a:lnTo>
                <a:close/>
              </a:path>
            </a:pathLst>
          </a:custGeom>
          <a:ln w="28956">
            <a:solidFill>
              <a:srgbClr val="FFC000"/>
            </a:solidFill>
            <a:prstDash val="sysDash"/>
          </a:ln>
        </p:spPr>
        <p:txBody>
          <a:bodyPr wrap="square" lIns="0" tIns="0" rIns="0" bIns="0" rtlCol="0"/>
          <a:lstStyle/>
          <a:p>
            <a:endParaRPr/>
          </a:p>
        </p:txBody>
      </p:sp>
      <p:sp>
        <p:nvSpPr>
          <p:cNvPr id="29" name="矩形 28"/>
          <p:cNvSpPr/>
          <p:nvPr/>
        </p:nvSpPr>
        <p:spPr>
          <a:xfrm>
            <a:off x="7865617" y="3972666"/>
            <a:ext cx="1583447" cy="369332"/>
          </a:xfrm>
          <a:prstGeom prst="rect">
            <a:avLst/>
          </a:prstGeom>
        </p:spPr>
        <p:txBody>
          <a:bodyPr wrap="none">
            <a:spAutoFit/>
          </a:bodyPr>
          <a:lstStyle/>
          <a:p>
            <a:r>
              <a:rPr lang="zh-CN" altLang="en-US" b="1" spc="-15" dirty="0">
                <a:solidFill>
                  <a:srgbClr val="FFC000"/>
                </a:solidFill>
                <a:latin typeface="Times New Roman" charset="0"/>
                <a:ea typeface="Times New Roman" charset="0"/>
                <a:cs typeface="Times New Roman" charset="0"/>
              </a:rPr>
              <a:t>关于 </a:t>
            </a:r>
            <a:r>
              <a:rPr lang="en-US" altLang="zh-CN" b="1" spc="-15" dirty="0" err="1">
                <a:solidFill>
                  <a:srgbClr val="FFC000"/>
                </a:solidFill>
                <a:latin typeface="Times New Roman" charset="0"/>
                <a:ea typeface="Times New Roman" charset="0"/>
                <a:cs typeface="Times New Roman" charset="0"/>
              </a:rPr>
              <a:t>z</a:t>
            </a:r>
            <a:r>
              <a:rPr lang="en-US" altLang="zh-CN" b="1" spc="-15" baseline="-25000" dirty="0" err="1">
                <a:solidFill>
                  <a:srgbClr val="FFC000"/>
                </a:solidFill>
                <a:latin typeface="Times New Roman" charset="0"/>
                <a:ea typeface="Times New Roman" charset="0"/>
                <a:cs typeface="Times New Roman" charset="0"/>
              </a:rPr>
              <a:t>i</a:t>
            </a:r>
            <a:r>
              <a:rPr lang="zh-CN" altLang="en-US" b="1" spc="-15" dirty="0">
                <a:solidFill>
                  <a:srgbClr val="FFC000"/>
                </a:solidFill>
                <a:latin typeface="Times New Roman" charset="0"/>
                <a:ea typeface="Times New Roman" charset="0"/>
                <a:cs typeface="Times New Roman" charset="0"/>
              </a:rPr>
              <a:t> 的期望</a:t>
            </a:r>
            <a:endParaRPr lang="zh-CN" altLang="en-US" dirty="0">
              <a:solidFill>
                <a:srgbClr val="FFC000"/>
              </a:solidFill>
            </a:endParaRPr>
          </a:p>
        </p:txBody>
      </p:sp>
      <p:sp>
        <p:nvSpPr>
          <p:cNvPr id="30" name="矩形 29"/>
          <p:cNvSpPr/>
          <p:nvPr/>
        </p:nvSpPr>
        <p:spPr>
          <a:xfrm>
            <a:off x="3654329" y="5213588"/>
            <a:ext cx="1787028" cy="369332"/>
          </a:xfrm>
          <a:prstGeom prst="rect">
            <a:avLst/>
          </a:prstGeom>
        </p:spPr>
        <p:txBody>
          <a:bodyPr wrap="none">
            <a:spAutoFit/>
          </a:bodyPr>
          <a:lstStyle/>
          <a:p>
            <a:r>
              <a:rPr lang="zh-CN" altLang="en-US" b="1" spc="-15" dirty="0">
                <a:solidFill>
                  <a:srgbClr val="C00000"/>
                </a:solidFill>
                <a:latin typeface="Times New Roman" charset="0"/>
                <a:ea typeface="Times New Roman" charset="0"/>
                <a:cs typeface="Times New Roman" charset="0"/>
              </a:rPr>
              <a:t>取等号的条件？</a:t>
            </a:r>
            <a:endParaRPr lang="zh-CN" altLang="en-US" dirty="0">
              <a:solidFill>
                <a:srgbClr val="C00000"/>
              </a:solidFill>
            </a:endParaRPr>
          </a:p>
        </p:txBody>
      </p:sp>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6842" y="2385612"/>
            <a:ext cx="1651805" cy="329142"/>
          </a:xfrm>
          <a:prstGeom prst="rect">
            <a:avLst/>
          </a:prstGeom>
        </p:spPr>
      </p:pic>
      <p:sp>
        <p:nvSpPr>
          <p:cNvPr id="2" name="矩形 1"/>
          <p:cNvSpPr/>
          <p:nvPr/>
        </p:nvSpPr>
        <p:spPr>
          <a:xfrm>
            <a:off x="1851881" y="2977409"/>
            <a:ext cx="841256" cy="369332"/>
          </a:xfrm>
          <a:prstGeom prst="rect">
            <a:avLst/>
          </a:prstGeom>
        </p:spPr>
        <p:txBody>
          <a:bodyPr wrap="none">
            <a:spAutoFit/>
          </a:bodyPr>
          <a:lstStyle/>
          <a:p>
            <a:r>
              <a:rPr lang="en-US" altLang="zh-CN" b="1" spc="-15" dirty="0">
                <a:latin typeface="Times New Roman" charset="0"/>
                <a:ea typeface="Times New Roman" charset="0"/>
                <a:cs typeface="Times New Roman" charset="0"/>
              </a:rPr>
              <a:t>L(</a:t>
            </a:r>
            <a:r>
              <a:rPr lang="en-US" altLang="zh-CN" b="1" spc="-15" dirty="0">
                <a:latin typeface="Symbol" pitchFamily="2" charset="2"/>
                <a:ea typeface="Symbol Tiger Expert" charset="2"/>
                <a:cs typeface="Symbol Tiger Expert" charset="2"/>
              </a:rPr>
              <a:t>q</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endParaRPr lang="zh-CN" altLang="en-US" dirty="0"/>
          </a:p>
        </p:txBody>
      </p:sp>
      <p:sp>
        <p:nvSpPr>
          <p:cNvPr id="21" name="矩形 20"/>
          <p:cNvSpPr/>
          <p:nvPr/>
        </p:nvSpPr>
        <p:spPr>
          <a:xfrm>
            <a:off x="2183904" y="4206949"/>
            <a:ext cx="1733808" cy="369332"/>
          </a:xfrm>
          <a:prstGeom prst="rect">
            <a:avLst/>
          </a:prstGeom>
        </p:spPr>
        <p:txBody>
          <a:bodyPr wrap="none">
            <a:spAutoFit/>
          </a:bodyPr>
          <a:lstStyle/>
          <a:p>
            <a:r>
              <a:rPr lang="en-US" altLang="zh-CN" b="1" spc="-15" dirty="0">
                <a:solidFill>
                  <a:srgbClr val="C00000"/>
                </a:solidFill>
                <a:latin typeface="Times New Roman" charset="0"/>
                <a:ea typeface="Times New Roman" charset="0"/>
                <a:cs typeface="Times New Roman" charset="0"/>
              </a:rPr>
              <a:t>log</a:t>
            </a:r>
            <a:r>
              <a:rPr lang="zh-CN" altLang="en-US" b="1" spc="-15" dirty="0">
                <a:solidFill>
                  <a:srgbClr val="C00000"/>
                </a:solidFill>
                <a:latin typeface="Times New Roman" charset="0"/>
                <a:ea typeface="Times New Roman" charset="0"/>
                <a:cs typeface="Times New Roman" charset="0"/>
              </a:rPr>
              <a:t> </a:t>
            </a:r>
            <a:r>
              <a:rPr lang="en-US" altLang="zh-CN" b="1" spc="-15" dirty="0">
                <a:solidFill>
                  <a:srgbClr val="C00000"/>
                </a:solidFill>
                <a:latin typeface="Times New Roman" charset="0"/>
                <a:ea typeface="Times New Roman" charset="0"/>
                <a:cs typeface="Times New Roman" charset="0"/>
              </a:rPr>
              <a:t>is</a:t>
            </a:r>
            <a:r>
              <a:rPr lang="zh-CN" altLang="en-US" b="1" spc="-15" dirty="0">
                <a:solidFill>
                  <a:srgbClr val="C00000"/>
                </a:solidFill>
                <a:latin typeface="Times New Roman" charset="0"/>
                <a:ea typeface="Times New Roman" charset="0"/>
                <a:cs typeface="Times New Roman" charset="0"/>
              </a:rPr>
              <a:t> </a:t>
            </a:r>
            <a:r>
              <a:rPr lang="en-US" altLang="zh-CN" b="1" spc="-15" dirty="0" err="1">
                <a:solidFill>
                  <a:srgbClr val="C00000"/>
                </a:solidFill>
                <a:latin typeface="Times New Roman" charset="0"/>
                <a:ea typeface="Times New Roman" charset="0"/>
                <a:cs typeface="Times New Roman" charset="0"/>
              </a:rPr>
              <a:t>concex</a:t>
            </a:r>
            <a:r>
              <a:rPr lang="zh-CN" altLang="en-US" b="1" spc="-15" dirty="0">
                <a:solidFill>
                  <a:srgbClr val="C00000"/>
                </a:solidFill>
                <a:latin typeface="Times New Roman" charset="0"/>
                <a:ea typeface="Times New Roman" charset="0"/>
                <a:cs typeface="Times New Roman" charset="0"/>
              </a:rPr>
              <a:t> </a:t>
            </a:r>
            <a:r>
              <a:rPr lang="en-US" altLang="zh-CN" b="1" spc="-15" dirty="0">
                <a:solidFill>
                  <a:srgbClr val="C00000"/>
                </a:solidFill>
                <a:latin typeface="Times New Roman" charset="0"/>
                <a:ea typeface="Times New Roman" charset="0"/>
                <a:cs typeface="Times New Roman" charset="0"/>
              </a:rPr>
              <a:t>!!!</a:t>
            </a:r>
            <a:endParaRPr lang="zh-CN" altLang="en-US" dirty="0">
              <a:solidFill>
                <a:srgbClr val="C00000"/>
              </a:solidFill>
            </a:endParaRPr>
          </a:p>
        </p:txBody>
      </p:sp>
      <p:pic>
        <p:nvPicPr>
          <p:cNvPr id="22" name="图片 21">
            <a:extLst>
              <a:ext uri="{FF2B5EF4-FFF2-40B4-BE49-F238E27FC236}">
                <a16:creationId xmlns:a16="http://schemas.microsoft.com/office/drawing/2014/main" id="{463F5B89-3925-1142-90BE-C25DE8FFEA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5795" y="5702731"/>
            <a:ext cx="2888681" cy="482910"/>
          </a:xfrm>
          <a:prstGeom prst="rect">
            <a:avLst/>
          </a:prstGeom>
          <a:ln>
            <a:solidFill>
              <a:srgbClr val="C00000"/>
            </a:solidFill>
          </a:ln>
        </p:spPr>
      </p:pic>
    </p:spTree>
    <p:extLst>
      <p:ext uri="{BB962C8B-B14F-4D97-AF65-F5344CB8AC3E}">
        <p14:creationId xmlns:p14="http://schemas.microsoft.com/office/powerpoint/2010/main" val="2193784191"/>
      </p:ext>
    </p:extLst>
  </p:cSld>
  <p:clrMapOvr>
    <a:masterClrMapping/>
  </p:clrMapOvr>
  <p:extLst mod="1"/>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2"/>
          <p:cNvSpPr txBox="1">
            <a:spLocks noGrp="1"/>
          </p:cNvSpPr>
          <p:nvPr>
            <p:ph type="title"/>
          </p:nvPr>
        </p:nvSpPr>
        <p:spPr/>
        <p:txBody>
          <a:bodyPr/>
          <a:lstStyle/>
          <a:p>
            <a:r>
              <a:rPr lang="en-US" altLang="zh-CN"/>
              <a:t>EM</a:t>
            </a:r>
            <a:r>
              <a:rPr lang="zh-CN" altLang="en-US"/>
              <a:t>算法</a:t>
            </a:r>
          </a:p>
        </p:txBody>
      </p:sp>
      <p:grpSp>
        <p:nvGrpSpPr>
          <p:cNvPr id="6" name="组 5"/>
          <p:cNvGrpSpPr/>
          <p:nvPr/>
        </p:nvGrpSpPr>
        <p:grpSpPr>
          <a:xfrm>
            <a:off x="1905001" y="838200"/>
            <a:ext cx="7028491" cy="1338828"/>
            <a:chOff x="304800" y="914400"/>
            <a:chExt cx="7028491" cy="1338828"/>
          </a:xfrm>
        </p:grpSpPr>
        <p:sp>
          <p:nvSpPr>
            <p:cNvPr id="16" name="矩形 15"/>
            <p:cNvSpPr/>
            <p:nvPr/>
          </p:nvSpPr>
          <p:spPr>
            <a:xfrm>
              <a:off x="304800" y="914400"/>
              <a:ext cx="6439904" cy="1338828"/>
            </a:xfrm>
            <a:prstGeom prst="rect">
              <a:avLst/>
            </a:prstGeom>
          </p:spPr>
          <p:txBody>
            <a:bodyPr wrap="none">
              <a:spAutoFit/>
            </a:bodyPr>
            <a:lstStyle/>
            <a:p>
              <a:pPr>
                <a:lnSpc>
                  <a:spcPct val="150000"/>
                </a:lnSpc>
              </a:pPr>
              <a:r>
                <a:rPr lang="zh-CN" altLang="en-US" b="1" spc="-15" dirty="0">
                  <a:solidFill>
                    <a:srgbClr val="151FFF"/>
                  </a:solidFill>
                  <a:latin typeface="Times New Roman" charset="0"/>
                  <a:ea typeface="Times New Roman" charset="0"/>
                  <a:cs typeface="Times New Roman" charset="0"/>
                </a:rPr>
                <a:t>替代方案：</a:t>
              </a:r>
              <a:endParaRPr lang="en-US" altLang="zh-CN" b="1" spc="-15" dirty="0">
                <a:solidFill>
                  <a:srgbClr val="151FFF"/>
                </a:solidFill>
                <a:latin typeface="Times New Roman" charset="0"/>
                <a:ea typeface="Times New Roman" charset="0"/>
                <a:cs typeface="Times New Roman" charset="0"/>
              </a:endParaRPr>
            </a:p>
            <a:p>
              <a:pPr>
                <a:lnSpc>
                  <a:spcPct val="150000"/>
                </a:lnSpc>
              </a:pPr>
              <a:r>
                <a:rPr lang="zh-CN" altLang="en-US" b="1" spc="-15" dirty="0">
                  <a:solidFill>
                    <a:srgbClr val="151FFF"/>
                  </a:solidFill>
                  <a:latin typeface="Times New Roman" charset="0"/>
                  <a:ea typeface="Times New Roman" charset="0"/>
                  <a:cs typeface="Times New Roman" charset="0"/>
                </a:rPr>
                <a:t>         迭代地进行</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(1)</a:t>
              </a:r>
              <a:r>
                <a:rPr lang="zh-CN" altLang="en-US" b="1" spc="-15" dirty="0">
                  <a:latin typeface="Times New Roman" charset="0"/>
                  <a:ea typeface="Times New Roman" charset="0"/>
                  <a:cs typeface="Times New Roman" charset="0"/>
                </a:rPr>
                <a:t> 构造 </a:t>
              </a:r>
              <a:r>
                <a:rPr lang="en-US" altLang="zh-CN" b="1" spc="-15" dirty="0">
                  <a:latin typeface="Times New Roman" charset="0"/>
                  <a:ea typeface="Times New Roman" charset="0"/>
                  <a:cs typeface="Times New Roman" charset="0"/>
                </a:rPr>
                <a:t>L(</a:t>
              </a:r>
              <a:r>
                <a:rPr lang="en-US" altLang="zh-CN" b="1" spc="-15" dirty="0">
                  <a:latin typeface="Symbol" pitchFamily="2" charset="2"/>
                  <a:ea typeface="Symbol Tiger Expert" charset="2"/>
                  <a:cs typeface="Symbol Tiger Expert" charset="2"/>
                </a:rPr>
                <a:t>q</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的一个</a:t>
              </a:r>
              <a:r>
                <a:rPr lang="zh-CN" altLang="en-US" b="1" spc="-15" dirty="0">
                  <a:solidFill>
                    <a:srgbClr val="151FFF"/>
                  </a:solidFill>
                  <a:latin typeface="Times New Roman" charset="0"/>
                  <a:ea typeface="Times New Roman" charset="0"/>
                  <a:cs typeface="Times New Roman" charset="0"/>
                </a:rPr>
                <a:t>下界</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(lower-bound);</a:t>
              </a:r>
            </a:p>
            <a:p>
              <a:pPr>
                <a:lnSpc>
                  <a:spcPct val="150000"/>
                </a:lnSpc>
              </a:pPr>
              <a:r>
                <a:rPr lang="en-US" altLang="zh-CN" b="1" spc="-15" dirty="0">
                  <a:latin typeface="Times New Roman" charset="0"/>
                  <a:ea typeface="Times New Roman" charset="0"/>
                  <a:cs typeface="Times New Roman" charset="0"/>
                </a:rPr>
                <a:t>		</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(2)</a:t>
              </a:r>
              <a:r>
                <a:rPr lang="zh-CN" altLang="en-US" b="1" spc="-15" dirty="0">
                  <a:latin typeface="Times New Roman" charset="0"/>
                  <a:ea typeface="Times New Roman" charset="0"/>
                  <a:cs typeface="Times New Roman" charset="0"/>
                </a:rPr>
                <a:t> 对这个下界进行最大化</a:t>
              </a:r>
              <a:r>
                <a:rPr lang="en-US" altLang="zh-CN" b="1" spc="-15" dirty="0">
                  <a:latin typeface="Times New Roman" charset="0"/>
                  <a:ea typeface="Times New Roman" charset="0"/>
                  <a:cs typeface="Times New Roman" charset="0"/>
                </a:rPr>
                <a:t>(optimize)</a:t>
              </a:r>
              <a:r>
                <a:rPr lang="zh-CN" altLang="en-US" b="1" spc="-15" dirty="0">
                  <a:latin typeface="Times New Roman" charset="0"/>
                  <a:ea typeface="Times New Roman" charset="0"/>
                  <a:cs typeface="Times New Roman" charset="0"/>
                </a:rPr>
                <a:t>求解。</a:t>
              </a:r>
              <a:endParaRPr lang="zh-CN" altLang="en-US" dirty="0"/>
            </a:p>
          </p:txBody>
        </p:sp>
        <p:sp>
          <p:nvSpPr>
            <p:cNvPr id="5" name="矩形 4"/>
            <p:cNvSpPr/>
            <p:nvPr/>
          </p:nvSpPr>
          <p:spPr>
            <a:xfrm>
              <a:off x="6477000" y="1454674"/>
              <a:ext cx="801501" cy="369332"/>
            </a:xfrm>
            <a:prstGeom prst="rect">
              <a:avLst/>
            </a:prstGeom>
          </p:spPr>
          <p:txBody>
            <a:bodyPr wrap="none">
              <a:spAutoFit/>
            </a:bodyPr>
            <a:lstStyle/>
            <a:p>
              <a:r>
                <a:rPr lang="en-US" altLang="zh-CN" b="1" spc="-15" dirty="0">
                  <a:solidFill>
                    <a:srgbClr val="C00000"/>
                  </a:solidFill>
                  <a:latin typeface="Times New Roman" charset="0"/>
                  <a:ea typeface="Times New Roman" charset="0"/>
                  <a:cs typeface="Times New Roman" charset="0"/>
                </a:rPr>
                <a:t>E-step</a:t>
              </a:r>
              <a:endParaRPr lang="zh-CN" altLang="en-US" dirty="0"/>
            </a:p>
          </p:txBody>
        </p:sp>
        <p:sp>
          <p:nvSpPr>
            <p:cNvPr id="19" name="矩形 18"/>
            <p:cNvSpPr/>
            <p:nvPr/>
          </p:nvSpPr>
          <p:spPr>
            <a:xfrm>
              <a:off x="6467669" y="1842667"/>
              <a:ext cx="865622" cy="369332"/>
            </a:xfrm>
            <a:prstGeom prst="rect">
              <a:avLst/>
            </a:prstGeom>
          </p:spPr>
          <p:txBody>
            <a:bodyPr wrap="none">
              <a:spAutoFit/>
            </a:bodyPr>
            <a:lstStyle/>
            <a:p>
              <a:r>
                <a:rPr lang="en-US" altLang="zh-CN" b="1" spc="-15" dirty="0">
                  <a:solidFill>
                    <a:srgbClr val="C00000"/>
                  </a:solidFill>
                  <a:latin typeface="Times New Roman" charset="0"/>
                  <a:ea typeface="Times New Roman" charset="0"/>
                  <a:cs typeface="Times New Roman" charset="0"/>
                </a:rPr>
                <a:t>M-step</a:t>
              </a:r>
              <a:endParaRPr lang="zh-CN" altLang="en-US" dirty="0"/>
            </a:p>
          </p:txBody>
        </p:sp>
      </p:grpSp>
      <p:sp>
        <p:nvSpPr>
          <p:cNvPr id="10" name="矩形 9"/>
          <p:cNvSpPr/>
          <p:nvPr/>
        </p:nvSpPr>
        <p:spPr>
          <a:xfrm>
            <a:off x="1942323" y="2248911"/>
            <a:ext cx="8757206" cy="455894"/>
          </a:xfrm>
          <a:prstGeom prst="rect">
            <a:avLst/>
          </a:prstGeom>
        </p:spPr>
        <p:txBody>
          <a:bodyPr wrap="none">
            <a:spAutoFit/>
          </a:bodyPr>
          <a:lstStyle/>
          <a:p>
            <a:pPr>
              <a:lnSpc>
                <a:spcPct val="150000"/>
              </a:lnSpc>
            </a:pPr>
            <a:r>
              <a:rPr lang="zh-CN" altLang="en-US" b="1" spc="-15" dirty="0">
                <a:solidFill>
                  <a:srgbClr val="151FFF"/>
                </a:solidFill>
                <a:latin typeface="Times New Roman" charset="0"/>
                <a:ea typeface="Times New Roman" charset="0"/>
                <a:cs typeface="Times New Roman" charset="0"/>
              </a:rPr>
              <a:t>每一步 </a:t>
            </a:r>
            <a:r>
              <a:rPr lang="en-US" altLang="zh-CN" b="1" spc="-15" dirty="0" err="1">
                <a:solidFill>
                  <a:srgbClr val="151FFF"/>
                </a:solidFill>
                <a:latin typeface="Times New Roman" charset="0"/>
                <a:ea typeface="Times New Roman" charset="0"/>
                <a:cs typeface="Times New Roman" charset="0"/>
              </a:rPr>
              <a:t>i</a:t>
            </a:r>
            <a:r>
              <a:rPr lang="zh-CN" altLang="en-US" b="1" spc="-15" dirty="0">
                <a:solidFill>
                  <a:srgbClr val="151FFF"/>
                </a:solidFill>
                <a:latin typeface="Times New Roman" charset="0"/>
                <a:ea typeface="Times New Roman" charset="0"/>
                <a:cs typeface="Times New Roman" charset="0"/>
              </a:rPr>
              <a:t>，</a:t>
            </a:r>
            <a:r>
              <a:rPr lang="zh-CN" altLang="en-US" dirty="0"/>
              <a:t>令</a:t>
            </a:r>
            <a:r>
              <a:rPr lang="zh-Hans" altLang="en-US" dirty="0"/>
              <a:t> </a:t>
            </a:r>
            <a:r>
              <a:rPr lang="en-US" altLang="zh-CN" i="1" dirty="0">
                <a:latin typeface="Times New Roman" charset="0"/>
                <a:ea typeface="Times New Roman" charset="0"/>
                <a:cs typeface="Times New Roman" charset="0"/>
              </a:rPr>
              <a:t>Q</a:t>
            </a:r>
            <a:r>
              <a:rPr lang="en-US" altLang="zh-CN" i="1" baseline="-25000" dirty="0">
                <a:latin typeface="Times New Roman" charset="0"/>
                <a:ea typeface="Times New Roman" charset="0"/>
                <a:cs typeface="Times New Roman" charset="0"/>
              </a:rPr>
              <a:t>i</a:t>
            </a:r>
            <a:r>
              <a:rPr lang="zh-Hans" altLang="en-US" i="1" baseline="-25000" dirty="0">
                <a:latin typeface="Times New Roman" charset="0"/>
                <a:ea typeface="Times New Roman" charset="0"/>
                <a:cs typeface="Times New Roman" charset="0"/>
              </a:rPr>
              <a:t> </a:t>
            </a:r>
            <a:r>
              <a:rPr lang="zh-CN" altLang="en-US" dirty="0"/>
              <a:t>是 隐变量 </a:t>
            </a:r>
            <a:r>
              <a:rPr lang="en-US" altLang="zh-CN" b="1" i="1" dirty="0" err="1">
                <a:latin typeface="Times New Roman" charset="0"/>
                <a:ea typeface="Times New Roman" charset="0"/>
                <a:cs typeface="Times New Roman" charset="0"/>
              </a:rPr>
              <a:t>Z</a:t>
            </a:r>
            <a:r>
              <a:rPr lang="en-US" altLang="zh-CN" b="1" i="1" baseline="-25000" dirty="0" err="1">
                <a:latin typeface="Times New Roman" charset="0"/>
                <a:ea typeface="Times New Roman" charset="0"/>
                <a:cs typeface="Times New Roman" charset="0"/>
              </a:rPr>
              <a:t>i</a:t>
            </a:r>
            <a:r>
              <a:rPr lang="zh-CN" altLang="en-US" dirty="0"/>
              <a:t> 的某一个</a:t>
            </a:r>
            <a:r>
              <a:rPr lang="zh-CN" altLang="en-US" dirty="0">
                <a:solidFill>
                  <a:srgbClr val="151FFF"/>
                </a:solidFill>
              </a:rPr>
              <a:t>概率分布</a:t>
            </a:r>
            <a:r>
              <a:rPr lang="zh-CN" altLang="en-US" dirty="0"/>
              <a:t>，</a:t>
            </a:r>
            <a:r>
              <a:rPr lang="en-US" altLang="zh-CN" dirty="0">
                <a:latin typeface="Times New Roman" charset="0"/>
                <a:ea typeface="Times New Roman" charset="0"/>
                <a:cs typeface="Times New Roman" charset="0"/>
              </a:rPr>
              <a:t> </a:t>
            </a:r>
            <a:r>
              <a:rPr lang="zh-CN" altLang="en-US" i="1" dirty="0">
                <a:latin typeface="Times New Roman" charset="0"/>
                <a:ea typeface="Times New Roman" charset="0"/>
                <a:cs typeface="Times New Roman" charset="0"/>
              </a:rPr>
              <a:t> </a:t>
            </a:r>
            <a:r>
              <a:rPr lang="en-US" altLang="zh-CN" i="1" dirty="0">
                <a:latin typeface="Times New Roman" charset="0"/>
                <a:ea typeface="Times New Roman" charset="0"/>
                <a:cs typeface="Times New Roman" charset="0"/>
              </a:rPr>
              <a:t>Q</a:t>
            </a:r>
            <a:r>
              <a:rPr lang="en-US" altLang="zh-CN" i="1" baseline="-25000" dirty="0">
                <a:latin typeface="Times New Roman" charset="0"/>
                <a:ea typeface="Times New Roman" charset="0"/>
                <a:cs typeface="Times New Roman" charset="0"/>
              </a:rPr>
              <a:t>i </a:t>
            </a:r>
            <a:r>
              <a:rPr lang="zh-CN" altLang="en-US" dirty="0"/>
              <a:t>≥ </a:t>
            </a:r>
            <a:r>
              <a:rPr lang="en-US" altLang="zh-CN" dirty="0"/>
              <a:t>0</a:t>
            </a:r>
            <a:r>
              <a:rPr lang="zh-CN" altLang="en-US" dirty="0"/>
              <a:t>，                   ，有</a:t>
            </a:r>
            <a:r>
              <a:rPr lang="en-US" altLang="zh-CN" dirty="0"/>
              <a:t>: </a:t>
            </a:r>
            <a:endParaRPr lang="zh-CN" altLang="en-US" dirty="0"/>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2291" y="2919615"/>
            <a:ext cx="5104482" cy="2286000"/>
          </a:xfrm>
          <a:prstGeom prst="rect">
            <a:avLst/>
          </a:prstGeom>
        </p:spPr>
      </p:pic>
      <p:sp>
        <p:nvSpPr>
          <p:cNvPr id="12" name="矩形 11"/>
          <p:cNvSpPr/>
          <p:nvPr/>
        </p:nvSpPr>
        <p:spPr>
          <a:xfrm>
            <a:off x="2179857" y="4572000"/>
            <a:ext cx="2018309" cy="369332"/>
          </a:xfrm>
          <a:prstGeom prst="rect">
            <a:avLst/>
          </a:prstGeom>
        </p:spPr>
        <p:txBody>
          <a:bodyPr wrap="none">
            <a:spAutoFit/>
          </a:bodyPr>
          <a:lstStyle/>
          <a:p>
            <a:r>
              <a:rPr lang="en-US" altLang="zh-CN" b="1" spc="-15" dirty="0">
                <a:solidFill>
                  <a:srgbClr val="151FFF"/>
                </a:solidFill>
                <a:latin typeface="Times New Roman" charset="0"/>
                <a:ea typeface="Times New Roman" charset="0"/>
                <a:cs typeface="Times New Roman" charset="0"/>
              </a:rPr>
              <a:t>Jensen’s</a:t>
            </a:r>
            <a:r>
              <a:rPr lang="zh-CN" altLang="en-US" b="1" spc="-15" dirty="0">
                <a:solidFill>
                  <a:srgbClr val="151FFF"/>
                </a:solidFill>
                <a:latin typeface="Times New Roman" charset="0"/>
                <a:ea typeface="Times New Roman" charset="0"/>
                <a:cs typeface="Times New Roman" charset="0"/>
              </a:rPr>
              <a:t> </a:t>
            </a:r>
            <a:r>
              <a:rPr lang="en-US" altLang="zh-CN" b="1" spc="-15" dirty="0">
                <a:solidFill>
                  <a:srgbClr val="151FFF"/>
                </a:solidFill>
                <a:latin typeface="Times New Roman" charset="0"/>
                <a:ea typeface="Times New Roman" charset="0"/>
                <a:cs typeface="Times New Roman" charset="0"/>
              </a:rPr>
              <a:t>inequality</a:t>
            </a:r>
            <a:endParaRPr lang="zh-CN" altLang="en-US" dirty="0"/>
          </a:p>
        </p:txBody>
      </p:sp>
      <p:sp>
        <p:nvSpPr>
          <p:cNvPr id="18" name="object 3"/>
          <p:cNvSpPr/>
          <p:nvPr/>
        </p:nvSpPr>
        <p:spPr>
          <a:xfrm>
            <a:off x="6445919" y="3581400"/>
            <a:ext cx="1183532" cy="762000"/>
          </a:xfrm>
          <a:custGeom>
            <a:avLst/>
            <a:gdLst/>
            <a:ahLst/>
            <a:cxnLst/>
            <a:rect l="l" t="t" r="r" b="b"/>
            <a:pathLst>
              <a:path w="1135379" h="417830">
                <a:moveTo>
                  <a:pt x="0" y="417575"/>
                </a:moveTo>
                <a:lnTo>
                  <a:pt x="1135380" y="417575"/>
                </a:lnTo>
                <a:lnTo>
                  <a:pt x="1135380" y="0"/>
                </a:lnTo>
                <a:lnTo>
                  <a:pt x="0" y="0"/>
                </a:lnTo>
                <a:lnTo>
                  <a:pt x="0" y="417575"/>
                </a:lnTo>
                <a:close/>
              </a:path>
            </a:pathLst>
          </a:custGeom>
          <a:ln w="28956">
            <a:solidFill>
              <a:srgbClr val="C00000"/>
            </a:solidFill>
          </a:ln>
        </p:spPr>
        <p:txBody>
          <a:bodyPr wrap="square" lIns="0" tIns="0" rIns="0" bIns="0" rtlCol="0"/>
          <a:lstStyle/>
          <a:p>
            <a:endParaRPr/>
          </a:p>
        </p:txBody>
      </p:sp>
      <p:cxnSp>
        <p:nvCxnSpPr>
          <p:cNvPr id="20" name="直线箭头连接符 19"/>
          <p:cNvCxnSpPr/>
          <p:nvPr/>
        </p:nvCxnSpPr>
        <p:spPr>
          <a:xfrm>
            <a:off x="5791200" y="4191000"/>
            <a:ext cx="609600" cy="0"/>
          </a:xfrm>
          <a:prstGeom prst="straightConnector1">
            <a:avLst/>
          </a:prstGeom>
          <a:ln w="38100">
            <a:solidFill>
              <a:srgbClr val="151F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p:nvPr/>
        </p:nvCxnSpPr>
        <p:spPr>
          <a:xfrm>
            <a:off x="6629400" y="4267200"/>
            <a:ext cx="762000" cy="0"/>
          </a:xfrm>
          <a:prstGeom prst="straightConnector1">
            <a:avLst/>
          </a:prstGeom>
          <a:ln w="38100">
            <a:solidFill>
              <a:srgbClr val="151F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391400" y="3128199"/>
            <a:ext cx="871392" cy="369332"/>
          </a:xfrm>
          <a:prstGeom prst="rect">
            <a:avLst/>
          </a:prstGeom>
        </p:spPr>
        <p:txBody>
          <a:bodyPr wrap="none">
            <a:spAutoFit/>
          </a:bodyPr>
          <a:lstStyle/>
          <a:p>
            <a:r>
              <a:rPr lang="zh-CN" altLang="en-US" b="1" spc="-15">
                <a:solidFill>
                  <a:srgbClr val="C00000"/>
                </a:solidFill>
                <a:latin typeface="Times New Roman" charset="0"/>
                <a:ea typeface="Times New Roman" charset="0"/>
                <a:cs typeface="Times New Roman" charset="0"/>
              </a:rPr>
              <a:t>某个值</a:t>
            </a:r>
            <a:endParaRPr lang="zh-CN" altLang="en-US" dirty="0">
              <a:solidFill>
                <a:srgbClr val="C00000"/>
              </a:solidFill>
            </a:endParaRPr>
          </a:p>
        </p:txBody>
      </p:sp>
      <p:sp>
        <p:nvSpPr>
          <p:cNvPr id="27" name="矩形 26"/>
          <p:cNvSpPr/>
          <p:nvPr/>
        </p:nvSpPr>
        <p:spPr>
          <a:xfrm>
            <a:off x="5697499" y="4280034"/>
            <a:ext cx="642484" cy="369332"/>
          </a:xfrm>
          <a:prstGeom prst="rect">
            <a:avLst/>
          </a:prstGeom>
        </p:spPr>
        <p:txBody>
          <a:bodyPr wrap="none">
            <a:spAutoFit/>
          </a:bodyPr>
          <a:lstStyle/>
          <a:p>
            <a:r>
              <a:rPr lang="zh-CN" altLang="en-US" b="1" spc="-15">
                <a:solidFill>
                  <a:srgbClr val="151FFF"/>
                </a:solidFill>
                <a:latin typeface="Times New Roman" charset="0"/>
                <a:ea typeface="Times New Roman" charset="0"/>
                <a:cs typeface="Times New Roman" charset="0"/>
              </a:rPr>
              <a:t>概率</a:t>
            </a:r>
            <a:endParaRPr lang="zh-CN" altLang="en-US" dirty="0">
              <a:solidFill>
                <a:srgbClr val="151FFF"/>
              </a:solidFill>
            </a:endParaRPr>
          </a:p>
        </p:txBody>
      </p:sp>
      <p:sp>
        <p:nvSpPr>
          <p:cNvPr id="28" name="object 3"/>
          <p:cNvSpPr/>
          <p:nvPr/>
        </p:nvSpPr>
        <p:spPr>
          <a:xfrm>
            <a:off x="5697500" y="3515944"/>
            <a:ext cx="1986023" cy="827456"/>
          </a:xfrm>
          <a:custGeom>
            <a:avLst/>
            <a:gdLst/>
            <a:ahLst/>
            <a:cxnLst/>
            <a:rect l="l" t="t" r="r" b="b"/>
            <a:pathLst>
              <a:path w="1135379" h="417830">
                <a:moveTo>
                  <a:pt x="0" y="417575"/>
                </a:moveTo>
                <a:lnTo>
                  <a:pt x="1135380" y="417575"/>
                </a:lnTo>
                <a:lnTo>
                  <a:pt x="1135380" y="0"/>
                </a:lnTo>
                <a:lnTo>
                  <a:pt x="0" y="0"/>
                </a:lnTo>
                <a:lnTo>
                  <a:pt x="0" y="417575"/>
                </a:lnTo>
                <a:close/>
              </a:path>
            </a:pathLst>
          </a:custGeom>
          <a:ln w="28956">
            <a:solidFill>
              <a:srgbClr val="FFC000"/>
            </a:solidFill>
            <a:prstDash val="sysDash"/>
          </a:ln>
        </p:spPr>
        <p:txBody>
          <a:bodyPr wrap="square" lIns="0" tIns="0" rIns="0" bIns="0" rtlCol="0"/>
          <a:lstStyle/>
          <a:p>
            <a:endParaRPr/>
          </a:p>
        </p:txBody>
      </p:sp>
      <p:sp>
        <p:nvSpPr>
          <p:cNvPr id="29" name="矩形 28"/>
          <p:cNvSpPr/>
          <p:nvPr/>
        </p:nvSpPr>
        <p:spPr>
          <a:xfrm>
            <a:off x="7865617" y="3972666"/>
            <a:ext cx="1583447" cy="369332"/>
          </a:xfrm>
          <a:prstGeom prst="rect">
            <a:avLst/>
          </a:prstGeom>
        </p:spPr>
        <p:txBody>
          <a:bodyPr wrap="none">
            <a:spAutoFit/>
          </a:bodyPr>
          <a:lstStyle/>
          <a:p>
            <a:r>
              <a:rPr lang="zh-CN" altLang="en-US" b="1" spc="-15" dirty="0">
                <a:solidFill>
                  <a:srgbClr val="FFC000"/>
                </a:solidFill>
                <a:latin typeface="Times New Roman" charset="0"/>
                <a:ea typeface="Times New Roman" charset="0"/>
                <a:cs typeface="Times New Roman" charset="0"/>
              </a:rPr>
              <a:t>关于 </a:t>
            </a:r>
            <a:r>
              <a:rPr lang="en-US" altLang="zh-CN" b="1" spc="-15" dirty="0" err="1">
                <a:solidFill>
                  <a:srgbClr val="FFC000"/>
                </a:solidFill>
                <a:latin typeface="Times New Roman" charset="0"/>
                <a:ea typeface="Times New Roman" charset="0"/>
                <a:cs typeface="Times New Roman" charset="0"/>
              </a:rPr>
              <a:t>z</a:t>
            </a:r>
            <a:r>
              <a:rPr lang="en-US" altLang="zh-CN" b="1" spc="-15" baseline="-25000" dirty="0" err="1">
                <a:solidFill>
                  <a:srgbClr val="FFC000"/>
                </a:solidFill>
                <a:latin typeface="Times New Roman" charset="0"/>
                <a:ea typeface="Times New Roman" charset="0"/>
                <a:cs typeface="Times New Roman" charset="0"/>
              </a:rPr>
              <a:t>i</a:t>
            </a:r>
            <a:r>
              <a:rPr lang="zh-CN" altLang="en-US" b="1" spc="-15" dirty="0">
                <a:solidFill>
                  <a:srgbClr val="FFC000"/>
                </a:solidFill>
                <a:latin typeface="Times New Roman" charset="0"/>
                <a:ea typeface="Times New Roman" charset="0"/>
                <a:cs typeface="Times New Roman" charset="0"/>
              </a:rPr>
              <a:t> 的期望</a:t>
            </a:r>
            <a:endParaRPr lang="zh-CN" altLang="en-US" dirty="0">
              <a:solidFill>
                <a:srgbClr val="FFC000"/>
              </a:solidFill>
            </a:endParaRPr>
          </a:p>
        </p:txBody>
      </p:sp>
      <p:sp>
        <p:nvSpPr>
          <p:cNvPr id="30" name="矩形 29"/>
          <p:cNvSpPr/>
          <p:nvPr/>
        </p:nvSpPr>
        <p:spPr>
          <a:xfrm>
            <a:off x="3622245" y="5416847"/>
            <a:ext cx="2473754" cy="646331"/>
          </a:xfrm>
          <a:prstGeom prst="rect">
            <a:avLst/>
          </a:prstGeom>
        </p:spPr>
        <p:txBody>
          <a:bodyPr wrap="none">
            <a:spAutoFit/>
          </a:bodyPr>
          <a:lstStyle/>
          <a:p>
            <a:r>
              <a:rPr lang="zh-CN" altLang="en-US" b="1" spc="-15" dirty="0">
                <a:solidFill>
                  <a:srgbClr val="C00000"/>
                </a:solidFill>
                <a:latin typeface="Times New Roman" charset="0"/>
                <a:ea typeface="Times New Roman" charset="0"/>
                <a:cs typeface="Times New Roman" charset="0"/>
              </a:rPr>
              <a:t>取等号的条件？</a:t>
            </a:r>
            <a:endParaRPr lang="en-US" altLang="zh-CN" b="1" spc="-15" dirty="0">
              <a:solidFill>
                <a:srgbClr val="C00000"/>
              </a:solidFill>
              <a:latin typeface="Times New Roman" charset="0"/>
              <a:ea typeface="Times New Roman" charset="0"/>
              <a:cs typeface="Times New Roman" charset="0"/>
            </a:endParaRPr>
          </a:p>
          <a:p>
            <a:r>
              <a:rPr lang="zh-CN" altLang="en-US" b="1" spc="-15" dirty="0">
                <a:solidFill>
                  <a:srgbClr val="151FFF"/>
                </a:solidFill>
                <a:latin typeface="Times New Roman" charset="0"/>
                <a:ea typeface="Times New Roman" charset="0"/>
                <a:cs typeface="Times New Roman" charset="0"/>
              </a:rPr>
              <a:t>取期望的变量是常数！</a:t>
            </a:r>
            <a:endParaRPr lang="zh-CN" altLang="en-US" dirty="0">
              <a:solidFill>
                <a:srgbClr val="151FFF"/>
              </a:solidFill>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4447" y="5413456"/>
            <a:ext cx="1843584" cy="731254"/>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8031" y="2380982"/>
            <a:ext cx="1651805" cy="286018"/>
          </a:xfrm>
          <a:prstGeom prst="rect">
            <a:avLst/>
          </a:prstGeom>
        </p:spPr>
      </p:pic>
    </p:spTree>
    <p:extLst>
      <p:ext uri="{BB962C8B-B14F-4D97-AF65-F5344CB8AC3E}">
        <p14:creationId xmlns:p14="http://schemas.microsoft.com/office/powerpoint/2010/main" val="2101717713"/>
      </p:ext>
    </p:extLst>
  </p:cSld>
  <p:clrMapOvr>
    <a:masterClrMapping/>
  </p:clrMapOvr>
  <p:extLst mod="1"/>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2"/>
          <p:cNvSpPr txBox="1">
            <a:spLocks noGrp="1"/>
          </p:cNvSpPr>
          <p:nvPr>
            <p:ph type="title"/>
          </p:nvPr>
        </p:nvSpPr>
        <p:spPr/>
        <p:txBody>
          <a:bodyPr/>
          <a:lstStyle/>
          <a:p>
            <a:r>
              <a:rPr lang="en-US" altLang="zh-CN"/>
              <a:t>EM</a:t>
            </a:r>
            <a:r>
              <a:rPr lang="zh-CN" altLang="en-US"/>
              <a:t>算法</a:t>
            </a:r>
          </a:p>
        </p:txBody>
      </p:sp>
      <p:grpSp>
        <p:nvGrpSpPr>
          <p:cNvPr id="9" name="组 8"/>
          <p:cNvGrpSpPr/>
          <p:nvPr/>
        </p:nvGrpSpPr>
        <p:grpSpPr>
          <a:xfrm>
            <a:off x="2146434" y="3342272"/>
            <a:ext cx="7377341" cy="369332"/>
            <a:chOff x="533400" y="1933844"/>
            <a:chExt cx="7377341" cy="369332"/>
          </a:xfrm>
        </p:grpSpPr>
        <p:sp>
          <p:nvSpPr>
            <p:cNvPr id="3" name="矩形 2"/>
            <p:cNvSpPr/>
            <p:nvPr/>
          </p:nvSpPr>
          <p:spPr>
            <a:xfrm>
              <a:off x="533400" y="1933844"/>
              <a:ext cx="7377341" cy="369332"/>
            </a:xfrm>
            <a:prstGeom prst="rect">
              <a:avLst/>
            </a:prstGeom>
          </p:spPr>
          <p:txBody>
            <a:bodyPr wrap="none">
              <a:spAutoFit/>
            </a:bodyPr>
            <a:lstStyle/>
            <a:p>
              <a:r>
                <a:rPr lang="zh-CN" altLang="en-US" dirty="0">
                  <a:latin typeface="Times New Roman" charset="0"/>
                  <a:ea typeface="Times New Roman" charset="0"/>
                  <a:cs typeface="Times New Roman" charset="0"/>
                </a:rPr>
                <a:t>由于</a:t>
              </a:r>
              <a:r>
                <a:rPr lang="en-US" altLang="zh-CN" i="1" dirty="0">
                  <a:latin typeface="Times New Roman" charset="0"/>
                  <a:ea typeface="Times New Roman" charset="0"/>
                  <a:cs typeface="Times New Roman" charset="0"/>
                </a:rPr>
                <a:t>Q</a:t>
              </a:r>
              <a:r>
                <a:rPr lang="en-US" altLang="zh-CN" i="1" baseline="-25000" dirty="0">
                  <a:latin typeface="Times New Roman" charset="0"/>
                  <a:ea typeface="Times New Roman" charset="0"/>
                  <a:cs typeface="Times New Roman" charset="0"/>
                </a:rPr>
                <a:t>i</a:t>
              </a:r>
              <a:r>
                <a:rPr lang="zh-CN" altLang="en-US" dirty="0"/>
                <a:t>是 隐变量 </a:t>
              </a:r>
              <a:r>
                <a:rPr lang="en-US" altLang="zh-CN" dirty="0"/>
                <a:t>Z</a:t>
              </a:r>
              <a:r>
                <a:rPr lang="zh-CN" altLang="en-US" dirty="0"/>
                <a:t> 的某一个</a:t>
              </a:r>
              <a:r>
                <a:rPr lang="zh-CN" altLang="en-US" dirty="0">
                  <a:solidFill>
                    <a:srgbClr val="151FFF"/>
                  </a:solidFill>
                </a:rPr>
                <a:t>概率分布</a:t>
              </a:r>
              <a:r>
                <a:rPr lang="zh-CN" altLang="en-US" dirty="0"/>
                <a:t>，且有                     ，则：</a:t>
              </a: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68766" y="1953939"/>
              <a:ext cx="1651805" cy="329142"/>
            </a:xfrm>
            <a:prstGeom prst="rect">
              <a:avLst/>
            </a:prstGeom>
          </p:spPr>
        </p:pic>
      </p:grpSp>
      <p:pic>
        <p:nvPicPr>
          <p:cNvPr id="32" name="图片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95800" y="1066800"/>
            <a:ext cx="1843584" cy="731254"/>
          </a:xfrm>
          <a:prstGeom prst="rect">
            <a:avLst/>
          </a:prstGeom>
        </p:spPr>
      </p:pic>
      <p:sp>
        <p:nvSpPr>
          <p:cNvPr id="13" name="矩形 12"/>
          <p:cNvSpPr/>
          <p:nvPr/>
        </p:nvSpPr>
        <p:spPr>
          <a:xfrm>
            <a:off x="2133600" y="1838245"/>
            <a:ext cx="7009440" cy="1015663"/>
          </a:xfrm>
          <a:prstGeom prst="rect">
            <a:avLst/>
          </a:prstGeom>
        </p:spPr>
        <p:txBody>
          <a:bodyPr wrap="square">
            <a:spAutoFit/>
          </a:bodyPr>
          <a:lstStyle/>
          <a:p>
            <a:r>
              <a:rPr lang="zh-CN" altLang="en-US" dirty="0">
                <a:latin typeface="Times New Roman" charset="0"/>
                <a:ea typeface="Times New Roman" charset="0"/>
                <a:cs typeface="Times New Roman" charset="0"/>
              </a:rPr>
              <a:t>对于不依赖于</a:t>
            </a:r>
            <a:r>
              <a:rPr lang="zh-CN" altLang="en-US" dirty="0"/>
              <a:t> </a:t>
            </a:r>
            <a:r>
              <a:rPr lang="en-US" altLang="zh-CN" i="1" dirty="0" err="1">
                <a:latin typeface="Times New Roman" charset="0"/>
                <a:ea typeface="Times New Roman" charset="0"/>
                <a:cs typeface="Times New Roman" charset="0"/>
              </a:rPr>
              <a:t>z</a:t>
            </a:r>
            <a:r>
              <a:rPr lang="en-US" altLang="zh-CN" i="1" baseline="-25000" dirty="0" err="1">
                <a:latin typeface="Times New Roman" charset="0"/>
                <a:ea typeface="Times New Roman" charset="0"/>
                <a:cs typeface="Times New Roman" charset="0"/>
              </a:rPr>
              <a:t>i</a:t>
            </a:r>
            <a:r>
              <a:rPr lang="zh-CN" altLang="en-US" dirty="0"/>
              <a:t> 的一些常量 </a:t>
            </a:r>
            <a:r>
              <a:rPr lang="en-US" altLang="zh-CN" i="1" dirty="0"/>
              <a:t>c</a:t>
            </a:r>
            <a:r>
              <a:rPr lang="zh-CN" altLang="en-US" dirty="0"/>
              <a:t> ，我们可以选择使</a:t>
            </a:r>
            <a:r>
              <a:rPr lang="zh-CN" altLang="en-US" sz="2000" b="1" dirty="0">
                <a:solidFill>
                  <a:srgbClr val="C00000"/>
                </a:solidFill>
              </a:rPr>
              <a:t>不等式左边取下界（等号成立时）的</a:t>
            </a:r>
            <a:r>
              <a:rPr lang="en-US" altLang="zh-CN" sz="2000" b="1" i="1" dirty="0">
                <a:solidFill>
                  <a:srgbClr val="C00000"/>
                </a:solidFill>
                <a:latin typeface="Times New Roman" charset="0"/>
                <a:ea typeface="Times New Roman" charset="0"/>
                <a:cs typeface="Times New Roman" charset="0"/>
              </a:rPr>
              <a:t>Q</a:t>
            </a:r>
            <a:r>
              <a:rPr lang="en-US" altLang="zh-CN" sz="2000" b="1" i="1" baseline="-25000" dirty="0">
                <a:solidFill>
                  <a:srgbClr val="C00000"/>
                </a:solidFill>
                <a:latin typeface="Times New Roman" charset="0"/>
                <a:ea typeface="Times New Roman" charset="0"/>
                <a:cs typeface="Times New Roman" charset="0"/>
              </a:rPr>
              <a:t>i</a:t>
            </a:r>
            <a:r>
              <a:rPr lang="zh-CN" altLang="en-US" sz="2000" b="1" i="1" baseline="-25000" dirty="0">
                <a:solidFill>
                  <a:srgbClr val="C00000"/>
                </a:solidFill>
                <a:latin typeface="Times New Roman" charset="0"/>
                <a:ea typeface="Times New Roman" charset="0"/>
                <a:cs typeface="Times New Roman" charset="0"/>
              </a:rPr>
              <a:t> </a:t>
            </a:r>
            <a:r>
              <a:rPr lang="zh-CN" altLang="en-US" sz="2000" b="1" i="1" dirty="0">
                <a:solidFill>
                  <a:srgbClr val="C00000"/>
                </a:solidFill>
                <a:latin typeface="Times New Roman" charset="0"/>
                <a:ea typeface="Times New Roman" charset="0"/>
                <a:cs typeface="Times New Roman" charset="0"/>
              </a:rPr>
              <a:t>，换句话说就是我们要找的替代 </a:t>
            </a:r>
            <a:r>
              <a:rPr lang="en-US" altLang="zh-CN" sz="2000" b="1" spc="-15" dirty="0">
                <a:solidFill>
                  <a:srgbClr val="C00000"/>
                </a:solidFill>
                <a:latin typeface="Times New Roman" charset="0"/>
                <a:ea typeface="Times New Roman" charset="0"/>
                <a:cs typeface="Times New Roman" charset="0"/>
              </a:rPr>
              <a:t>L(</a:t>
            </a:r>
            <a:r>
              <a:rPr lang="en-US" altLang="zh-CN" b="1" spc="-15" dirty="0">
                <a:solidFill>
                  <a:srgbClr val="C00000"/>
                </a:solidFill>
                <a:latin typeface="Symbol" pitchFamily="2" charset="2"/>
              </a:rPr>
              <a:t>q</a:t>
            </a:r>
            <a:r>
              <a:rPr lang="en-US" altLang="zh-CN" sz="2000" b="1" spc="-15" dirty="0">
                <a:solidFill>
                  <a:srgbClr val="C00000"/>
                </a:solidFill>
                <a:latin typeface="Times New Roman" charset="0"/>
                <a:ea typeface="Times New Roman" charset="0"/>
                <a:cs typeface="Times New Roman" charset="0"/>
              </a:rPr>
              <a:t>)</a:t>
            </a:r>
            <a:r>
              <a:rPr lang="zh-CN" altLang="en-US" sz="2000" b="1" spc="-15" dirty="0">
                <a:solidFill>
                  <a:srgbClr val="C00000"/>
                </a:solidFill>
                <a:latin typeface="Times New Roman" charset="0"/>
                <a:ea typeface="Times New Roman" charset="0"/>
                <a:cs typeface="Times New Roman" charset="0"/>
              </a:rPr>
              <a:t> 的下界就是 </a:t>
            </a:r>
            <a:r>
              <a:rPr lang="en-US" altLang="zh-CN" sz="2000" b="1" i="1" dirty="0">
                <a:solidFill>
                  <a:srgbClr val="C00000"/>
                </a:solidFill>
                <a:latin typeface="Times New Roman" charset="0"/>
                <a:ea typeface="Times New Roman" charset="0"/>
                <a:cs typeface="Times New Roman" charset="0"/>
              </a:rPr>
              <a:t>Q</a:t>
            </a:r>
            <a:r>
              <a:rPr lang="en-US" altLang="zh-CN" sz="2000" b="1" i="1" baseline="-25000" dirty="0">
                <a:solidFill>
                  <a:srgbClr val="C00000"/>
                </a:solidFill>
                <a:latin typeface="Times New Roman" charset="0"/>
                <a:ea typeface="Times New Roman" charset="0"/>
                <a:cs typeface="Times New Roman" charset="0"/>
              </a:rPr>
              <a:t>i</a:t>
            </a:r>
            <a:r>
              <a:rPr lang="zh-CN" altLang="en-US" sz="2000" b="1" i="1" baseline="-25000" dirty="0">
                <a:solidFill>
                  <a:srgbClr val="C00000"/>
                </a:solidFill>
                <a:latin typeface="Times New Roman" charset="0"/>
                <a:ea typeface="Times New Roman" charset="0"/>
                <a:cs typeface="Times New Roman" charset="0"/>
              </a:rPr>
              <a:t> </a:t>
            </a:r>
            <a:endParaRPr lang="zh-CN" altLang="en-US" sz="2000" b="1" dirty="0">
              <a:solidFill>
                <a:srgbClr val="C00000"/>
              </a:solidFill>
            </a:endParaRPr>
          </a:p>
        </p:txBody>
      </p:sp>
      <p:sp>
        <p:nvSpPr>
          <p:cNvPr id="15" name="矩形 14"/>
          <p:cNvSpPr/>
          <p:nvPr/>
        </p:nvSpPr>
        <p:spPr>
          <a:xfrm>
            <a:off x="7848601" y="942988"/>
            <a:ext cx="2210007" cy="923330"/>
          </a:xfrm>
          <a:prstGeom prst="rect">
            <a:avLst/>
          </a:prstGeom>
          <a:solidFill>
            <a:srgbClr val="FFC000"/>
          </a:solidFill>
        </p:spPr>
        <p:txBody>
          <a:bodyPr wrap="square">
            <a:spAutoFit/>
          </a:bodyPr>
          <a:lstStyle/>
          <a:p>
            <a:r>
              <a:rPr lang="zh-CN" altLang="en-US" b="1" i="1" dirty="0">
                <a:solidFill>
                  <a:srgbClr val="151FFF"/>
                </a:solidFill>
                <a:latin typeface="Times New Roman" charset="0"/>
                <a:ea typeface="Times New Roman" charset="0"/>
                <a:cs typeface="Times New Roman" charset="0"/>
              </a:rPr>
              <a:t>但是我们只定义了</a:t>
            </a:r>
            <a:r>
              <a:rPr lang="en-US" altLang="zh-CN" b="1" i="1" dirty="0">
                <a:solidFill>
                  <a:srgbClr val="151FFF"/>
                </a:solidFill>
                <a:latin typeface="Times New Roman" charset="0"/>
                <a:ea typeface="Times New Roman" charset="0"/>
                <a:cs typeface="Times New Roman" charset="0"/>
              </a:rPr>
              <a:t>Q</a:t>
            </a:r>
            <a:r>
              <a:rPr lang="en-US" altLang="zh-CN" b="1" i="1" baseline="-25000" dirty="0">
                <a:solidFill>
                  <a:srgbClr val="151FFF"/>
                </a:solidFill>
                <a:latin typeface="Times New Roman" charset="0"/>
                <a:ea typeface="Times New Roman" charset="0"/>
                <a:cs typeface="Times New Roman" charset="0"/>
              </a:rPr>
              <a:t>i</a:t>
            </a:r>
            <a:r>
              <a:rPr lang="zh-CN" altLang="en-US" b="1" i="1" baseline="-25000" dirty="0">
                <a:solidFill>
                  <a:srgbClr val="151FFF"/>
                </a:solidFill>
                <a:latin typeface="Times New Roman" charset="0"/>
                <a:ea typeface="Times New Roman" charset="0"/>
                <a:cs typeface="Times New Roman" charset="0"/>
              </a:rPr>
              <a:t> </a:t>
            </a:r>
            <a:r>
              <a:rPr lang="zh-CN" altLang="en-US" b="1" i="1" dirty="0">
                <a:solidFill>
                  <a:srgbClr val="151FFF"/>
                </a:solidFill>
                <a:latin typeface="Times New Roman" charset="0"/>
                <a:ea typeface="Times New Roman" charset="0"/>
                <a:cs typeface="Times New Roman" charset="0"/>
              </a:rPr>
              <a:t>是一个分布，其值不知道怎么求</a:t>
            </a:r>
            <a:endParaRPr lang="zh-CN" altLang="en-US" dirty="0">
              <a:solidFill>
                <a:srgbClr val="151FFF"/>
              </a:solidFill>
            </a:endParaRPr>
          </a:p>
        </p:txBody>
      </p:sp>
      <p:pic>
        <p:nvPicPr>
          <p:cNvPr id="21" name="图片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62401" y="3838835"/>
            <a:ext cx="3394705" cy="2247310"/>
          </a:xfrm>
          <a:prstGeom prst="rect">
            <a:avLst/>
          </a:prstGeom>
        </p:spPr>
      </p:pic>
      <p:pic>
        <p:nvPicPr>
          <p:cNvPr id="22" name="图片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8811" y="2757957"/>
            <a:ext cx="3060700" cy="520700"/>
          </a:xfrm>
          <a:prstGeom prst="rect">
            <a:avLst/>
          </a:prstGeom>
        </p:spPr>
      </p:pic>
      <p:sp>
        <p:nvSpPr>
          <p:cNvPr id="34" name="object 3"/>
          <p:cNvSpPr/>
          <p:nvPr/>
        </p:nvSpPr>
        <p:spPr>
          <a:xfrm>
            <a:off x="5334000" y="4198371"/>
            <a:ext cx="1981200" cy="556241"/>
          </a:xfrm>
          <a:custGeom>
            <a:avLst/>
            <a:gdLst/>
            <a:ahLst/>
            <a:cxnLst/>
            <a:rect l="l" t="t" r="r" b="b"/>
            <a:pathLst>
              <a:path w="1135379" h="417830">
                <a:moveTo>
                  <a:pt x="0" y="417575"/>
                </a:moveTo>
                <a:lnTo>
                  <a:pt x="1135380" y="417575"/>
                </a:lnTo>
                <a:lnTo>
                  <a:pt x="1135380" y="0"/>
                </a:lnTo>
                <a:lnTo>
                  <a:pt x="0" y="0"/>
                </a:lnTo>
                <a:lnTo>
                  <a:pt x="0" y="417575"/>
                </a:lnTo>
                <a:close/>
              </a:path>
            </a:pathLst>
          </a:custGeom>
          <a:ln w="28956">
            <a:solidFill>
              <a:srgbClr val="C00000"/>
            </a:solidFill>
          </a:ln>
        </p:spPr>
        <p:txBody>
          <a:bodyPr wrap="square" lIns="0" tIns="0" rIns="0" bIns="0" rtlCol="0"/>
          <a:lstStyle/>
          <a:p>
            <a:endParaRPr/>
          </a:p>
        </p:txBody>
      </p:sp>
      <p:sp>
        <p:nvSpPr>
          <p:cNvPr id="35" name="矩形 34"/>
          <p:cNvSpPr/>
          <p:nvPr/>
        </p:nvSpPr>
        <p:spPr>
          <a:xfrm>
            <a:off x="7315200" y="4291824"/>
            <a:ext cx="2590800" cy="369332"/>
          </a:xfrm>
          <a:prstGeom prst="rect">
            <a:avLst/>
          </a:prstGeom>
        </p:spPr>
        <p:txBody>
          <a:bodyPr wrap="square">
            <a:spAutoFit/>
          </a:bodyPr>
          <a:lstStyle/>
          <a:p>
            <a:r>
              <a:rPr lang="zh-CN" altLang="en-US" b="1" spc="-15" dirty="0">
                <a:solidFill>
                  <a:srgbClr val="C00000"/>
                </a:solidFill>
                <a:latin typeface="Times New Roman" charset="0"/>
                <a:ea typeface="Times New Roman" charset="0"/>
                <a:cs typeface="Times New Roman" charset="0"/>
              </a:rPr>
              <a:t>归一化，</a:t>
            </a:r>
            <a:r>
              <a:rPr lang="zh-CN" altLang="en-US" b="1" i="1" spc="-15" dirty="0">
                <a:solidFill>
                  <a:srgbClr val="151FFF"/>
                </a:solidFill>
                <a:latin typeface="Times New Roman" charset="0"/>
                <a:ea typeface="Times New Roman" charset="0"/>
                <a:cs typeface="Times New Roman" charset="0"/>
              </a:rPr>
              <a:t>用 </a:t>
            </a:r>
            <a:r>
              <a:rPr lang="en-US" altLang="zh-CN" b="1" i="1" spc="-15" dirty="0">
                <a:solidFill>
                  <a:srgbClr val="151FFF"/>
                </a:solidFill>
                <a:latin typeface="Times New Roman" charset="0"/>
                <a:ea typeface="Times New Roman" charset="0"/>
                <a:cs typeface="Times New Roman" charset="0"/>
              </a:rPr>
              <a:t>P</a:t>
            </a:r>
            <a:r>
              <a:rPr lang="zh-CN" altLang="en-US" b="1" i="1" spc="-15" dirty="0">
                <a:solidFill>
                  <a:srgbClr val="151FFF"/>
                </a:solidFill>
                <a:latin typeface="Times New Roman" charset="0"/>
                <a:ea typeface="Times New Roman" charset="0"/>
                <a:cs typeface="Times New Roman" charset="0"/>
              </a:rPr>
              <a:t> 构造了 </a:t>
            </a:r>
            <a:r>
              <a:rPr lang="en-US" altLang="zh-CN" b="1" i="1" spc="-15" dirty="0">
                <a:solidFill>
                  <a:srgbClr val="151FFF"/>
                </a:solidFill>
                <a:latin typeface="Times New Roman" charset="0"/>
                <a:ea typeface="Times New Roman" charset="0"/>
                <a:cs typeface="Times New Roman" charset="0"/>
              </a:rPr>
              <a:t>Q</a:t>
            </a:r>
            <a:endParaRPr lang="zh-CN" altLang="en-US" i="1" dirty="0">
              <a:solidFill>
                <a:srgbClr val="151FFF"/>
              </a:solidFill>
            </a:endParaRPr>
          </a:p>
        </p:txBody>
      </p:sp>
      <p:sp>
        <p:nvSpPr>
          <p:cNvPr id="36" name="object 3"/>
          <p:cNvSpPr/>
          <p:nvPr/>
        </p:nvSpPr>
        <p:spPr>
          <a:xfrm>
            <a:off x="5334000" y="5638800"/>
            <a:ext cx="1676400" cy="494072"/>
          </a:xfrm>
          <a:custGeom>
            <a:avLst/>
            <a:gdLst/>
            <a:ahLst/>
            <a:cxnLst/>
            <a:rect l="l" t="t" r="r" b="b"/>
            <a:pathLst>
              <a:path w="1135379" h="417830">
                <a:moveTo>
                  <a:pt x="0" y="417575"/>
                </a:moveTo>
                <a:lnTo>
                  <a:pt x="1135380" y="417575"/>
                </a:lnTo>
                <a:lnTo>
                  <a:pt x="1135380" y="0"/>
                </a:lnTo>
                <a:lnTo>
                  <a:pt x="0" y="0"/>
                </a:lnTo>
                <a:lnTo>
                  <a:pt x="0" y="417575"/>
                </a:lnTo>
                <a:close/>
              </a:path>
            </a:pathLst>
          </a:custGeom>
          <a:ln w="28956">
            <a:solidFill>
              <a:srgbClr val="C00000"/>
            </a:solidFill>
          </a:ln>
        </p:spPr>
        <p:txBody>
          <a:bodyPr wrap="square" lIns="0" tIns="0" rIns="0" bIns="0" rtlCol="0"/>
          <a:lstStyle/>
          <a:p>
            <a:endParaRPr/>
          </a:p>
        </p:txBody>
      </p:sp>
      <p:sp>
        <p:nvSpPr>
          <p:cNvPr id="33" name="矩形 32"/>
          <p:cNvSpPr/>
          <p:nvPr/>
        </p:nvSpPr>
        <p:spPr>
          <a:xfrm>
            <a:off x="7162801" y="5701170"/>
            <a:ext cx="3047629" cy="369332"/>
          </a:xfrm>
          <a:prstGeom prst="rect">
            <a:avLst/>
          </a:prstGeom>
          <a:solidFill>
            <a:srgbClr val="FFC000"/>
          </a:solidFill>
        </p:spPr>
        <p:txBody>
          <a:bodyPr wrap="none">
            <a:spAutoFit/>
          </a:bodyPr>
          <a:lstStyle/>
          <a:p>
            <a:r>
              <a:rPr lang="zh-CN" altLang="en-US" b="1" i="1" dirty="0">
                <a:solidFill>
                  <a:srgbClr val="C00000"/>
                </a:solidFill>
                <a:latin typeface="Times New Roman" charset="0"/>
                <a:ea typeface="Times New Roman" charset="0"/>
                <a:cs typeface="Times New Roman" charset="0"/>
              </a:rPr>
              <a:t>这就是我们需要的 </a:t>
            </a:r>
            <a:r>
              <a:rPr lang="en-US" altLang="zh-CN" b="1" i="1" dirty="0">
                <a:solidFill>
                  <a:srgbClr val="C00000"/>
                </a:solidFill>
                <a:latin typeface="Times New Roman" charset="0"/>
                <a:ea typeface="Times New Roman" charset="0"/>
                <a:cs typeface="Times New Roman" charset="0"/>
              </a:rPr>
              <a:t>Q</a:t>
            </a:r>
            <a:r>
              <a:rPr lang="en-US" altLang="zh-CN" b="1" i="1" baseline="-25000" dirty="0">
                <a:solidFill>
                  <a:srgbClr val="C00000"/>
                </a:solidFill>
                <a:latin typeface="Times New Roman" charset="0"/>
                <a:ea typeface="Times New Roman" charset="0"/>
                <a:cs typeface="Times New Roman" charset="0"/>
              </a:rPr>
              <a:t>i</a:t>
            </a:r>
            <a:r>
              <a:rPr lang="zh-CN" altLang="en-US" b="1" i="1" baseline="-25000" dirty="0">
                <a:solidFill>
                  <a:srgbClr val="C00000"/>
                </a:solidFill>
                <a:latin typeface="Times New Roman" charset="0"/>
                <a:ea typeface="Times New Roman" charset="0"/>
                <a:cs typeface="Times New Roman" charset="0"/>
              </a:rPr>
              <a:t> </a:t>
            </a:r>
            <a:r>
              <a:rPr lang="zh-CN" altLang="en-US" b="1" i="1" dirty="0">
                <a:solidFill>
                  <a:srgbClr val="C00000"/>
                </a:solidFill>
                <a:latin typeface="Times New Roman" charset="0"/>
                <a:ea typeface="Times New Roman" charset="0"/>
                <a:cs typeface="Times New Roman" charset="0"/>
              </a:rPr>
              <a:t>的值！</a:t>
            </a:r>
            <a:endParaRPr lang="zh-CN" altLang="en-US" dirty="0">
              <a:solidFill>
                <a:srgbClr val="C00000"/>
              </a:solidFill>
            </a:endParaRPr>
          </a:p>
        </p:txBody>
      </p:sp>
      <p:sp>
        <p:nvSpPr>
          <p:cNvPr id="37" name="矩形 36"/>
          <p:cNvSpPr/>
          <p:nvPr/>
        </p:nvSpPr>
        <p:spPr>
          <a:xfrm>
            <a:off x="1845264" y="4876801"/>
            <a:ext cx="2575298" cy="1200329"/>
          </a:xfrm>
          <a:prstGeom prst="rect">
            <a:avLst/>
          </a:prstGeom>
          <a:solidFill>
            <a:srgbClr val="FFFF00"/>
          </a:solidFill>
        </p:spPr>
        <p:txBody>
          <a:bodyPr wrap="square">
            <a:spAutoFit/>
          </a:bodyPr>
          <a:lstStyle/>
          <a:p>
            <a:r>
              <a:rPr lang="en-US" altLang="zh-CN" b="1" i="1" dirty="0">
                <a:solidFill>
                  <a:srgbClr val="C00000"/>
                </a:solidFill>
                <a:latin typeface="Times New Roman" charset="0"/>
                <a:ea typeface="Times New Roman" charset="0"/>
                <a:cs typeface="Times New Roman" charset="0"/>
              </a:rPr>
              <a:t>Q</a:t>
            </a:r>
            <a:r>
              <a:rPr lang="en-US" altLang="zh-CN" b="1" i="1" baseline="-25000" dirty="0">
                <a:solidFill>
                  <a:srgbClr val="C00000"/>
                </a:solidFill>
                <a:latin typeface="Times New Roman" charset="0"/>
                <a:ea typeface="Times New Roman" charset="0"/>
                <a:cs typeface="Times New Roman" charset="0"/>
              </a:rPr>
              <a:t>i</a:t>
            </a:r>
            <a:r>
              <a:rPr lang="zh-CN" altLang="en-US" b="1" i="1" baseline="-25000" dirty="0">
                <a:solidFill>
                  <a:srgbClr val="C00000"/>
                </a:solidFill>
                <a:latin typeface="Times New Roman" charset="0"/>
                <a:ea typeface="Times New Roman" charset="0"/>
                <a:cs typeface="Times New Roman" charset="0"/>
              </a:rPr>
              <a:t> </a:t>
            </a:r>
            <a:r>
              <a:rPr lang="zh-CN" altLang="en-US" b="1" i="1" dirty="0">
                <a:solidFill>
                  <a:srgbClr val="C00000"/>
                </a:solidFill>
                <a:latin typeface="Times New Roman" charset="0"/>
                <a:ea typeface="Times New Roman" charset="0"/>
                <a:cs typeface="Times New Roman" charset="0"/>
              </a:rPr>
              <a:t>到底是什么？</a:t>
            </a:r>
            <a:endParaRPr lang="en-US" altLang="zh-CN" b="1" i="1" dirty="0">
              <a:solidFill>
                <a:srgbClr val="C00000"/>
              </a:solidFill>
              <a:latin typeface="Times New Roman" charset="0"/>
              <a:ea typeface="Times New Roman" charset="0"/>
              <a:cs typeface="Times New Roman" charset="0"/>
            </a:endParaRPr>
          </a:p>
          <a:p>
            <a:r>
              <a:rPr lang="en-US" altLang="zh-CN" b="1" i="1" dirty="0">
                <a:solidFill>
                  <a:srgbClr val="C00000"/>
                </a:solidFill>
                <a:latin typeface="Times New Roman" charset="0"/>
                <a:ea typeface="Times New Roman" charset="0"/>
                <a:cs typeface="Times New Roman" charset="0"/>
              </a:rPr>
              <a:t>Q</a:t>
            </a:r>
            <a:r>
              <a:rPr lang="en-US" altLang="zh-CN" b="1" i="1" baseline="-25000" dirty="0">
                <a:solidFill>
                  <a:srgbClr val="C00000"/>
                </a:solidFill>
                <a:latin typeface="Times New Roman" charset="0"/>
                <a:ea typeface="Times New Roman" charset="0"/>
                <a:cs typeface="Times New Roman" charset="0"/>
              </a:rPr>
              <a:t>i</a:t>
            </a:r>
            <a:r>
              <a:rPr lang="zh-CN" altLang="en-US" b="1" i="1" baseline="-25000" dirty="0">
                <a:solidFill>
                  <a:srgbClr val="C00000"/>
                </a:solidFill>
                <a:latin typeface="Times New Roman" charset="0"/>
                <a:ea typeface="Times New Roman" charset="0"/>
                <a:cs typeface="Times New Roman" charset="0"/>
              </a:rPr>
              <a:t> </a:t>
            </a:r>
            <a:r>
              <a:rPr lang="zh-CN" altLang="en-US" b="1" i="1" dirty="0">
                <a:solidFill>
                  <a:srgbClr val="C00000"/>
                </a:solidFill>
                <a:latin typeface="Times New Roman" charset="0"/>
                <a:ea typeface="Times New Roman" charset="0"/>
                <a:cs typeface="Times New Roman" charset="0"/>
              </a:rPr>
              <a:t>是在参数 </a:t>
            </a:r>
            <a:r>
              <a:rPr lang="en-US" altLang="zh-CN" b="1" spc="-15" dirty="0">
                <a:solidFill>
                  <a:srgbClr val="C00000"/>
                </a:solidFill>
                <a:latin typeface="Symbol" pitchFamily="2" charset="2"/>
                <a:ea typeface="Symbol Tiger Expert" charset="2"/>
                <a:cs typeface="Symbol Tiger Expert" charset="2"/>
              </a:rPr>
              <a:t>q</a:t>
            </a:r>
            <a:r>
              <a:rPr lang="zh-CN" altLang="en-US" b="1" spc="-15" dirty="0">
                <a:solidFill>
                  <a:srgbClr val="C00000"/>
                </a:solidFill>
                <a:latin typeface="Symbol Tiger Expert" charset="2"/>
                <a:ea typeface="Symbol Tiger Expert" charset="2"/>
                <a:cs typeface="Symbol Tiger Expert" charset="2"/>
              </a:rPr>
              <a:t> </a:t>
            </a:r>
            <a:r>
              <a:rPr lang="zh-CN" altLang="en-US" b="1" spc="-15" dirty="0">
                <a:solidFill>
                  <a:srgbClr val="C00000"/>
                </a:solidFill>
                <a:latin typeface="Times New Roman" charset="0"/>
                <a:ea typeface="Times New Roman" charset="0"/>
                <a:cs typeface="Times New Roman" charset="0"/>
              </a:rPr>
              <a:t>下给定 </a:t>
            </a:r>
            <a:r>
              <a:rPr lang="en-US" altLang="zh-CN" b="1" spc="-15" dirty="0">
                <a:solidFill>
                  <a:srgbClr val="C00000"/>
                </a:solidFill>
                <a:latin typeface="Times New Roman" charset="0"/>
                <a:ea typeface="Times New Roman" charset="0"/>
                <a:cs typeface="Times New Roman" charset="0"/>
              </a:rPr>
              <a:t>x</a:t>
            </a:r>
            <a:r>
              <a:rPr lang="en-US" altLang="zh-CN" b="1" spc="-15" baseline="-25000" dirty="0">
                <a:solidFill>
                  <a:srgbClr val="C00000"/>
                </a:solidFill>
                <a:latin typeface="Times New Roman" charset="0"/>
                <a:ea typeface="Times New Roman" charset="0"/>
                <a:cs typeface="Times New Roman" charset="0"/>
              </a:rPr>
              <a:t>i</a:t>
            </a:r>
            <a:r>
              <a:rPr lang="zh-CN" altLang="en-US" b="1" spc="-15" dirty="0">
                <a:solidFill>
                  <a:srgbClr val="C00000"/>
                </a:solidFill>
                <a:latin typeface="Times New Roman" charset="0"/>
                <a:ea typeface="Times New Roman" charset="0"/>
                <a:cs typeface="Times New Roman" charset="0"/>
              </a:rPr>
              <a:t>时隐变量 </a:t>
            </a:r>
            <a:r>
              <a:rPr lang="en-US" altLang="zh-CN" b="1" i="1" dirty="0" err="1">
                <a:solidFill>
                  <a:srgbClr val="C00000"/>
                </a:solidFill>
                <a:latin typeface="Times New Roman" charset="0"/>
                <a:ea typeface="Times New Roman" charset="0"/>
                <a:cs typeface="Times New Roman" charset="0"/>
              </a:rPr>
              <a:t>z</a:t>
            </a:r>
            <a:r>
              <a:rPr lang="en-US" altLang="zh-CN" b="1" i="1" baseline="-25000" dirty="0" err="1">
                <a:solidFill>
                  <a:srgbClr val="C00000"/>
                </a:solidFill>
                <a:latin typeface="Times New Roman" charset="0"/>
                <a:ea typeface="Times New Roman" charset="0"/>
                <a:cs typeface="Times New Roman" charset="0"/>
              </a:rPr>
              <a:t>i</a:t>
            </a:r>
            <a:r>
              <a:rPr lang="zh-CN" altLang="en-US" b="1" i="1" baseline="-25000" dirty="0">
                <a:solidFill>
                  <a:srgbClr val="C00000"/>
                </a:solidFill>
                <a:latin typeface="Times New Roman" charset="0"/>
                <a:ea typeface="Times New Roman" charset="0"/>
                <a:cs typeface="Times New Roman" charset="0"/>
              </a:rPr>
              <a:t> </a:t>
            </a:r>
            <a:r>
              <a:rPr lang="zh-CN" altLang="en-US" b="1" i="1" dirty="0">
                <a:solidFill>
                  <a:srgbClr val="C00000"/>
                </a:solidFill>
                <a:latin typeface="Times New Roman" charset="0"/>
                <a:ea typeface="Times New Roman" charset="0"/>
                <a:cs typeface="Times New Roman" charset="0"/>
              </a:rPr>
              <a:t>的后验分布！</a:t>
            </a:r>
            <a:r>
              <a:rPr lang="zh-CN" altLang="en-US" b="1" spc="-15" dirty="0">
                <a:solidFill>
                  <a:srgbClr val="C00000"/>
                </a:solidFill>
                <a:latin typeface="Times New Roman" charset="0"/>
                <a:ea typeface="Times New Roman" charset="0"/>
                <a:cs typeface="Times New Roman" charset="0"/>
              </a:rPr>
              <a:t> </a:t>
            </a:r>
            <a:endParaRPr lang="zh-CN" altLang="en-US" b="1" baseline="-25000" dirty="0">
              <a:solidFill>
                <a:srgbClr val="C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523831554"/>
      </p:ext>
    </p:extLst>
  </p:cSld>
  <p:clrMapOvr>
    <a:masterClrMapping/>
  </p:clrMapOvr>
  <p:extLst mod="1"/>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07286" y="743599"/>
            <a:ext cx="8884514" cy="2169825"/>
          </a:xfrm>
          <a:prstGeom prst="rect">
            <a:avLst/>
          </a:prstGeom>
        </p:spPr>
        <p:txBody>
          <a:bodyPr wrap="square">
            <a:spAutoFit/>
          </a:bodyPr>
          <a:lstStyle/>
          <a:p>
            <a:pPr>
              <a:lnSpc>
                <a:spcPct val="150000"/>
              </a:lnSpc>
            </a:pPr>
            <a:endParaRPr lang="en-US" altLang="zh-CN" b="1" spc="-15" dirty="0">
              <a:solidFill>
                <a:srgbClr val="C00000"/>
              </a:solidFill>
              <a:latin typeface="Times New Roman" charset="0"/>
              <a:ea typeface="Times New Roman" charset="0"/>
              <a:cs typeface="Times New Roman" charset="0"/>
            </a:endParaRPr>
          </a:p>
          <a:p>
            <a:pPr>
              <a:lnSpc>
                <a:spcPct val="150000"/>
              </a:lnSpc>
            </a:pPr>
            <a:r>
              <a:rPr lang="zh-CN" altLang="en-US" b="1" spc="-15" dirty="0">
                <a:solidFill>
                  <a:srgbClr val="C00000"/>
                </a:solidFill>
                <a:latin typeface="Times New Roman" charset="0"/>
                <a:ea typeface="Times New Roman" charset="0"/>
                <a:cs typeface="Times New Roman" charset="0"/>
              </a:rPr>
              <a:t>输入</a:t>
            </a:r>
            <a:r>
              <a:rPr lang="zh-CN" altLang="en-US" b="1" spc="-15" dirty="0">
                <a:latin typeface="Times New Roman" charset="0"/>
                <a:ea typeface="Times New Roman" charset="0"/>
                <a:cs typeface="Times New Roman" charset="0"/>
              </a:rPr>
              <a:t>：观测变量数据 </a:t>
            </a:r>
            <a:r>
              <a:rPr lang="en-US" altLang="zh-CN" b="1" spc="-15" dirty="0">
                <a:solidFill>
                  <a:srgbClr val="151FFF"/>
                </a:solidFill>
                <a:latin typeface="Times New Roman" charset="0"/>
                <a:ea typeface="Times New Roman" charset="0"/>
                <a:cs typeface="Times New Roman" charset="0"/>
              </a:rPr>
              <a:t>X</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(x</a:t>
            </a:r>
            <a:r>
              <a:rPr lang="en-US" altLang="zh-CN" b="1" spc="-15" baseline="-25000" dirty="0">
                <a:latin typeface="Times New Roman" charset="0"/>
                <a:ea typeface="Times New Roman" charset="0"/>
                <a:cs typeface="Times New Roman" charset="0"/>
              </a:rPr>
              <a:t>1</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mr-IN" altLang="zh-CN" b="1" spc="-15" dirty="0">
                <a:latin typeface="Times New Roman" charset="0"/>
                <a:ea typeface="Times New Roman" charset="0"/>
                <a:cs typeface="Times New Roman" charset="0"/>
              </a:rPr>
              <a:t>…</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spc="-15" dirty="0" err="1">
                <a:latin typeface="Times New Roman" charset="0"/>
                <a:ea typeface="Times New Roman" charset="0"/>
                <a:cs typeface="Times New Roman" charset="0"/>
              </a:rPr>
              <a:t>x</a:t>
            </a:r>
            <a:r>
              <a:rPr lang="en-US" altLang="zh-CN" b="1" spc="-15" baseline="-25000" dirty="0" err="1">
                <a:latin typeface="Times New Roman" charset="0"/>
                <a:ea typeface="Times New Roman" charset="0"/>
                <a:cs typeface="Times New Roman" charset="0"/>
              </a:rPr>
              <a:t>n</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，隐变量 </a:t>
            </a:r>
            <a:r>
              <a:rPr lang="en-US" altLang="zh-CN" b="1" spc="-15" dirty="0">
                <a:solidFill>
                  <a:srgbClr val="151FFF"/>
                </a:solidFill>
                <a:latin typeface="Times New Roman" charset="0"/>
                <a:ea typeface="Times New Roman" charset="0"/>
                <a:cs typeface="Times New Roman" charset="0"/>
              </a:rPr>
              <a:t>Z</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(z</a:t>
            </a:r>
            <a:r>
              <a:rPr lang="en-US" altLang="zh-CN" b="1" spc="-15" baseline="-25000" dirty="0">
                <a:latin typeface="Times New Roman" charset="0"/>
                <a:ea typeface="Times New Roman" charset="0"/>
                <a:cs typeface="Times New Roman" charset="0"/>
              </a:rPr>
              <a:t>1</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mr-IN" altLang="zh-CN" b="1" spc="-15" dirty="0">
                <a:latin typeface="Times New Roman" charset="0"/>
                <a:ea typeface="Times New Roman" charset="0"/>
                <a:cs typeface="Times New Roman" charset="0"/>
              </a:rPr>
              <a:t>…</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spc="-15" dirty="0" err="1">
                <a:latin typeface="Times New Roman" charset="0"/>
                <a:ea typeface="Times New Roman" charset="0"/>
                <a:cs typeface="Times New Roman" charset="0"/>
              </a:rPr>
              <a:t>z</a:t>
            </a:r>
            <a:r>
              <a:rPr lang="en-US" altLang="zh-CN" b="1" spc="-15" baseline="-25000" dirty="0" err="1">
                <a:latin typeface="Times New Roman" charset="0"/>
                <a:ea typeface="Times New Roman" charset="0"/>
                <a:cs typeface="Times New Roman" charset="0"/>
              </a:rPr>
              <a:t>n</a:t>
            </a:r>
            <a:r>
              <a:rPr lang="en-US" altLang="zh-CN" b="1" spc="-15" dirty="0">
                <a:latin typeface="Times New Roman" charset="0"/>
                <a:ea typeface="Times New Roman" charset="0"/>
                <a:cs typeface="Times New Roman" charset="0"/>
              </a:rPr>
              <a:t>) </a:t>
            </a:r>
            <a:r>
              <a:rPr lang="zh-CN" altLang="en-US" b="1" spc="-15" dirty="0">
                <a:latin typeface="Times New Roman" charset="0"/>
                <a:ea typeface="Times New Roman" charset="0"/>
                <a:cs typeface="Times New Roman" charset="0"/>
              </a:rPr>
              <a:t>，</a:t>
            </a:r>
            <a:endParaRPr lang="en-US" altLang="zh-CN" b="1" spc="-15" dirty="0">
              <a:latin typeface="Times New Roman" charset="0"/>
              <a:ea typeface="Times New Roman" charset="0"/>
              <a:cs typeface="Times New Roman" charset="0"/>
            </a:endParaRPr>
          </a:p>
          <a:p>
            <a:pPr>
              <a:lnSpc>
                <a:spcPct val="150000"/>
              </a:lnSpc>
            </a:pPr>
            <a:r>
              <a:rPr lang="zh-CN" altLang="en-US" b="1" spc="-15" dirty="0">
                <a:solidFill>
                  <a:srgbClr val="151FFF"/>
                </a:solidFill>
                <a:latin typeface="Times New Roman" charset="0"/>
                <a:ea typeface="Times New Roman" charset="0"/>
                <a:cs typeface="Times New Roman" charset="0"/>
              </a:rPr>
              <a:t>            联合分布 </a:t>
            </a:r>
            <a:r>
              <a:rPr lang="en-US" altLang="zh-CN" b="1" spc="-15" dirty="0">
                <a:latin typeface="Times New Roman" charset="0"/>
                <a:ea typeface="Times New Roman" charset="0"/>
                <a:cs typeface="Times New Roman" charset="0"/>
              </a:rPr>
              <a:t>P</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(X,</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Z</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i="1" spc="-15" dirty="0">
                <a:latin typeface="Symbol" pitchFamily="2" charset="2"/>
                <a:ea typeface="Symbol Tiger Expert" charset="2"/>
                <a:cs typeface="Symbol Tiger Expert" charset="2"/>
              </a:rPr>
              <a:t>q</a:t>
            </a:r>
            <a:r>
              <a:rPr lang="zh-CN" altLang="en-US" b="1" i="1" spc="-15" dirty="0">
                <a:latin typeface="Symbol Tiger Expert" charset="2"/>
                <a:ea typeface="Symbol Tiger Expert" charset="2"/>
                <a:cs typeface="Symbol Tiger Expert" charset="2"/>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a:t>
            </a:r>
            <a:r>
              <a:rPr lang="zh-CN" altLang="en-US" b="1" spc="-15" dirty="0">
                <a:solidFill>
                  <a:srgbClr val="151FFF"/>
                </a:solidFill>
                <a:latin typeface="Times New Roman" charset="0"/>
                <a:ea typeface="Times New Roman" charset="0"/>
                <a:cs typeface="Times New Roman" charset="0"/>
              </a:rPr>
              <a:t>条件分布 </a:t>
            </a:r>
            <a:r>
              <a:rPr lang="en-US" altLang="zh-CN" b="1" spc="-15" dirty="0">
                <a:latin typeface="Times New Roman" charset="0"/>
                <a:ea typeface="Times New Roman" charset="0"/>
                <a:cs typeface="Times New Roman" charset="0"/>
              </a:rPr>
              <a:t>P</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(Z</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X,</a:t>
            </a:r>
            <a:r>
              <a:rPr lang="zh-CN" altLang="en-US" b="1" spc="-15" dirty="0">
                <a:latin typeface="Times New Roman" charset="0"/>
                <a:ea typeface="Times New Roman" charset="0"/>
                <a:cs typeface="Times New Roman" charset="0"/>
              </a:rPr>
              <a:t> </a:t>
            </a:r>
            <a:r>
              <a:rPr lang="en-US" altLang="zh-CN" b="1" i="1" spc="-15" dirty="0">
                <a:latin typeface="Symbol" pitchFamily="2" charset="2"/>
              </a:rPr>
              <a:t>q</a:t>
            </a:r>
            <a:r>
              <a:rPr lang="zh-CN" altLang="en-US" b="1" i="1" spc="-15" dirty="0">
                <a:latin typeface="Symbol Tiger Expert" charset="2"/>
                <a:ea typeface="Symbol Tiger Expert" charset="2"/>
                <a:cs typeface="Symbol Tiger Expert" charset="2"/>
              </a:rPr>
              <a:t> </a:t>
            </a:r>
            <a:r>
              <a:rPr lang="en-US" altLang="zh-CN" b="1" spc="-15" dirty="0">
                <a:latin typeface="Times New Roman" charset="0"/>
                <a:ea typeface="Times New Roman" charset="0"/>
                <a:cs typeface="Times New Roman" charset="0"/>
              </a:rPr>
              <a:t>)</a:t>
            </a:r>
          </a:p>
          <a:p>
            <a:pPr>
              <a:lnSpc>
                <a:spcPct val="150000"/>
              </a:lnSpc>
            </a:pPr>
            <a:r>
              <a:rPr lang="zh-CN" altLang="en-US" b="1" spc="-15" dirty="0">
                <a:solidFill>
                  <a:srgbClr val="C00000"/>
                </a:solidFill>
                <a:latin typeface="Times New Roman" charset="0"/>
                <a:ea typeface="Times New Roman" charset="0"/>
                <a:cs typeface="Times New Roman" charset="0"/>
              </a:rPr>
              <a:t>输出</a:t>
            </a:r>
            <a:r>
              <a:rPr lang="zh-CN" altLang="en-US" b="1" spc="-15" dirty="0">
                <a:latin typeface="Times New Roman" charset="0"/>
                <a:ea typeface="Times New Roman" charset="0"/>
                <a:cs typeface="Times New Roman" charset="0"/>
              </a:rPr>
              <a:t>：模型参数 </a:t>
            </a:r>
            <a:r>
              <a:rPr lang="en-US" altLang="zh-CN" b="1" i="1" spc="-15" dirty="0">
                <a:latin typeface="Symbol" pitchFamily="2" charset="2"/>
              </a:rPr>
              <a:t>q</a:t>
            </a:r>
            <a:r>
              <a:rPr lang="zh-CN" altLang="en-US" b="1" i="1" spc="-15" dirty="0">
                <a:latin typeface="Symbol Tiger Expert" charset="2"/>
                <a:ea typeface="Symbol Tiger Expert" charset="2"/>
                <a:cs typeface="Symbol Tiger Expert" charset="2"/>
              </a:rPr>
              <a:t> </a:t>
            </a:r>
            <a:r>
              <a:rPr lang="en-US" altLang="zh-CN" b="1" i="1" spc="-15" dirty="0">
                <a:latin typeface="Symbol" panose="05050102010706020507" pitchFamily="18" charset="2"/>
                <a:ea typeface="Symbol Tiger Expert" charset="2"/>
                <a:cs typeface="Symbol Tiger Expert" charset="2"/>
              </a:rPr>
              <a:t>.</a:t>
            </a:r>
          </a:p>
          <a:p>
            <a:pPr>
              <a:lnSpc>
                <a:spcPct val="150000"/>
              </a:lnSpc>
            </a:pPr>
            <a:r>
              <a:rPr lang="zh-CN" altLang="en-US" b="1" spc="-15" dirty="0">
                <a:latin typeface="Times New Roman" charset="0"/>
                <a:ea typeface="Times New Roman" charset="0"/>
                <a:cs typeface="Times New Roman" charset="0"/>
              </a:rPr>
              <a:t>写出</a:t>
            </a:r>
            <a:r>
              <a:rPr lang="zh-CN" altLang="en-US" b="1" spc="-15" dirty="0">
                <a:solidFill>
                  <a:srgbClr val="151FFF"/>
                </a:solidFill>
                <a:latin typeface="Times New Roman" charset="0"/>
                <a:ea typeface="Times New Roman" charset="0"/>
                <a:cs typeface="Times New Roman" charset="0"/>
              </a:rPr>
              <a:t>似然函数</a:t>
            </a:r>
            <a:r>
              <a:rPr lang="zh-CN" altLang="en-US" b="1" spc="-15" dirty="0">
                <a:latin typeface="Times New Roman" charset="0"/>
                <a:ea typeface="Times New Roman" charset="0"/>
                <a:cs typeface="Times New Roman" charset="0"/>
              </a:rPr>
              <a:t>：</a:t>
            </a:r>
            <a:endParaRPr lang="en-US" altLang="zh-CN" b="1" spc="-15" dirty="0">
              <a:latin typeface="Times New Roman" charset="0"/>
              <a:ea typeface="Times New Roman" charset="0"/>
              <a:cs typeface="Times New Roman" charset="0"/>
            </a:endParaRPr>
          </a:p>
        </p:txBody>
      </p:sp>
      <p:sp>
        <p:nvSpPr>
          <p:cNvPr id="55" name="object 2"/>
          <p:cNvSpPr txBox="1">
            <a:spLocks noGrp="1"/>
          </p:cNvSpPr>
          <p:nvPr>
            <p:ph type="title"/>
          </p:nvPr>
        </p:nvSpPr>
        <p:spPr/>
        <p:txBody>
          <a:bodyPr/>
          <a:lstStyle/>
          <a:p>
            <a:r>
              <a:rPr lang="en-US" altLang="zh-CN" dirty="0"/>
              <a:t>EM</a:t>
            </a:r>
            <a:r>
              <a:rPr lang="zh-CN" altLang="en-US" dirty="0"/>
              <a:t>算法过程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0" y="2438400"/>
            <a:ext cx="2679700" cy="1347506"/>
          </a:xfrm>
          <a:prstGeom prst="rect">
            <a:avLst/>
          </a:prstGeom>
        </p:spPr>
      </p:pic>
      <p:sp>
        <p:nvSpPr>
          <p:cNvPr id="16" name="矩形 15"/>
          <p:cNvSpPr/>
          <p:nvPr/>
        </p:nvSpPr>
        <p:spPr>
          <a:xfrm>
            <a:off x="1707286" y="3886201"/>
            <a:ext cx="6217514" cy="2585323"/>
          </a:xfrm>
          <a:prstGeom prst="rect">
            <a:avLst/>
          </a:prstGeom>
        </p:spPr>
        <p:txBody>
          <a:bodyPr wrap="square">
            <a:spAutoFit/>
          </a:bodyPr>
          <a:lstStyle/>
          <a:p>
            <a:pPr>
              <a:lnSpc>
                <a:spcPct val="150000"/>
              </a:lnSpc>
            </a:pPr>
            <a:r>
              <a:rPr lang="zh-CN" altLang="en-US" b="1" spc="-15" dirty="0">
                <a:solidFill>
                  <a:srgbClr val="151FFF"/>
                </a:solidFill>
                <a:latin typeface="Times New Roman" charset="0"/>
                <a:ea typeface="Times New Roman" charset="0"/>
                <a:cs typeface="Times New Roman" charset="0"/>
              </a:rPr>
              <a:t>迭代地进行</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(1)</a:t>
            </a:r>
            <a:r>
              <a:rPr lang="zh-CN" altLang="en-US" b="1" spc="-15" dirty="0">
                <a:latin typeface="Times New Roman" charset="0"/>
                <a:ea typeface="Times New Roman" charset="0"/>
                <a:cs typeface="Times New Roman" charset="0"/>
              </a:rPr>
              <a:t> 构造 </a:t>
            </a:r>
            <a:r>
              <a:rPr lang="en-US" altLang="zh-CN" b="1" spc="-15" dirty="0">
                <a:latin typeface="Times New Roman" charset="0"/>
                <a:ea typeface="Times New Roman" charset="0"/>
                <a:cs typeface="Times New Roman" charset="0"/>
              </a:rPr>
              <a:t>L(</a:t>
            </a:r>
            <a:r>
              <a:rPr lang="en-US" altLang="zh-CN" b="1" i="1" spc="-15" dirty="0">
                <a:latin typeface="Symbol" pitchFamily="2" charset="2"/>
              </a:rPr>
              <a:t>q</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的一个</a:t>
            </a:r>
            <a:r>
              <a:rPr lang="zh-CN" altLang="en-US" b="1" spc="-15" dirty="0">
                <a:solidFill>
                  <a:srgbClr val="151FFF"/>
                </a:solidFill>
                <a:latin typeface="Times New Roman" charset="0"/>
                <a:ea typeface="Times New Roman" charset="0"/>
                <a:cs typeface="Times New Roman" charset="0"/>
              </a:rPr>
              <a:t>下界</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(lower-bound);</a:t>
            </a:r>
            <a:r>
              <a:rPr lang="zh-CN" altLang="en-US" b="1" spc="-15" dirty="0">
                <a:latin typeface="Times New Roman" charset="0"/>
                <a:ea typeface="Times New Roman" charset="0"/>
                <a:cs typeface="Times New Roman" charset="0"/>
              </a:rPr>
              <a:t> </a:t>
            </a:r>
            <a:endParaRPr lang="en-US" altLang="zh-CN" b="1" spc="-15" dirty="0">
              <a:latin typeface="Times New Roman" charset="0"/>
              <a:ea typeface="Times New Roman" charset="0"/>
              <a:cs typeface="Times New Roman" charset="0"/>
            </a:endParaRPr>
          </a:p>
          <a:p>
            <a:pPr>
              <a:lnSpc>
                <a:spcPct val="150000"/>
              </a:lnSpc>
            </a:pPr>
            <a:r>
              <a:rPr lang="en-US" altLang="zh-CN" b="1" spc="-15" dirty="0">
                <a:latin typeface="Times New Roman" charset="0"/>
                <a:ea typeface="Times New Roman" charset="0"/>
                <a:cs typeface="Times New Roman" charset="0"/>
              </a:rPr>
              <a:t>	</a:t>
            </a:r>
            <a:r>
              <a:rPr lang="zh-CN" altLang="en-US" b="1" spc="-15" dirty="0">
                <a:latin typeface="Times New Roman" charset="0"/>
                <a:ea typeface="Times New Roman" charset="0"/>
                <a:cs typeface="Times New Roman" charset="0"/>
              </a:rPr>
              <a:t>         令：</a:t>
            </a:r>
            <a:endParaRPr lang="en-US" altLang="zh-CN" b="1" spc="-15" dirty="0">
              <a:latin typeface="Times New Roman" charset="0"/>
              <a:ea typeface="Times New Roman" charset="0"/>
              <a:cs typeface="Times New Roman" charset="0"/>
            </a:endParaRPr>
          </a:p>
          <a:p>
            <a:pPr>
              <a:lnSpc>
                <a:spcPct val="150000"/>
              </a:lnSpc>
            </a:pPr>
            <a:r>
              <a:rPr lang="en-US" altLang="zh-CN" b="1" spc="-15" dirty="0">
                <a:latin typeface="Times New Roman" charset="0"/>
                <a:ea typeface="Times New Roman" charset="0"/>
                <a:cs typeface="Times New Roman" charset="0"/>
              </a:rPr>
              <a:t>	</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(2)</a:t>
            </a:r>
            <a:r>
              <a:rPr lang="zh-CN" altLang="en-US" b="1" spc="-15" dirty="0">
                <a:latin typeface="Times New Roman" charset="0"/>
                <a:ea typeface="Times New Roman" charset="0"/>
                <a:cs typeface="Times New Roman" charset="0"/>
              </a:rPr>
              <a:t> 对这个下界求最大化。</a:t>
            </a:r>
            <a:r>
              <a:rPr lang="en-US" altLang="zh-CN" b="1" spc="-15" dirty="0">
                <a:solidFill>
                  <a:srgbClr val="151FFF"/>
                </a:solidFill>
                <a:latin typeface="Times New Roman" charset="0"/>
                <a:ea typeface="Times New Roman" charset="0"/>
                <a:cs typeface="Times New Roman" charset="0"/>
              </a:rPr>
              <a:t>(MLE)</a:t>
            </a:r>
          </a:p>
          <a:p>
            <a:pPr>
              <a:lnSpc>
                <a:spcPct val="150000"/>
              </a:lnSpc>
            </a:pPr>
            <a:endParaRPr lang="en-US" altLang="zh-CN" b="1" spc="-15" dirty="0">
              <a:solidFill>
                <a:srgbClr val="151FFF"/>
              </a:solidFill>
              <a:latin typeface="Times New Roman" charset="0"/>
              <a:ea typeface="Times New Roman" charset="0"/>
              <a:cs typeface="Times New Roman" charset="0"/>
            </a:endParaRPr>
          </a:p>
          <a:p>
            <a:pPr>
              <a:lnSpc>
                <a:spcPct val="150000"/>
              </a:lnSpc>
            </a:pPr>
            <a:r>
              <a:rPr lang="zh-CN" altLang="en-US" dirty="0"/>
              <a:t>         </a:t>
            </a:r>
            <a:endParaRPr lang="en-US" altLang="zh-CN" dirty="0"/>
          </a:p>
          <a:p>
            <a:pPr>
              <a:lnSpc>
                <a:spcPct val="150000"/>
              </a:lnSpc>
            </a:pPr>
            <a:r>
              <a:rPr lang="zh-CN" altLang="en-US" dirty="0"/>
              <a:t>                         重复这个过程， 直到收敛到</a:t>
            </a:r>
            <a:r>
              <a:rPr lang="zh-CN" altLang="en-US" dirty="0">
                <a:solidFill>
                  <a:srgbClr val="151FFF"/>
                </a:solidFill>
              </a:rPr>
              <a:t>局部最大值</a:t>
            </a:r>
            <a:r>
              <a:rPr lang="zh-CN" altLang="en-US" dirty="0"/>
              <a:t>。 </a:t>
            </a:r>
          </a:p>
        </p:txBody>
      </p:sp>
      <p:sp>
        <p:nvSpPr>
          <p:cNvPr id="5" name="矩形 4"/>
          <p:cNvSpPr/>
          <p:nvPr/>
        </p:nvSpPr>
        <p:spPr>
          <a:xfrm>
            <a:off x="7313620" y="3964873"/>
            <a:ext cx="801501" cy="369332"/>
          </a:xfrm>
          <a:prstGeom prst="rect">
            <a:avLst/>
          </a:prstGeom>
        </p:spPr>
        <p:txBody>
          <a:bodyPr wrap="none">
            <a:spAutoFit/>
          </a:bodyPr>
          <a:lstStyle/>
          <a:p>
            <a:r>
              <a:rPr lang="en-US" altLang="zh-CN" b="1" spc="-15">
                <a:solidFill>
                  <a:srgbClr val="C00000"/>
                </a:solidFill>
                <a:latin typeface="Times New Roman" charset="0"/>
                <a:ea typeface="Times New Roman" charset="0"/>
                <a:cs typeface="Times New Roman" charset="0"/>
              </a:rPr>
              <a:t>E-step</a:t>
            </a:r>
            <a:endParaRPr lang="zh-CN" altLang="en-US" dirty="0"/>
          </a:p>
        </p:txBody>
      </p:sp>
      <p:sp>
        <p:nvSpPr>
          <p:cNvPr id="19" name="矩形 18"/>
          <p:cNvSpPr/>
          <p:nvPr/>
        </p:nvSpPr>
        <p:spPr>
          <a:xfrm>
            <a:off x="7281558" y="4866041"/>
            <a:ext cx="865622" cy="369332"/>
          </a:xfrm>
          <a:prstGeom prst="rect">
            <a:avLst/>
          </a:prstGeom>
        </p:spPr>
        <p:txBody>
          <a:bodyPr wrap="none">
            <a:spAutoFit/>
          </a:bodyPr>
          <a:lstStyle/>
          <a:p>
            <a:r>
              <a:rPr lang="en-US" altLang="zh-CN" b="1" spc="-15" dirty="0">
                <a:solidFill>
                  <a:srgbClr val="C00000"/>
                </a:solidFill>
                <a:latin typeface="Times New Roman" charset="0"/>
                <a:ea typeface="Times New Roman" charset="0"/>
                <a:cs typeface="Times New Roman" charset="0"/>
              </a:rPr>
              <a:t>M-step</a:t>
            </a:r>
            <a:endParaRPr lang="zh-CN" altLang="en-US" dirty="0"/>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1450" y="4434874"/>
            <a:ext cx="2336800" cy="301972"/>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5201" y="5285521"/>
            <a:ext cx="4009571" cy="652721"/>
          </a:xfrm>
          <a:prstGeom prst="rect">
            <a:avLst/>
          </a:prstGeom>
        </p:spPr>
      </p:pic>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10600" y="2437543"/>
            <a:ext cx="3563629" cy="1595942"/>
          </a:xfrm>
          <a:prstGeom prst="rect">
            <a:avLst/>
          </a:prstGeom>
        </p:spPr>
      </p:pic>
      <p:sp>
        <p:nvSpPr>
          <p:cNvPr id="11" name="矩形 10"/>
          <p:cNvSpPr/>
          <p:nvPr/>
        </p:nvSpPr>
        <p:spPr>
          <a:xfrm>
            <a:off x="6637151" y="4295495"/>
            <a:ext cx="2735449" cy="646331"/>
          </a:xfrm>
          <a:prstGeom prst="rect">
            <a:avLst/>
          </a:prstGeom>
          <a:solidFill>
            <a:srgbClr val="FFFF00"/>
          </a:solidFill>
        </p:spPr>
        <p:txBody>
          <a:bodyPr wrap="square">
            <a:spAutoFit/>
          </a:bodyPr>
          <a:lstStyle/>
          <a:p>
            <a:r>
              <a:rPr lang="en-US" altLang="zh-CN" b="1" i="1" dirty="0">
                <a:solidFill>
                  <a:srgbClr val="C00000"/>
                </a:solidFill>
                <a:latin typeface="Times New Roman" charset="0"/>
                <a:ea typeface="Times New Roman" charset="0"/>
                <a:cs typeface="Times New Roman" charset="0"/>
              </a:rPr>
              <a:t>Q</a:t>
            </a:r>
            <a:r>
              <a:rPr lang="en-US" altLang="zh-CN" b="1" i="1" baseline="-25000" dirty="0">
                <a:solidFill>
                  <a:srgbClr val="C00000"/>
                </a:solidFill>
                <a:latin typeface="Times New Roman" charset="0"/>
                <a:ea typeface="Times New Roman" charset="0"/>
                <a:cs typeface="Times New Roman" charset="0"/>
              </a:rPr>
              <a:t>i</a:t>
            </a:r>
            <a:r>
              <a:rPr lang="zh-CN" altLang="en-US" b="1" i="1" baseline="-25000" dirty="0">
                <a:solidFill>
                  <a:srgbClr val="C00000"/>
                </a:solidFill>
                <a:latin typeface="Times New Roman" charset="0"/>
                <a:ea typeface="Times New Roman" charset="0"/>
                <a:cs typeface="Times New Roman" charset="0"/>
              </a:rPr>
              <a:t> </a:t>
            </a:r>
            <a:r>
              <a:rPr lang="zh-CN" altLang="en-US" b="1" i="1" dirty="0">
                <a:solidFill>
                  <a:srgbClr val="C00000"/>
                </a:solidFill>
                <a:latin typeface="Times New Roman" charset="0"/>
                <a:ea typeface="Times New Roman" charset="0"/>
                <a:cs typeface="Times New Roman" charset="0"/>
              </a:rPr>
              <a:t>是在参数 </a:t>
            </a:r>
            <a:r>
              <a:rPr lang="en-US" altLang="zh-CN" b="1" spc="-15" dirty="0">
                <a:solidFill>
                  <a:srgbClr val="C00000"/>
                </a:solidFill>
                <a:latin typeface="Symbol" pitchFamily="2" charset="2"/>
                <a:ea typeface="Symbol Tiger Expert" charset="2"/>
                <a:cs typeface="Symbol Tiger Expert" charset="2"/>
              </a:rPr>
              <a:t>q</a:t>
            </a:r>
            <a:r>
              <a:rPr lang="zh-CN" altLang="en-US" b="1" spc="-15" dirty="0">
                <a:solidFill>
                  <a:srgbClr val="C00000"/>
                </a:solidFill>
                <a:latin typeface="Symbol" panose="05050102010706020507" pitchFamily="18" charset="2"/>
                <a:ea typeface="Symbol Tiger Expert" charset="2"/>
                <a:cs typeface="Symbol Tiger Expert" charset="2"/>
              </a:rPr>
              <a:t> </a:t>
            </a:r>
            <a:r>
              <a:rPr lang="zh-CN" altLang="en-US" b="1" spc="-15" dirty="0">
                <a:solidFill>
                  <a:srgbClr val="C00000"/>
                </a:solidFill>
                <a:latin typeface="Times New Roman" charset="0"/>
                <a:ea typeface="Times New Roman" charset="0"/>
                <a:cs typeface="Times New Roman" charset="0"/>
              </a:rPr>
              <a:t>下给定 </a:t>
            </a:r>
            <a:r>
              <a:rPr lang="en-US" altLang="zh-CN" b="1" spc="-15" dirty="0">
                <a:solidFill>
                  <a:srgbClr val="C00000"/>
                </a:solidFill>
                <a:latin typeface="Times New Roman" charset="0"/>
                <a:ea typeface="Times New Roman" charset="0"/>
                <a:cs typeface="Times New Roman" charset="0"/>
              </a:rPr>
              <a:t>x</a:t>
            </a:r>
            <a:r>
              <a:rPr lang="en-US" altLang="zh-CN" b="1" spc="-15" baseline="-25000" dirty="0">
                <a:solidFill>
                  <a:srgbClr val="C00000"/>
                </a:solidFill>
                <a:latin typeface="Times New Roman" charset="0"/>
                <a:ea typeface="Times New Roman" charset="0"/>
                <a:cs typeface="Times New Roman" charset="0"/>
              </a:rPr>
              <a:t>i</a:t>
            </a:r>
            <a:r>
              <a:rPr lang="zh-CN" altLang="en-US" b="1" spc="-15" dirty="0">
                <a:solidFill>
                  <a:srgbClr val="C00000"/>
                </a:solidFill>
                <a:latin typeface="Times New Roman" charset="0"/>
                <a:ea typeface="Times New Roman" charset="0"/>
                <a:cs typeface="Times New Roman" charset="0"/>
              </a:rPr>
              <a:t>时隐变量 </a:t>
            </a:r>
            <a:r>
              <a:rPr lang="en-US" altLang="zh-CN" b="1" i="1" dirty="0" err="1">
                <a:solidFill>
                  <a:srgbClr val="C00000"/>
                </a:solidFill>
                <a:latin typeface="Times New Roman" charset="0"/>
                <a:ea typeface="Times New Roman" charset="0"/>
                <a:cs typeface="Times New Roman" charset="0"/>
              </a:rPr>
              <a:t>z</a:t>
            </a:r>
            <a:r>
              <a:rPr lang="en-US" altLang="zh-CN" b="1" i="1" baseline="-25000" dirty="0" err="1">
                <a:solidFill>
                  <a:srgbClr val="C00000"/>
                </a:solidFill>
                <a:latin typeface="Times New Roman" charset="0"/>
                <a:ea typeface="Times New Roman" charset="0"/>
                <a:cs typeface="Times New Roman" charset="0"/>
              </a:rPr>
              <a:t>i</a:t>
            </a:r>
            <a:r>
              <a:rPr lang="zh-CN" altLang="en-US" b="1" i="1" baseline="-25000" dirty="0">
                <a:solidFill>
                  <a:srgbClr val="C00000"/>
                </a:solidFill>
                <a:latin typeface="Times New Roman" charset="0"/>
                <a:ea typeface="Times New Roman" charset="0"/>
                <a:cs typeface="Times New Roman" charset="0"/>
              </a:rPr>
              <a:t> </a:t>
            </a:r>
            <a:r>
              <a:rPr lang="zh-CN" altLang="en-US" b="1" i="1" dirty="0">
                <a:solidFill>
                  <a:srgbClr val="C00000"/>
                </a:solidFill>
                <a:latin typeface="Times New Roman" charset="0"/>
                <a:ea typeface="Times New Roman" charset="0"/>
                <a:cs typeface="Times New Roman" charset="0"/>
              </a:rPr>
              <a:t>的后验分布！</a:t>
            </a:r>
            <a:r>
              <a:rPr lang="zh-CN" altLang="en-US" b="1" spc="-15" dirty="0">
                <a:solidFill>
                  <a:srgbClr val="C00000"/>
                </a:solidFill>
                <a:latin typeface="Times New Roman" charset="0"/>
                <a:ea typeface="Times New Roman" charset="0"/>
                <a:cs typeface="Times New Roman" charset="0"/>
              </a:rPr>
              <a:t> </a:t>
            </a:r>
            <a:endParaRPr lang="zh-CN" altLang="en-US" b="1" baseline="-25000" dirty="0">
              <a:solidFill>
                <a:srgbClr val="C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584314119"/>
      </p:ext>
    </p:extLst>
  </p:cSld>
  <p:clrMapOvr>
    <a:masterClrMapping/>
  </p:clrMapOvr>
  <p:extLst mod="1"/>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1525563"/>
            <a:ext cx="6359348" cy="4513085"/>
          </a:xfrm>
          <a:prstGeom prst="rect">
            <a:avLst/>
          </a:prstGeom>
        </p:spPr>
      </p:pic>
      <p:sp>
        <p:nvSpPr>
          <p:cNvPr id="2" name="object 2"/>
          <p:cNvSpPr txBox="1">
            <a:spLocks noGrp="1"/>
          </p:cNvSpPr>
          <p:nvPr>
            <p:ph type="title"/>
          </p:nvPr>
        </p:nvSpPr>
        <p:spPr/>
        <p:txBody>
          <a:bodyPr/>
          <a:lstStyle/>
          <a:p>
            <a:r>
              <a:rPr lang="en-US" altLang="zh-CN"/>
              <a:t>EM</a:t>
            </a:r>
            <a:r>
              <a:rPr lang="zh-CN" altLang="en-US"/>
              <a:t>算法</a:t>
            </a:r>
            <a:endParaRPr lang="zh-CN" altLang="en-US" dirty="0"/>
          </a:p>
        </p:txBody>
      </p:sp>
      <p:sp>
        <p:nvSpPr>
          <p:cNvPr id="4" name="矩形 3"/>
          <p:cNvSpPr/>
          <p:nvPr/>
        </p:nvSpPr>
        <p:spPr>
          <a:xfrm>
            <a:off x="4419600" y="879232"/>
            <a:ext cx="2895600" cy="1200329"/>
          </a:xfrm>
          <a:prstGeom prst="rect">
            <a:avLst/>
          </a:prstGeom>
        </p:spPr>
        <p:txBody>
          <a:bodyPr wrap="square">
            <a:spAutoFit/>
          </a:bodyPr>
          <a:lstStyle/>
          <a:p>
            <a:r>
              <a:rPr lang="mr-IN" altLang="zh-CN" b="1" dirty="0">
                <a:solidFill>
                  <a:srgbClr val="0070C0"/>
                </a:solidFill>
                <a:latin typeface="Arial" charset="0"/>
              </a:rPr>
              <a:t>5</a:t>
            </a:r>
            <a:r>
              <a:rPr lang="zh-CN" altLang="mr-IN" b="1" dirty="0">
                <a:solidFill>
                  <a:srgbClr val="0070C0"/>
                </a:solidFill>
                <a:latin typeface="Arial" charset="0"/>
              </a:rPr>
              <a:t>正</a:t>
            </a:r>
            <a:r>
              <a:rPr lang="mr-IN" altLang="zh-CN" b="1" dirty="0">
                <a:solidFill>
                  <a:srgbClr val="0070C0"/>
                </a:solidFill>
                <a:latin typeface="Arial" charset="0"/>
              </a:rPr>
              <a:t>5</a:t>
            </a:r>
            <a:r>
              <a:rPr lang="zh-CN" altLang="mr-IN" b="1" dirty="0">
                <a:solidFill>
                  <a:srgbClr val="0070C0"/>
                </a:solidFill>
                <a:latin typeface="Arial" charset="0"/>
              </a:rPr>
              <a:t>反的概率是</a:t>
            </a:r>
            <a:endParaRPr lang="en-US" altLang="zh-CN" b="1" dirty="0">
              <a:solidFill>
                <a:srgbClr val="0070C0"/>
              </a:solidFill>
              <a:latin typeface="Arial" charset="0"/>
            </a:endParaRPr>
          </a:p>
          <a:p>
            <a:r>
              <a:rPr lang="mr-IN" altLang="zh-CN" b="1" dirty="0" err="1">
                <a:solidFill>
                  <a:srgbClr val="0070C0"/>
                </a:solidFill>
                <a:latin typeface="Arial" charset="0"/>
              </a:rPr>
              <a:t>p</a:t>
            </a:r>
            <a:r>
              <a:rPr lang="en-US" altLang="zh-CN" b="1" dirty="0">
                <a:solidFill>
                  <a:srgbClr val="0070C0"/>
                </a:solidFill>
                <a:latin typeface="Arial" charset="0"/>
              </a:rPr>
              <a:t>(</a:t>
            </a:r>
            <a:r>
              <a:rPr lang="mr-IN" altLang="zh-CN" b="1" dirty="0" err="1">
                <a:solidFill>
                  <a:srgbClr val="0070C0"/>
                </a:solidFill>
                <a:latin typeface="Arial" charset="0"/>
              </a:rPr>
              <a:t>A</a:t>
            </a:r>
            <a:r>
              <a:rPr lang="en-US" altLang="zh-CN" b="1" dirty="0">
                <a:solidFill>
                  <a:srgbClr val="0070C0"/>
                </a:solidFill>
                <a:latin typeface="Arial" charset="0"/>
              </a:rPr>
              <a:t>)</a:t>
            </a:r>
            <a:r>
              <a:rPr lang="zh-CN" altLang="en-US" b="1" dirty="0">
                <a:solidFill>
                  <a:srgbClr val="0070C0"/>
                </a:solidFill>
                <a:latin typeface="Arial" charset="0"/>
              </a:rPr>
              <a:t> </a:t>
            </a:r>
            <a:r>
              <a:rPr lang="mr-IN" altLang="zh-CN" b="1" dirty="0">
                <a:solidFill>
                  <a:srgbClr val="0070C0"/>
                </a:solidFill>
                <a:latin typeface="Arial" charset="0"/>
              </a:rPr>
              <a:t>= 0.6</a:t>
            </a:r>
            <a:r>
              <a:rPr lang="en-US" altLang="zh-CN" b="1" baseline="30000" dirty="0">
                <a:solidFill>
                  <a:srgbClr val="0070C0"/>
                </a:solidFill>
                <a:latin typeface="Arial" charset="0"/>
              </a:rPr>
              <a:t>5</a:t>
            </a:r>
            <a:r>
              <a:rPr lang="mr-IN" altLang="zh-CN" b="1" dirty="0">
                <a:solidFill>
                  <a:srgbClr val="0070C0"/>
                </a:solidFill>
                <a:latin typeface="Arial" charset="0"/>
              </a:rPr>
              <a:t>*0.4</a:t>
            </a:r>
            <a:r>
              <a:rPr lang="en-US" altLang="zh-CN" b="1" baseline="30000" dirty="0">
                <a:solidFill>
                  <a:srgbClr val="0070C0"/>
                </a:solidFill>
                <a:latin typeface="Arial" charset="0"/>
              </a:rPr>
              <a:t>5</a:t>
            </a:r>
            <a:r>
              <a:rPr lang="zh-CN" altLang="mr-IN" b="1" dirty="0">
                <a:solidFill>
                  <a:srgbClr val="0070C0"/>
                </a:solidFill>
                <a:latin typeface="Arial" charset="0"/>
              </a:rPr>
              <a:t>，</a:t>
            </a:r>
            <a:endParaRPr lang="en-US" altLang="zh-CN" b="1" dirty="0">
              <a:solidFill>
                <a:srgbClr val="0070C0"/>
              </a:solidFill>
              <a:latin typeface="Arial" charset="0"/>
            </a:endParaRPr>
          </a:p>
          <a:p>
            <a:r>
              <a:rPr lang="mr-IN" altLang="zh-CN" b="1" dirty="0" err="1">
                <a:solidFill>
                  <a:srgbClr val="0070C0"/>
                </a:solidFill>
                <a:latin typeface="Arial" charset="0"/>
              </a:rPr>
              <a:t>p</a:t>
            </a:r>
            <a:r>
              <a:rPr lang="en-US" altLang="zh-CN" b="1" dirty="0">
                <a:solidFill>
                  <a:srgbClr val="0070C0"/>
                </a:solidFill>
                <a:latin typeface="Arial" charset="0"/>
              </a:rPr>
              <a:t>(</a:t>
            </a:r>
            <a:r>
              <a:rPr lang="mr-IN" altLang="zh-CN" b="1" dirty="0">
                <a:solidFill>
                  <a:srgbClr val="0070C0"/>
                </a:solidFill>
                <a:latin typeface="Arial" charset="0"/>
              </a:rPr>
              <a:t>B</a:t>
            </a:r>
            <a:r>
              <a:rPr lang="en-US" altLang="zh-CN" b="1" dirty="0">
                <a:solidFill>
                  <a:srgbClr val="0070C0"/>
                </a:solidFill>
                <a:latin typeface="Arial" charset="0"/>
              </a:rPr>
              <a:t>) </a:t>
            </a:r>
            <a:r>
              <a:rPr lang="mr-IN" altLang="zh-CN" b="1" dirty="0">
                <a:solidFill>
                  <a:srgbClr val="0070C0"/>
                </a:solidFill>
                <a:latin typeface="Arial" charset="0"/>
              </a:rPr>
              <a:t>= 0.</a:t>
            </a:r>
            <a:r>
              <a:rPr lang="en-US" altLang="zh-CN" b="1" dirty="0">
                <a:solidFill>
                  <a:srgbClr val="0070C0"/>
                </a:solidFill>
                <a:latin typeface="Arial" charset="0"/>
              </a:rPr>
              <a:t>5</a:t>
            </a:r>
            <a:r>
              <a:rPr lang="en-US" altLang="zh-CN" b="1" baseline="30000" dirty="0">
                <a:solidFill>
                  <a:srgbClr val="0070C0"/>
                </a:solidFill>
                <a:latin typeface="Arial" charset="0"/>
              </a:rPr>
              <a:t>5</a:t>
            </a:r>
            <a:r>
              <a:rPr lang="mr-IN" altLang="zh-CN" b="1" dirty="0">
                <a:solidFill>
                  <a:srgbClr val="0070C0"/>
                </a:solidFill>
                <a:latin typeface="Arial" charset="0"/>
              </a:rPr>
              <a:t>*0.</a:t>
            </a:r>
            <a:r>
              <a:rPr lang="en-US" altLang="zh-CN" b="1" dirty="0">
                <a:solidFill>
                  <a:srgbClr val="0070C0"/>
                </a:solidFill>
                <a:latin typeface="Arial" charset="0"/>
              </a:rPr>
              <a:t>5</a:t>
            </a:r>
            <a:r>
              <a:rPr lang="en-US" altLang="zh-CN" b="1" baseline="30000" dirty="0">
                <a:solidFill>
                  <a:srgbClr val="0070C0"/>
                </a:solidFill>
                <a:latin typeface="Arial" charset="0"/>
              </a:rPr>
              <a:t>5</a:t>
            </a:r>
            <a:r>
              <a:rPr lang="mr-IN" altLang="zh-CN" b="1" dirty="0">
                <a:solidFill>
                  <a:srgbClr val="0070C0"/>
                </a:solidFill>
                <a:latin typeface="Arial" charset="0"/>
              </a:rPr>
              <a:t>,  </a:t>
            </a:r>
            <a:endParaRPr lang="en-US" altLang="zh-CN" b="1" dirty="0">
              <a:solidFill>
                <a:srgbClr val="0070C0"/>
              </a:solidFill>
              <a:latin typeface="Arial" charset="0"/>
            </a:endParaRPr>
          </a:p>
          <a:p>
            <a:r>
              <a:rPr lang="mr-IN" altLang="zh-CN" b="1" dirty="0" err="1">
                <a:solidFill>
                  <a:srgbClr val="0070C0"/>
                </a:solidFill>
                <a:latin typeface="Arial" charset="0"/>
              </a:rPr>
              <a:t>p</a:t>
            </a:r>
            <a:r>
              <a:rPr lang="en-US" altLang="zh-CN" b="1" dirty="0">
                <a:solidFill>
                  <a:srgbClr val="0070C0"/>
                </a:solidFill>
                <a:latin typeface="Arial" charset="0"/>
              </a:rPr>
              <a:t>(</a:t>
            </a:r>
            <a:r>
              <a:rPr lang="mr-IN" altLang="zh-CN" b="1" dirty="0" err="1">
                <a:solidFill>
                  <a:srgbClr val="0070C0"/>
                </a:solidFill>
                <a:latin typeface="Arial" charset="0"/>
              </a:rPr>
              <a:t>A</a:t>
            </a:r>
            <a:r>
              <a:rPr lang="en-US" altLang="zh-CN" b="1" dirty="0">
                <a:solidFill>
                  <a:srgbClr val="0070C0"/>
                </a:solidFill>
                <a:latin typeface="Arial" charset="0"/>
              </a:rPr>
              <a:t>)</a:t>
            </a:r>
            <a:r>
              <a:rPr lang="mr-IN" altLang="zh-CN" b="1" dirty="0">
                <a:solidFill>
                  <a:srgbClr val="0070C0"/>
                </a:solidFill>
                <a:latin typeface="Arial" charset="0"/>
              </a:rPr>
              <a:t>/(</a:t>
            </a:r>
            <a:r>
              <a:rPr lang="mr-IN" altLang="zh-CN" b="1" dirty="0" err="1">
                <a:solidFill>
                  <a:srgbClr val="0070C0"/>
                </a:solidFill>
                <a:latin typeface="Arial" charset="0"/>
              </a:rPr>
              <a:t>p</a:t>
            </a:r>
            <a:r>
              <a:rPr lang="en-US" altLang="zh-CN" b="1" dirty="0">
                <a:solidFill>
                  <a:srgbClr val="0070C0"/>
                </a:solidFill>
                <a:latin typeface="Arial" charset="0"/>
              </a:rPr>
              <a:t>(</a:t>
            </a:r>
            <a:r>
              <a:rPr lang="mr-IN" altLang="zh-CN" b="1" dirty="0" err="1">
                <a:solidFill>
                  <a:srgbClr val="0070C0"/>
                </a:solidFill>
                <a:latin typeface="Arial" charset="0"/>
              </a:rPr>
              <a:t>A</a:t>
            </a:r>
            <a:r>
              <a:rPr lang="en-US" altLang="zh-CN" b="1" dirty="0">
                <a:solidFill>
                  <a:srgbClr val="0070C0"/>
                </a:solidFill>
                <a:latin typeface="Arial" charset="0"/>
              </a:rPr>
              <a:t>) </a:t>
            </a:r>
            <a:r>
              <a:rPr lang="mr-IN" altLang="zh-CN" b="1" dirty="0">
                <a:solidFill>
                  <a:srgbClr val="0070C0"/>
                </a:solidFill>
                <a:latin typeface="Arial" charset="0"/>
              </a:rPr>
              <a:t>+</a:t>
            </a:r>
            <a:r>
              <a:rPr lang="zh-CN" altLang="en-US" b="1" dirty="0">
                <a:solidFill>
                  <a:srgbClr val="0070C0"/>
                </a:solidFill>
                <a:latin typeface="Arial" charset="0"/>
              </a:rPr>
              <a:t> </a:t>
            </a:r>
            <a:r>
              <a:rPr lang="mr-IN" altLang="zh-CN" b="1" dirty="0" err="1">
                <a:solidFill>
                  <a:srgbClr val="0070C0"/>
                </a:solidFill>
                <a:latin typeface="Arial" charset="0"/>
              </a:rPr>
              <a:t>p</a:t>
            </a:r>
            <a:r>
              <a:rPr lang="en-US" altLang="zh-CN" b="1" dirty="0">
                <a:solidFill>
                  <a:srgbClr val="0070C0"/>
                </a:solidFill>
                <a:latin typeface="Arial" charset="0"/>
              </a:rPr>
              <a:t>(B)</a:t>
            </a:r>
            <a:r>
              <a:rPr lang="zh-CN" altLang="en-US" b="1" dirty="0">
                <a:solidFill>
                  <a:srgbClr val="0070C0"/>
                </a:solidFill>
                <a:latin typeface="Arial" charset="0"/>
              </a:rPr>
              <a:t> </a:t>
            </a:r>
            <a:r>
              <a:rPr lang="mr-IN" altLang="zh-CN" b="1" dirty="0">
                <a:solidFill>
                  <a:srgbClr val="0070C0"/>
                </a:solidFill>
                <a:latin typeface="Arial" charset="0"/>
              </a:rPr>
              <a:t>)=0.4</a:t>
            </a:r>
            <a:r>
              <a:rPr lang="en-US" altLang="zh-CN" b="1" dirty="0">
                <a:solidFill>
                  <a:srgbClr val="0070C0"/>
                </a:solidFill>
                <a:latin typeface="Arial" charset="0"/>
              </a:rPr>
              <a:t>5</a:t>
            </a:r>
            <a:endParaRPr lang="zh-CN" altLang="en-US" b="1" dirty="0">
              <a:solidFill>
                <a:srgbClr val="0070C0"/>
              </a:solidFill>
            </a:endParaRPr>
          </a:p>
        </p:txBody>
      </p:sp>
      <p:cxnSp>
        <p:nvCxnSpPr>
          <p:cNvPr id="6" name="直线箭头连接符 5"/>
          <p:cNvCxnSpPr/>
          <p:nvPr/>
        </p:nvCxnSpPr>
        <p:spPr>
          <a:xfrm flipV="1">
            <a:off x="4055974" y="2104099"/>
            <a:ext cx="685800" cy="8160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7426148" y="870440"/>
            <a:ext cx="3200401" cy="1200329"/>
          </a:xfrm>
          <a:prstGeom prst="rect">
            <a:avLst/>
          </a:prstGeom>
        </p:spPr>
        <p:txBody>
          <a:bodyPr wrap="square">
            <a:spAutoFit/>
          </a:bodyPr>
          <a:lstStyle/>
          <a:p>
            <a:r>
              <a:rPr lang="en-US" altLang="zh-CN" b="1" dirty="0">
                <a:solidFill>
                  <a:srgbClr val="C00000"/>
                </a:solidFill>
              </a:rPr>
              <a:t>0.45 * 5H = 2.2H </a:t>
            </a:r>
            <a:r>
              <a:rPr lang="zh-CN" altLang="en-US" b="1" dirty="0">
                <a:solidFill>
                  <a:srgbClr val="C00000"/>
                </a:solidFill>
              </a:rPr>
              <a:t>，</a:t>
            </a:r>
            <a:endParaRPr lang="en-US" altLang="zh-CN" b="1" dirty="0">
              <a:solidFill>
                <a:srgbClr val="C00000"/>
              </a:solidFill>
            </a:endParaRPr>
          </a:p>
          <a:p>
            <a:r>
              <a:rPr lang="en-US" altLang="zh-CN" b="1" dirty="0">
                <a:solidFill>
                  <a:srgbClr val="C00000"/>
                </a:solidFill>
              </a:rPr>
              <a:t>0.45 * 5T = 2.2T </a:t>
            </a:r>
            <a:r>
              <a:rPr lang="zh-CN" altLang="en-US" b="1" dirty="0">
                <a:solidFill>
                  <a:srgbClr val="C00000"/>
                </a:solidFill>
              </a:rPr>
              <a:t>，</a:t>
            </a:r>
            <a:endParaRPr lang="en-US" altLang="zh-CN" b="1" dirty="0">
              <a:solidFill>
                <a:srgbClr val="C00000"/>
              </a:solidFill>
            </a:endParaRPr>
          </a:p>
          <a:p>
            <a:r>
              <a:rPr lang="zh-CN" altLang="en-US" b="1" dirty="0">
                <a:solidFill>
                  <a:srgbClr val="C00000"/>
                </a:solidFill>
              </a:rPr>
              <a:t>表示第一组实验选择</a:t>
            </a:r>
            <a:r>
              <a:rPr lang="en-US" altLang="zh-CN" b="1" dirty="0">
                <a:solidFill>
                  <a:srgbClr val="C00000"/>
                </a:solidFill>
              </a:rPr>
              <a:t>A</a:t>
            </a:r>
            <a:r>
              <a:rPr lang="zh-CN" altLang="en-US" b="1" dirty="0">
                <a:solidFill>
                  <a:srgbClr val="C00000"/>
                </a:solidFill>
              </a:rPr>
              <a:t>硬币且正面朝上次数的期望值是</a:t>
            </a:r>
            <a:r>
              <a:rPr lang="en-US" altLang="zh-CN" b="1" dirty="0">
                <a:solidFill>
                  <a:srgbClr val="C00000"/>
                </a:solidFill>
              </a:rPr>
              <a:t>2.2</a:t>
            </a:r>
            <a:endParaRPr lang="zh-CN" altLang="en-US" b="1" dirty="0">
              <a:solidFill>
                <a:srgbClr val="C00000"/>
              </a:solidFill>
            </a:endParaRPr>
          </a:p>
        </p:txBody>
      </p:sp>
      <p:cxnSp>
        <p:nvCxnSpPr>
          <p:cNvPr id="10" name="直线箭头连接符 9"/>
          <p:cNvCxnSpPr/>
          <p:nvPr/>
        </p:nvCxnSpPr>
        <p:spPr>
          <a:xfrm flipV="1">
            <a:off x="6629400" y="1981201"/>
            <a:ext cx="914400" cy="83820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object 18"/>
          <p:cNvSpPr/>
          <p:nvPr/>
        </p:nvSpPr>
        <p:spPr>
          <a:xfrm>
            <a:off x="5791200" y="4419601"/>
            <a:ext cx="1143000" cy="304800"/>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151FFF"/>
            </a:solidFill>
          </a:ln>
        </p:spPr>
        <p:txBody>
          <a:bodyPr wrap="square" lIns="0" tIns="0" rIns="0" bIns="0" rtlCol="0"/>
          <a:lstStyle/>
          <a:p>
            <a:endParaRPr/>
          </a:p>
        </p:txBody>
      </p:sp>
      <p:sp>
        <p:nvSpPr>
          <p:cNvPr id="14" name="object 18"/>
          <p:cNvSpPr/>
          <p:nvPr/>
        </p:nvSpPr>
        <p:spPr>
          <a:xfrm>
            <a:off x="4267200" y="4876800"/>
            <a:ext cx="1676400" cy="914400"/>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151FFF"/>
            </a:solidFill>
          </a:ln>
        </p:spPr>
        <p:txBody>
          <a:bodyPr wrap="square" lIns="0" tIns="0" rIns="0" bIns="0" rtlCol="0"/>
          <a:lstStyle/>
          <a:p>
            <a:endParaRPr/>
          </a:p>
        </p:txBody>
      </p:sp>
      <p:sp>
        <p:nvSpPr>
          <p:cNvPr id="15" name="object 18"/>
          <p:cNvSpPr/>
          <p:nvPr/>
        </p:nvSpPr>
        <p:spPr>
          <a:xfrm>
            <a:off x="2476500" y="4114801"/>
            <a:ext cx="800100" cy="685801"/>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151FFF"/>
            </a:solidFill>
          </a:ln>
        </p:spPr>
        <p:txBody>
          <a:bodyPr wrap="square" lIns="0" tIns="0" rIns="0" bIns="0" rtlCol="0"/>
          <a:lstStyle/>
          <a:p>
            <a:endParaRPr/>
          </a:p>
        </p:txBody>
      </p:sp>
      <p:sp>
        <p:nvSpPr>
          <p:cNvPr id="16" name="object 18"/>
          <p:cNvSpPr/>
          <p:nvPr/>
        </p:nvSpPr>
        <p:spPr>
          <a:xfrm>
            <a:off x="7523286" y="5352847"/>
            <a:ext cx="782515" cy="685801"/>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151FFF"/>
            </a:solidFill>
          </a:ln>
        </p:spPr>
        <p:txBody>
          <a:bodyPr wrap="square" lIns="0" tIns="0" rIns="0" bIns="0" rtlCol="0"/>
          <a:lstStyle/>
          <a:p>
            <a:endParaRPr/>
          </a:p>
        </p:txBody>
      </p:sp>
      <p:sp>
        <p:nvSpPr>
          <p:cNvPr id="7" name="矩形 6"/>
          <p:cNvSpPr/>
          <p:nvPr/>
        </p:nvSpPr>
        <p:spPr>
          <a:xfrm>
            <a:off x="7426147" y="442543"/>
            <a:ext cx="2294218" cy="369332"/>
          </a:xfrm>
          <a:prstGeom prst="rect">
            <a:avLst/>
          </a:prstGeom>
        </p:spPr>
        <p:txBody>
          <a:bodyPr wrap="none">
            <a:spAutoFit/>
          </a:bodyPr>
          <a:lstStyle/>
          <a:p>
            <a:r>
              <a:rPr lang="zh-CN" altLang="en-US" spc="-15" dirty="0">
                <a:solidFill>
                  <a:srgbClr val="C00000"/>
                </a:solidFill>
                <a:latin typeface="FangSong"/>
                <a:cs typeface="FangSong"/>
              </a:rPr>
              <a:t>推断隐变</a:t>
            </a:r>
            <a:r>
              <a:rPr lang="zh-CN" altLang="en-US" spc="-25" dirty="0">
                <a:solidFill>
                  <a:srgbClr val="C00000"/>
                </a:solidFill>
                <a:latin typeface="FangSong"/>
                <a:cs typeface="FangSong"/>
              </a:rPr>
              <a:t>量</a:t>
            </a:r>
            <a:r>
              <a:rPr lang="zh-CN" altLang="en-US" spc="-355" dirty="0">
                <a:solidFill>
                  <a:srgbClr val="C00000"/>
                </a:solidFill>
                <a:latin typeface="FangSong"/>
                <a:cs typeface="FangSong"/>
              </a:rPr>
              <a:t> </a:t>
            </a:r>
            <a:r>
              <a:rPr lang="en-US" altLang="zh-CN" b="1" spc="-15" dirty="0">
                <a:solidFill>
                  <a:srgbClr val="C00000"/>
                </a:solidFill>
                <a:latin typeface="Palatino Linotype"/>
                <a:cs typeface="Palatino Linotype"/>
              </a:rPr>
              <a:t>Z</a:t>
            </a:r>
            <a:r>
              <a:rPr lang="zh-CN" altLang="en-US" b="1" dirty="0">
                <a:solidFill>
                  <a:srgbClr val="C00000"/>
                </a:solidFill>
                <a:latin typeface="Palatino Linotype"/>
                <a:cs typeface="Palatino Linotype"/>
              </a:rPr>
              <a:t> </a:t>
            </a:r>
            <a:r>
              <a:rPr lang="zh-CN" altLang="en-US" spc="-15" dirty="0">
                <a:solidFill>
                  <a:srgbClr val="C00000"/>
                </a:solidFill>
                <a:latin typeface="FangSong"/>
                <a:cs typeface="FangSong"/>
              </a:rPr>
              <a:t>的期望</a:t>
            </a:r>
            <a:endParaRPr lang="zh-CN" altLang="en-US" dirty="0">
              <a:solidFill>
                <a:srgbClr val="C00000"/>
              </a:solidFill>
            </a:endParaRPr>
          </a:p>
        </p:txBody>
      </p:sp>
      <p:sp>
        <p:nvSpPr>
          <p:cNvPr id="8" name="矩形 7"/>
          <p:cNvSpPr/>
          <p:nvPr/>
        </p:nvSpPr>
        <p:spPr>
          <a:xfrm>
            <a:off x="3752145" y="5878520"/>
            <a:ext cx="2706510" cy="369332"/>
          </a:xfrm>
          <a:prstGeom prst="rect">
            <a:avLst/>
          </a:prstGeom>
        </p:spPr>
        <p:txBody>
          <a:bodyPr wrap="none">
            <a:spAutoFit/>
          </a:bodyPr>
          <a:lstStyle/>
          <a:p>
            <a:r>
              <a:rPr lang="zh-CN" altLang="en-US" spc="-15" dirty="0">
                <a:solidFill>
                  <a:srgbClr val="151FFF"/>
                </a:solidFill>
                <a:latin typeface="FangSong"/>
                <a:cs typeface="FangSong"/>
              </a:rPr>
              <a:t>对参</a:t>
            </a:r>
            <a:r>
              <a:rPr lang="zh-CN" altLang="en-US" spc="-25" dirty="0">
                <a:solidFill>
                  <a:srgbClr val="151FFF"/>
                </a:solidFill>
                <a:latin typeface="FangSong"/>
                <a:cs typeface="FangSong"/>
              </a:rPr>
              <a:t>数</a:t>
            </a:r>
            <a:r>
              <a:rPr lang="zh-CN" altLang="en-US" dirty="0">
                <a:solidFill>
                  <a:srgbClr val="151FFF"/>
                </a:solidFill>
                <a:latin typeface="FangSong"/>
                <a:cs typeface="FangSong"/>
              </a:rPr>
              <a:t>	</a:t>
            </a:r>
            <a:r>
              <a:rPr lang="zh-CN" altLang="en-US" spc="-10" dirty="0">
                <a:solidFill>
                  <a:srgbClr val="151FFF"/>
                </a:solidFill>
                <a:latin typeface="FangSong"/>
                <a:cs typeface="FangSong"/>
              </a:rPr>
              <a:t>做</a:t>
            </a:r>
            <a:r>
              <a:rPr lang="zh-CN" altLang="en-US" spc="-20" dirty="0">
                <a:solidFill>
                  <a:srgbClr val="151FFF"/>
                </a:solidFill>
                <a:latin typeface="FangSong"/>
                <a:cs typeface="FangSong"/>
              </a:rPr>
              <a:t>极大似然</a:t>
            </a:r>
            <a:r>
              <a:rPr lang="zh-CN" altLang="en-US" spc="-25" dirty="0">
                <a:solidFill>
                  <a:srgbClr val="151FFF"/>
                </a:solidFill>
                <a:latin typeface="FangSong"/>
                <a:cs typeface="FangSong"/>
              </a:rPr>
              <a:t>估</a:t>
            </a:r>
            <a:r>
              <a:rPr lang="zh-CN" altLang="en-US" spc="-20" dirty="0">
                <a:solidFill>
                  <a:srgbClr val="151FFF"/>
                </a:solidFill>
                <a:latin typeface="FangSong"/>
                <a:cs typeface="FangSong"/>
              </a:rPr>
              <a:t>计</a:t>
            </a:r>
            <a:endParaRPr lang="zh-CN" altLang="en-US"/>
          </a:p>
        </p:txBody>
      </p:sp>
      <p:sp>
        <p:nvSpPr>
          <p:cNvPr id="17" name="object 29"/>
          <p:cNvSpPr/>
          <p:nvPr/>
        </p:nvSpPr>
        <p:spPr>
          <a:xfrm>
            <a:off x="4528202" y="5943600"/>
            <a:ext cx="213572" cy="230877"/>
          </a:xfrm>
          <a:prstGeom prst="rect">
            <a:avLst/>
          </a:prstGeom>
          <a:blipFill>
            <a:blip r:embed="rId4" cstate="print"/>
            <a:stretch>
              <a:fillRect/>
            </a:stretch>
          </a:blipFill>
        </p:spPr>
        <p:txBody>
          <a:bodyPr wrap="square" lIns="0" tIns="0" rIns="0" bIns="0" rtlCol="0"/>
          <a:lstStyle/>
          <a:p>
            <a:endParaRPr>
              <a:solidFill>
                <a:srgbClr val="151FFF"/>
              </a:solidFill>
            </a:endParaRPr>
          </a:p>
        </p:txBody>
      </p:sp>
      <p:sp>
        <p:nvSpPr>
          <p:cNvPr id="18" name="矩形 17"/>
          <p:cNvSpPr/>
          <p:nvPr/>
        </p:nvSpPr>
        <p:spPr>
          <a:xfrm>
            <a:off x="4395397" y="120577"/>
            <a:ext cx="2735449" cy="646331"/>
          </a:xfrm>
          <a:prstGeom prst="rect">
            <a:avLst/>
          </a:prstGeom>
          <a:solidFill>
            <a:srgbClr val="FFFF00"/>
          </a:solidFill>
        </p:spPr>
        <p:txBody>
          <a:bodyPr wrap="square">
            <a:spAutoFit/>
          </a:bodyPr>
          <a:lstStyle/>
          <a:p>
            <a:r>
              <a:rPr lang="en-US" altLang="zh-CN" b="1" i="1" dirty="0">
                <a:solidFill>
                  <a:srgbClr val="C00000"/>
                </a:solidFill>
                <a:latin typeface="Times New Roman" charset="0"/>
                <a:ea typeface="Times New Roman" charset="0"/>
                <a:cs typeface="Times New Roman" charset="0"/>
              </a:rPr>
              <a:t>Q</a:t>
            </a:r>
            <a:r>
              <a:rPr lang="en-US" altLang="zh-CN" b="1" i="1" baseline="-25000" dirty="0">
                <a:solidFill>
                  <a:srgbClr val="C00000"/>
                </a:solidFill>
                <a:latin typeface="Times New Roman" charset="0"/>
                <a:ea typeface="Times New Roman" charset="0"/>
                <a:cs typeface="Times New Roman" charset="0"/>
              </a:rPr>
              <a:t>i</a:t>
            </a:r>
            <a:r>
              <a:rPr lang="zh-CN" altLang="en-US" b="1" i="1" baseline="-25000" dirty="0">
                <a:solidFill>
                  <a:srgbClr val="C00000"/>
                </a:solidFill>
                <a:latin typeface="Times New Roman" charset="0"/>
                <a:ea typeface="Times New Roman" charset="0"/>
                <a:cs typeface="Times New Roman" charset="0"/>
              </a:rPr>
              <a:t> </a:t>
            </a:r>
            <a:r>
              <a:rPr lang="zh-CN" altLang="en-US" b="1" i="1" dirty="0">
                <a:solidFill>
                  <a:srgbClr val="C00000"/>
                </a:solidFill>
                <a:latin typeface="Times New Roman" charset="0"/>
                <a:ea typeface="Times New Roman" charset="0"/>
                <a:cs typeface="Times New Roman" charset="0"/>
              </a:rPr>
              <a:t>是在参数 </a:t>
            </a:r>
            <a:r>
              <a:rPr lang="en-US" altLang="zh-CN" b="1" spc="-15" dirty="0">
                <a:solidFill>
                  <a:srgbClr val="C00000"/>
                </a:solidFill>
                <a:latin typeface="Symbol" pitchFamily="2" charset="2"/>
                <a:ea typeface="Symbol Tiger Expert" charset="2"/>
                <a:cs typeface="Symbol Tiger Expert" charset="2"/>
              </a:rPr>
              <a:t>q</a:t>
            </a:r>
            <a:r>
              <a:rPr lang="zh-CN" altLang="en-US" b="1" spc="-15" dirty="0">
                <a:solidFill>
                  <a:srgbClr val="C00000"/>
                </a:solidFill>
                <a:latin typeface="Symbol" pitchFamily="2" charset="2"/>
                <a:ea typeface="Symbol Tiger Expert" charset="2"/>
                <a:cs typeface="Symbol Tiger Expert" charset="2"/>
              </a:rPr>
              <a:t> </a:t>
            </a:r>
            <a:r>
              <a:rPr lang="zh-CN" altLang="en-US" b="1" spc="-15" dirty="0">
                <a:solidFill>
                  <a:srgbClr val="C00000"/>
                </a:solidFill>
                <a:latin typeface="Times New Roman" charset="0"/>
                <a:ea typeface="Times New Roman" charset="0"/>
                <a:cs typeface="Times New Roman" charset="0"/>
              </a:rPr>
              <a:t>下给定 </a:t>
            </a:r>
            <a:r>
              <a:rPr lang="en-US" altLang="zh-CN" b="1" spc="-15" dirty="0">
                <a:solidFill>
                  <a:srgbClr val="C00000"/>
                </a:solidFill>
                <a:latin typeface="Times New Roman" charset="0"/>
                <a:ea typeface="Times New Roman" charset="0"/>
                <a:cs typeface="Times New Roman" charset="0"/>
              </a:rPr>
              <a:t>x</a:t>
            </a:r>
            <a:r>
              <a:rPr lang="en-US" altLang="zh-CN" b="1" spc="-15" baseline="-25000" dirty="0">
                <a:solidFill>
                  <a:srgbClr val="C00000"/>
                </a:solidFill>
                <a:latin typeface="Times New Roman" charset="0"/>
                <a:ea typeface="Times New Roman" charset="0"/>
                <a:cs typeface="Times New Roman" charset="0"/>
              </a:rPr>
              <a:t>i</a:t>
            </a:r>
            <a:r>
              <a:rPr lang="zh-CN" altLang="en-US" b="1" spc="-15" baseline="-25000" dirty="0">
                <a:solidFill>
                  <a:srgbClr val="C00000"/>
                </a:solidFill>
                <a:latin typeface="Times New Roman" charset="0"/>
                <a:ea typeface="Times New Roman" charset="0"/>
                <a:cs typeface="Times New Roman" charset="0"/>
              </a:rPr>
              <a:t> </a:t>
            </a:r>
            <a:r>
              <a:rPr lang="zh-CN" altLang="en-US" b="1" spc="-15" dirty="0">
                <a:solidFill>
                  <a:srgbClr val="C00000"/>
                </a:solidFill>
                <a:latin typeface="Times New Roman" charset="0"/>
                <a:ea typeface="Times New Roman" charset="0"/>
                <a:cs typeface="Times New Roman" charset="0"/>
              </a:rPr>
              <a:t>时隐变量 </a:t>
            </a:r>
            <a:r>
              <a:rPr lang="en-US" altLang="zh-CN" b="1" i="1" dirty="0" err="1">
                <a:solidFill>
                  <a:srgbClr val="C00000"/>
                </a:solidFill>
                <a:latin typeface="Times New Roman" charset="0"/>
                <a:ea typeface="Times New Roman" charset="0"/>
                <a:cs typeface="Times New Roman" charset="0"/>
              </a:rPr>
              <a:t>z</a:t>
            </a:r>
            <a:r>
              <a:rPr lang="en-US" altLang="zh-CN" b="1" i="1" baseline="-25000" dirty="0" err="1">
                <a:solidFill>
                  <a:srgbClr val="C00000"/>
                </a:solidFill>
                <a:latin typeface="Times New Roman" charset="0"/>
                <a:ea typeface="Times New Roman" charset="0"/>
                <a:cs typeface="Times New Roman" charset="0"/>
              </a:rPr>
              <a:t>i</a:t>
            </a:r>
            <a:r>
              <a:rPr lang="zh-CN" altLang="en-US" b="1" i="1" baseline="-25000" dirty="0">
                <a:solidFill>
                  <a:srgbClr val="C00000"/>
                </a:solidFill>
                <a:latin typeface="Times New Roman" charset="0"/>
                <a:ea typeface="Times New Roman" charset="0"/>
                <a:cs typeface="Times New Roman" charset="0"/>
              </a:rPr>
              <a:t> </a:t>
            </a:r>
            <a:r>
              <a:rPr lang="zh-CN" altLang="en-US" b="1" i="1" dirty="0">
                <a:solidFill>
                  <a:srgbClr val="C00000"/>
                </a:solidFill>
                <a:latin typeface="Times New Roman" charset="0"/>
                <a:ea typeface="Times New Roman" charset="0"/>
                <a:cs typeface="Times New Roman" charset="0"/>
              </a:rPr>
              <a:t>的后验分布！</a:t>
            </a:r>
            <a:r>
              <a:rPr lang="zh-CN" altLang="en-US" b="1" spc="-15" dirty="0">
                <a:solidFill>
                  <a:srgbClr val="C00000"/>
                </a:solidFill>
                <a:latin typeface="Times New Roman" charset="0"/>
                <a:ea typeface="Times New Roman" charset="0"/>
                <a:cs typeface="Times New Roman" charset="0"/>
              </a:rPr>
              <a:t> </a:t>
            </a:r>
            <a:endParaRPr lang="zh-CN" altLang="en-US" b="1" baseline="-25000" dirty="0">
              <a:solidFill>
                <a:srgbClr val="C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211911651"/>
      </p:ext>
    </p:extLst>
  </p:cSld>
  <p:clrMapOvr>
    <a:masterClrMapping/>
  </p:clrMapOvr>
  <p:extLst mod="1"/>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1800858" y="2305611"/>
            <a:ext cx="8081696" cy="3323987"/>
          </a:xfrm>
          <a:prstGeom prst="rect">
            <a:avLst/>
          </a:prstGeom>
        </p:spPr>
        <p:txBody>
          <a:bodyPr vert="horz" wrap="square" lIns="0" tIns="0" rIns="0" bIns="0" rtlCol="0">
            <a:spAutoFit/>
          </a:bodyPr>
          <a:lstStyle/>
          <a:p>
            <a:pPr marL="12700">
              <a:lnSpc>
                <a:spcPct val="150000"/>
              </a:lnSpc>
              <a:tabLst>
                <a:tab pos="299085" algn="l"/>
              </a:tabLst>
            </a:pPr>
            <a:r>
              <a:rPr dirty="0">
                <a:latin typeface="Arial"/>
                <a:cs typeface="Arial"/>
              </a:rPr>
              <a:t>•	</a:t>
            </a:r>
            <a:r>
              <a:rPr i="1" spc="-5" dirty="0">
                <a:latin typeface="Palatino Linotype"/>
                <a:cs typeface="Palatino Linotype"/>
              </a:rPr>
              <a:t>h</a:t>
            </a:r>
            <a:r>
              <a:rPr i="1" dirty="0">
                <a:latin typeface="Palatino Linotype"/>
                <a:cs typeface="Palatino Linotype"/>
              </a:rPr>
              <a:t>* </a:t>
            </a:r>
            <a:r>
              <a:rPr spc="-5" dirty="0">
                <a:latin typeface="FangSong"/>
                <a:cs typeface="FangSong"/>
              </a:rPr>
              <a:t>称</a:t>
            </a:r>
            <a:r>
              <a:rPr dirty="0">
                <a:latin typeface="FangSong"/>
                <a:cs typeface="FangSong"/>
              </a:rPr>
              <a:t>为</a:t>
            </a:r>
            <a:r>
              <a:rPr spc="-5" dirty="0">
                <a:solidFill>
                  <a:srgbClr val="FF0000"/>
                </a:solidFill>
                <a:latin typeface="FangSong"/>
                <a:cs typeface="FangSong"/>
              </a:rPr>
              <a:t>贝叶斯最优分类器</a:t>
            </a:r>
            <a:r>
              <a:rPr sz="1400" spc="-5" dirty="0">
                <a:latin typeface="Verdana"/>
                <a:cs typeface="Verdana"/>
              </a:rPr>
              <a:t>(B</a:t>
            </a:r>
            <a:r>
              <a:rPr sz="1400" spc="-15" dirty="0">
                <a:latin typeface="Verdana"/>
                <a:cs typeface="Verdana"/>
              </a:rPr>
              <a:t>a</a:t>
            </a:r>
            <a:r>
              <a:rPr sz="1400" spc="-20" dirty="0">
                <a:latin typeface="Verdana"/>
                <a:cs typeface="Verdana"/>
              </a:rPr>
              <a:t>y</a:t>
            </a:r>
            <a:r>
              <a:rPr sz="1400" dirty="0">
                <a:latin typeface="Verdana"/>
                <a:cs typeface="Verdana"/>
              </a:rPr>
              <a:t>es</a:t>
            </a:r>
            <a:r>
              <a:rPr sz="1400" spc="-10" dirty="0">
                <a:latin typeface="Verdana"/>
                <a:cs typeface="Verdana"/>
              </a:rPr>
              <a:t> </a:t>
            </a:r>
            <a:r>
              <a:rPr sz="1400" dirty="0">
                <a:latin typeface="Verdana"/>
                <a:cs typeface="Verdana"/>
              </a:rPr>
              <a:t>opt</a:t>
            </a:r>
            <a:r>
              <a:rPr sz="1400" spc="5" dirty="0">
                <a:latin typeface="Verdana"/>
                <a:cs typeface="Verdana"/>
              </a:rPr>
              <a:t>i</a:t>
            </a:r>
            <a:r>
              <a:rPr sz="1400" dirty="0">
                <a:latin typeface="Verdana"/>
                <a:cs typeface="Verdana"/>
              </a:rPr>
              <a:t>mal</a:t>
            </a:r>
            <a:r>
              <a:rPr sz="1400" spc="-30" dirty="0">
                <a:latin typeface="Verdana"/>
                <a:cs typeface="Verdana"/>
              </a:rPr>
              <a:t> </a:t>
            </a:r>
            <a:r>
              <a:rPr sz="1400" dirty="0">
                <a:latin typeface="Verdana"/>
                <a:cs typeface="Verdana"/>
              </a:rPr>
              <a:t>c</a:t>
            </a:r>
            <a:r>
              <a:rPr sz="1400" spc="5" dirty="0">
                <a:latin typeface="Verdana"/>
                <a:cs typeface="Verdana"/>
              </a:rPr>
              <a:t>l</a:t>
            </a:r>
            <a:r>
              <a:rPr sz="1400" dirty="0">
                <a:latin typeface="Verdana"/>
                <a:cs typeface="Verdana"/>
              </a:rPr>
              <a:t>assifier</a:t>
            </a:r>
            <a:r>
              <a:rPr sz="1400" spc="-5" dirty="0">
                <a:latin typeface="Verdana"/>
                <a:cs typeface="Verdana"/>
              </a:rPr>
              <a:t>)</a:t>
            </a:r>
            <a:r>
              <a:rPr spc="-5" dirty="0">
                <a:latin typeface="FangSong"/>
                <a:cs typeface="FangSong"/>
              </a:rPr>
              <a:t>，</a:t>
            </a:r>
            <a:r>
              <a:rPr lang="zh-CN" altLang="en-US" dirty="0"/>
              <a:t>与之对应的</a:t>
            </a:r>
            <a:r>
              <a:rPr spc="-5" dirty="0">
                <a:latin typeface="FangSong"/>
                <a:cs typeface="FangSong"/>
              </a:rPr>
              <a:t>总体风险</a:t>
            </a:r>
            <a:r>
              <a:rPr lang="zh-CN" altLang="en-US" spc="-5" dirty="0">
                <a:latin typeface="FangSong"/>
                <a:cs typeface="FangSong"/>
              </a:rPr>
              <a:t>     </a:t>
            </a:r>
            <a:r>
              <a:rPr spc="-5" dirty="0">
                <a:latin typeface="FangSong"/>
                <a:cs typeface="FangSong"/>
              </a:rPr>
              <a:t>称</a:t>
            </a:r>
            <a:r>
              <a:rPr dirty="0">
                <a:latin typeface="FangSong"/>
                <a:cs typeface="FangSong"/>
              </a:rPr>
              <a:t>为</a:t>
            </a:r>
            <a:r>
              <a:rPr spc="-5" dirty="0">
                <a:solidFill>
                  <a:srgbClr val="FF0000"/>
                </a:solidFill>
                <a:latin typeface="FangSong"/>
                <a:cs typeface="FangSong"/>
              </a:rPr>
              <a:t>贝叶斯</a:t>
            </a:r>
            <a:r>
              <a:rPr dirty="0">
                <a:solidFill>
                  <a:srgbClr val="FF0000"/>
                </a:solidFill>
                <a:latin typeface="FangSong"/>
                <a:cs typeface="FangSong"/>
              </a:rPr>
              <a:t>风险</a:t>
            </a:r>
            <a:r>
              <a:rPr spc="-265" dirty="0">
                <a:solidFill>
                  <a:srgbClr val="FF0000"/>
                </a:solidFill>
                <a:latin typeface="FangSong"/>
                <a:cs typeface="FangSong"/>
              </a:rPr>
              <a:t> </a:t>
            </a:r>
            <a:r>
              <a:rPr sz="1600" spc="-15" dirty="0">
                <a:latin typeface="Verdana"/>
                <a:cs typeface="Verdana"/>
              </a:rPr>
              <a:t>(B</a:t>
            </a:r>
            <a:r>
              <a:rPr sz="1600" spc="-20" dirty="0">
                <a:latin typeface="Verdana"/>
                <a:cs typeface="Verdana"/>
              </a:rPr>
              <a:t>ay</a:t>
            </a:r>
            <a:r>
              <a:rPr sz="1600" spc="-10" dirty="0">
                <a:latin typeface="Verdana"/>
                <a:cs typeface="Verdana"/>
              </a:rPr>
              <a:t>es</a:t>
            </a:r>
            <a:r>
              <a:rPr sz="1600" spc="10" dirty="0">
                <a:latin typeface="Verdana"/>
                <a:cs typeface="Verdana"/>
              </a:rPr>
              <a:t> </a:t>
            </a:r>
            <a:r>
              <a:rPr sz="1600" spc="-10" dirty="0">
                <a:latin typeface="Verdana"/>
                <a:cs typeface="Verdana"/>
              </a:rPr>
              <a:t>ris</a:t>
            </a:r>
            <a:r>
              <a:rPr sz="1600" spc="-15" dirty="0">
                <a:latin typeface="Verdana"/>
                <a:cs typeface="Verdana"/>
              </a:rPr>
              <a:t>k</a:t>
            </a:r>
            <a:r>
              <a:rPr sz="1600" spc="-10" dirty="0">
                <a:latin typeface="Verdana"/>
                <a:cs typeface="Verdana"/>
              </a:rPr>
              <a:t>)</a:t>
            </a:r>
            <a:endParaRPr lang="en-US" sz="1600" spc="-10" dirty="0">
              <a:latin typeface="Verdana"/>
              <a:cs typeface="Verdana"/>
            </a:endParaRPr>
          </a:p>
          <a:p>
            <a:pPr marL="12700">
              <a:lnSpc>
                <a:spcPct val="150000"/>
              </a:lnSpc>
              <a:tabLst>
                <a:tab pos="299085" algn="l"/>
              </a:tabLst>
            </a:pPr>
            <a:r>
              <a:rPr dirty="0">
                <a:latin typeface="Arial"/>
                <a:cs typeface="Arial"/>
              </a:rPr>
              <a:t>•	</a:t>
            </a:r>
            <a:r>
              <a:rPr lang="zh-CN" altLang="en-US" dirty="0">
                <a:latin typeface="Arial"/>
                <a:cs typeface="Arial"/>
              </a:rPr>
              <a:t>                     </a:t>
            </a:r>
            <a:r>
              <a:rPr lang="zh-CN" altLang="en-US" dirty="0"/>
              <a:t>反映了分类器所能达到的最好性能，即通过机器学习所能产生的模型精度的理论上限。</a:t>
            </a:r>
            <a:endParaRPr lang="en-US" altLang="zh-CN" dirty="0"/>
          </a:p>
          <a:p>
            <a:pPr marL="298450" indent="-285750">
              <a:lnSpc>
                <a:spcPct val="150000"/>
              </a:lnSpc>
              <a:buFont typeface="Arial" charset="0"/>
              <a:buChar char="•"/>
              <a:tabLst>
                <a:tab pos="299085" algn="l"/>
              </a:tabLst>
            </a:pPr>
            <a:r>
              <a:rPr lang="zh-CN" altLang="en-US" dirty="0"/>
              <a:t>具体来说，若目标是</a:t>
            </a:r>
            <a:r>
              <a:rPr lang="zh-CN" altLang="en-US" dirty="0">
                <a:solidFill>
                  <a:srgbClr val="FF0000"/>
                </a:solidFill>
              </a:rPr>
              <a:t>最小化分类错误率</a:t>
            </a:r>
            <a:r>
              <a:rPr lang="zh-CN" altLang="en-US" dirty="0"/>
              <a:t>，则</a:t>
            </a:r>
            <a:r>
              <a:rPr lang="zh-CN" altLang="en-US" dirty="0">
                <a:solidFill>
                  <a:srgbClr val="FF0000"/>
                </a:solidFill>
              </a:rPr>
              <a:t>误判损失</a:t>
            </a:r>
            <a:r>
              <a:rPr lang="zh-CN" altLang="en-US" dirty="0"/>
              <a:t>     可写为：</a:t>
            </a:r>
            <a:endParaRPr lang="en-US" altLang="zh-CN" dirty="0"/>
          </a:p>
          <a:p>
            <a:pPr marL="298450" indent="-285750">
              <a:lnSpc>
                <a:spcPct val="150000"/>
              </a:lnSpc>
              <a:buFont typeface="Arial" charset="0"/>
              <a:buChar char="•"/>
              <a:tabLst>
                <a:tab pos="299085" algn="l"/>
              </a:tabLst>
            </a:pPr>
            <a:endParaRPr lang="en-US" altLang="zh-CN" dirty="0"/>
          </a:p>
          <a:p>
            <a:pPr marL="298450" indent="-285750">
              <a:lnSpc>
                <a:spcPct val="150000"/>
              </a:lnSpc>
              <a:buFont typeface="Arial" charset="0"/>
              <a:buChar char="•"/>
              <a:tabLst>
                <a:tab pos="299085" algn="l"/>
              </a:tabLst>
            </a:pPr>
            <a:endParaRPr lang="en-US" altLang="zh-CN" dirty="0"/>
          </a:p>
          <a:p>
            <a:pPr marL="298450" indent="-285750">
              <a:lnSpc>
                <a:spcPct val="150000"/>
              </a:lnSpc>
              <a:buFont typeface="Arial" charset="0"/>
              <a:buChar char="•"/>
              <a:tabLst>
                <a:tab pos="299085" algn="l"/>
              </a:tabLst>
            </a:pPr>
            <a:r>
              <a:rPr lang="zh-CN" altLang="en-US" dirty="0"/>
              <a:t>此时</a:t>
            </a:r>
            <a:r>
              <a:rPr lang="zh-CN" altLang="en-US" dirty="0">
                <a:solidFill>
                  <a:srgbClr val="FF0000"/>
                </a:solidFill>
              </a:rPr>
              <a:t>条件风险</a:t>
            </a:r>
            <a:endParaRPr lang="zh-CN" altLang="en-US"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3155012"/>
            <a:ext cx="1066800" cy="356984"/>
          </a:xfrm>
          <a:prstGeom prst="rect">
            <a:avLst/>
          </a:prstGeom>
        </p:spPr>
      </p:pic>
      <p:sp>
        <p:nvSpPr>
          <p:cNvPr id="2" name="object 2"/>
          <p:cNvSpPr txBox="1">
            <a:spLocks noGrp="1"/>
          </p:cNvSpPr>
          <p:nvPr>
            <p:ph type="title"/>
          </p:nvPr>
        </p:nvSpPr>
        <p:spPr/>
        <p:txBody>
          <a:bodyPr/>
          <a:lstStyle/>
          <a:p>
            <a:r>
              <a:rPr lang="zh-CN" altLang="en-US"/>
              <a:t>贝叶斯决策论 </a:t>
            </a:r>
            <a:r>
              <a:rPr lang="en-US" altLang="zh-CN"/>
              <a:t>(</a:t>
            </a:r>
            <a:r>
              <a:rPr lang="en"/>
              <a:t>Bayesian decision theory)</a:t>
            </a:r>
            <a:endParaRPr lang="en" dirty="0"/>
          </a:p>
        </p:txBody>
      </p:sp>
      <p:sp>
        <p:nvSpPr>
          <p:cNvPr id="5" name="object 5"/>
          <p:cNvSpPr txBox="1"/>
          <p:nvPr/>
        </p:nvSpPr>
        <p:spPr>
          <a:xfrm>
            <a:off x="1800858" y="1204088"/>
            <a:ext cx="4295140" cy="307777"/>
          </a:xfrm>
          <a:prstGeom prst="rect">
            <a:avLst/>
          </a:prstGeom>
        </p:spPr>
        <p:txBody>
          <a:bodyPr vert="horz" wrap="square" lIns="0" tIns="0" rIns="0" bIns="0" rtlCol="0">
            <a:spAutoFit/>
          </a:bodyPr>
          <a:lstStyle/>
          <a:p>
            <a:pPr marL="12700"/>
            <a:r>
              <a:rPr sz="2000" spc="10" dirty="0">
                <a:solidFill>
                  <a:srgbClr val="FF0000"/>
                </a:solidFill>
                <a:latin typeface="FangSong"/>
                <a:cs typeface="FangSong"/>
              </a:rPr>
              <a:t>贝叶</a:t>
            </a:r>
            <a:r>
              <a:rPr sz="2000" dirty="0">
                <a:solidFill>
                  <a:srgbClr val="FF0000"/>
                </a:solidFill>
                <a:latin typeface="FangSong"/>
                <a:cs typeface="FangSong"/>
              </a:rPr>
              <a:t>斯判</a:t>
            </a:r>
            <a:r>
              <a:rPr sz="2000" spc="-15" dirty="0">
                <a:solidFill>
                  <a:srgbClr val="FF0000"/>
                </a:solidFill>
                <a:latin typeface="FangSong"/>
                <a:cs typeface="FangSong"/>
              </a:rPr>
              <a:t>定</a:t>
            </a:r>
            <a:r>
              <a:rPr sz="2000" dirty="0">
                <a:solidFill>
                  <a:srgbClr val="FF0000"/>
                </a:solidFill>
                <a:latin typeface="FangSong"/>
                <a:cs typeface="FangSong"/>
              </a:rPr>
              <a:t>准则</a:t>
            </a:r>
            <a:r>
              <a:rPr sz="2000" spc="-335" dirty="0">
                <a:solidFill>
                  <a:srgbClr val="FF0000"/>
                </a:solidFill>
                <a:latin typeface="FangSong"/>
                <a:cs typeface="FangSong"/>
              </a:rPr>
              <a:t> </a:t>
            </a:r>
            <a:r>
              <a:rPr sz="1600" spc="-15" dirty="0">
                <a:solidFill>
                  <a:srgbClr val="FF0000"/>
                </a:solidFill>
                <a:latin typeface="Verdana"/>
                <a:cs typeface="Verdana"/>
              </a:rPr>
              <a:t>(</a:t>
            </a:r>
            <a:r>
              <a:rPr sz="1600" spc="-25" dirty="0">
                <a:solidFill>
                  <a:srgbClr val="FF0000"/>
                </a:solidFill>
                <a:latin typeface="Verdana"/>
                <a:cs typeface="Verdana"/>
              </a:rPr>
              <a:t>Ba</a:t>
            </a:r>
            <a:r>
              <a:rPr sz="1600" spc="-20" dirty="0">
                <a:solidFill>
                  <a:srgbClr val="FF0000"/>
                </a:solidFill>
                <a:latin typeface="Verdana"/>
                <a:cs typeface="Verdana"/>
              </a:rPr>
              <a:t>y</a:t>
            </a:r>
            <a:r>
              <a:rPr sz="1600" spc="-10" dirty="0">
                <a:solidFill>
                  <a:srgbClr val="FF0000"/>
                </a:solidFill>
                <a:latin typeface="Verdana"/>
                <a:cs typeface="Verdana"/>
              </a:rPr>
              <a:t>es</a:t>
            </a:r>
            <a:r>
              <a:rPr sz="1600" spc="15" dirty="0">
                <a:solidFill>
                  <a:srgbClr val="FF0000"/>
                </a:solidFill>
                <a:latin typeface="Verdana"/>
                <a:cs typeface="Verdana"/>
              </a:rPr>
              <a:t> </a:t>
            </a:r>
            <a:r>
              <a:rPr sz="1600" spc="-10" dirty="0">
                <a:solidFill>
                  <a:srgbClr val="FF0000"/>
                </a:solidFill>
                <a:latin typeface="Verdana"/>
                <a:cs typeface="Verdana"/>
              </a:rPr>
              <a:t>de</a:t>
            </a:r>
            <a:r>
              <a:rPr sz="1600" spc="-15" dirty="0">
                <a:solidFill>
                  <a:srgbClr val="FF0000"/>
                </a:solidFill>
                <a:latin typeface="Verdana"/>
                <a:cs typeface="Verdana"/>
              </a:rPr>
              <a:t>ci</a:t>
            </a:r>
            <a:r>
              <a:rPr sz="1600" spc="-20" dirty="0">
                <a:solidFill>
                  <a:srgbClr val="FF0000"/>
                </a:solidFill>
                <a:latin typeface="Verdana"/>
                <a:cs typeface="Verdana"/>
              </a:rPr>
              <a:t>sio</a:t>
            </a:r>
            <a:r>
              <a:rPr sz="1600" spc="-15" dirty="0">
                <a:solidFill>
                  <a:srgbClr val="FF0000"/>
                </a:solidFill>
                <a:latin typeface="Verdana"/>
                <a:cs typeface="Verdana"/>
              </a:rPr>
              <a:t>n</a:t>
            </a:r>
            <a:r>
              <a:rPr sz="1600" spc="55" dirty="0">
                <a:solidFill>
                  <a:srgbClr val="FF0000"/>
                </a:solidFill>
                <a:latin typeface="Verdana"/>
                <a:cs typeface="Verdana"/>
              </a:rPr>
              <a:t> </a:t>
            </a:r>
            <a:r>
              <a:rPr sz="1600" spc="-10" dirty="0">
                <a:solidFill>
                  <a:srgbClr val="FF0000"/>
                </a:solidFill>
                <a:latin typeface="Verdana"/>
                <a:cs typeface="Verdana"/>
              </a:rPr>
              <a:t>rul</a:t>
            </a:r>
            <a:r>
              <a:rPr sz="1600" spc="-20" dirty="0">
                <a:solidFill>
                  <a:srgbClr val="FF0000"/>
                </a:solidFill>
                <a:latin typeface="Verdana"/>
                <a:cs typeface="Verdana"/>
              </a:rPr>
              <a:t>e</a:t>
            </a:r>
            <a:r>
              <a:rPr sz="1600" spc="-10" dirty="0">
                <a:solidFill>
                  <a:srgbClr val="FF0000"/>
                </a:solidFill>
                <a:latin typeface="Verdana"/>
                <a:cs typeface="Verdana"/>
              </a:rPr>
              <a:t>)</a:t>
            </a:r>
            <a:r>
              <a:rPr sz="2000" dirty="0">
                <a:latin typeface="FangSong"/>
                <a:cs typeface="FangSong"/>
              </a:rPr>
              <a:t>：</a:t>
            </a:r>
          </a:p>
        </p:txBody>
      </p:sp>
      <p:sp>
        <p:nvSpPr>
          <p:cNvPr id="7" name="object 7"/>
          <p:cNvSpPr/>
          <p:nvPr/>
        </p:nvSpPr>
        <p:spPr>
          <a:xfrm>
            <a:off x="4387272" y="1742834"/>
            <a:ext cx="2913889" cy="593410"/>
          </a:xfrm>
          <a:prstGeom prst="rect">
            <a:avLst/>
          </a:prstGeom>
          <a:blipFill>
            <a:blip r:embed="rId5" cstate="print"/>
            <a:stretch>
              <a:fillRect/>
            </a:stretch>
          </a:blipFill>
        </p:spPr>
        <p:txBody>
          <a:bodyPr wrap="square" lIns="0" tIns="0" rIns="0" bIns="0" rtlCol="0"/>
          <a:lstStyle/>
          <a:p>
            <a:endParaRPr/>
          </a:p>
        </p:txBody>
      </p:sp>
      <p:pic>
        <p:nvPicPr>
          <p:cNvPr id="15" name="图片 14"/>
          <p:cNvPicPr>
            <a:picLocks noChangeAspect="1"/>
          </p:cNvPicPr>
          <p:nvPr/>
        </p:nvPicPr>
        <p:blipFill>
          <a:blip r:embed="rId6"/>
          <a:stretch>
            <a:fillRect/>
          </a:stretch>
        </p:blipFill>
        <p:spPr>
          <a:xfrm>
            <a:off x="7423946" y="4090161"/>
            <a:ext cx="308887" cy="239347"/>
          </a:xfrm>
          <a:prstGeom prst="rect">
            <a:avLst/>
          </a:prstGeom>
        </p:spPr>
      </p:pic>
      <p:grpSp>
        <p:nvGrpSpPr>
          <p:cNvPr id="16" name="组合 4"/>
          <p:cNvGrpSpPr/>
          <p:nvPr/>
        </p:nvGrpSpPr>
        <p:grpSpPr>
          <a:xfrm>
            <a:off x="3742211" y="4624617"/>
            <a:ext cx="4113408" cy="723846"/>
            <a:chOff x="2738424" y="1706846"/>
            <a:chExt cx="4726112" cy="759504"/>
          </a:xfrm>
        </p:grpSpPr>
        <p:pic>
          <p:nvPicPr>
            <p:cNvPr id="17" name="图片 16"/>
            <p:cNvPicPr>
              <a:picLocks noChangeAspect="1"/>
            </p:cNvPicPr>
            <p:nvPr/>
          </p:nvPicPr>
          <p:blipFill>
            <a:blip r:embed="rId7"/>
            <a:stretch>
              <a:fillRect/>
            </a:stretch>
          </p:blipFill>
          <p:spPr>
            <a:xfrm>
              <a:off x="2738424" y="1706846"/>
              <a:ext cx="2950254" cy="759504"/>
            </a:xfrm>
            <a:prstGeom prst="rect">
              <a:avLst/>
            </a:prstGeom>
          </p:spPr>
        </p:pic>
        <p:pic>
          <p:nvPicPr>
            <p:cNvPr id="18" name="图片 17"/>
            <p:cNvPicPr>
              <a:picLocks noChangeAspect="1"/>
            </p:cNvPicPr>
            <p:nvPr/>
          </p:nvPicPr>
          <p:blipFill>
            <a:blip r:embed="rId8"/>
            <a:stretch>
              <a:fillRect/>
            </a:stretch>
          </p:blipFill>
          <p:spPr>
            <a:xfrm>
              <a:off x="6827489" y="1910185"/>
              <a:ext cx="637047" cy="352826"/>
            </a:xfrm>
            <a:prstGeom prst="rect">
              <a:avLst/>
            </a:prstGeom>
          </p:spPr>
        </p:pic>
      </p:grpSp>
      <p:pic>
        <p:nvPicPr>
          <p:cNvPr id="4" name="图片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20201" y="2438401"/>
            <a:ext cx="598813" cy="266139"/>
          </a:xfrm>
          <a:prstGeom prst="rect">
            <a:avLst/>
          </a:prstGeom>
        </p:spPr>
      </p:pic>
      <p:pic>
        <p:nvPicPr>
          <p:cNvPr id="9" name="图片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42211" y="5775518"/>
            <a:ext cx="3187700" cy="434440"/>
          </a:xfrm>
          <a:prstGeom prst="rect">
            <a:avLst/>
          </a:prstGeom>
        </p:spPr>
      </p:pic>
    </p:spTree>
    <p:custDataLst>
      <p:tags r:id="rId1"/>
    </p:custDataLst>
    <p:extLst>
      <p:ext uri="{BB962C8B-B14F-4D97-AF65-F5344CB8AC3E}">
        <p14:creationId xmlns:p14="http://schemas.microsoft.com/office/powerpoint/2010/main" val="160054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07286" y="743599"/>
            <a:ext cx="8884514" cy="2169825"/>
          </a:xfrm>
          <a:prstGeom prst="rect">
            <a:avLst/>
          </a:prstGeom>
        </p:spPr>
        <p:txBody>
          <a:bodyPr wrap="square">
            <a:spAutoFit/>
          </a:bodyPr>
          <a:lstStyle/>
          <a:p>
            <a:pPr>
              <a:lnSpc>
                <a:spcPct val="150000"/>
              </a:lnSpc>
            </a:pPr>
            <a:endParaRPr lang="en-US" altLang="zh-CN" b="1" spc="-15" dirty="0">
              <a:solidFill>
                <a:srgbClr val="C00000"/>
              </a:solidFill>
              <a:latin typeface="Times New Roman" charset="0"/>
              <a:ea typeface="Times New Roman" charset="0"/>
              <a:cs typeface="Times New Roman" charset="0"/>
            </a:endParaRPr>
          </a:p>
          <a:p>
            <a:pPr>
              <a:lnSpc>
                <a:spcPct val="150000"/>
              </a:lnSpc>
            </a:pPr>
            <a:r>
              <a:rPr lang="zh-CN" altLang="en-US" b="1" spc="-15" dirty="0">
                <a:solidFill>
                  <a:srgbClr val="C00000"/>
                </a:solidFill>
                <a:latin typeface="Times New Roman" charset="0"/>
                <a:ea typeface="Times New Roman" charset="0"/>
                <a:cs typeface="Times New Roman" charset="0"/>
              </a:rPr>
              <a:t>输入</a:t>
            </a:r>
            <a:r>
              <a:rPr lang="zh-CN" altLang="en-US" b="1" spc="-15" dirty="0">
                <a:latin typeface="Times New Roman" charset="0"/>
                <a:ea typeface="Times New Roman" charset="0"/>
                <a:cs typeface="Times New Roman" charset="0"/>
              </a:rPr>
              <a:t>：观测变量数据 </a:t>
            </a:r>
            <a:r>
              <a:rPr lang="en-US" altLang="zh-CN" b="1" spc="-15" dirty="0">
                <a:solidFill>
                  <a:srgbClr val="151FFF"/>
                </a:solidFill>
                <a:latin typeface="Times New Roman" charset="0"/>
                <a:ea typeface="Times New Roman" charset="0"/>
                <a:cs typeface="Times New Roman" charset="0"/>
              </a:rPr>
              <a:t>X</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(x</a:t>
            </a:r>
            <a:r>
              <a:rPr lang="en-US" altLang="zh-CN" b="1" spc="-15" baseline="-25000" dirty="0">
                <a:latin typeface="Times New Roman" charset="0"/>
                <a:ea typeface="Times New Roman" charset="0"/>
                <a:cs typeface="Times New Roman" charset="0"/>
              </a:rPr>
              <a:t>1</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mr-IN" altLang="zh-CN" b="1" spc="-15" dirty="0">
                <a:latin typeface="Times New Roman" charset="0"/>
                <a:ea typeface="Times New Roman" charset="0"/>
                <a:cs typeface="Times New Roman" charset="0"/>
              </a:rPr>
              <a:t>…</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spc="-15" dirty="0" err="1">
                <a:latin typeface="Times New Roman" charset="0"/>
                <a:ea typeface="Times New Roman" charset="0"/>
                <a:cs typeface="Times New Roman" charset="0"/>
              </a:rPr>
              <a:t>x</a:t>
            </a:r>
            <a:r>
              <a:rPr lang="en-US" altLang="zh-CN" b="1" spc="-15" baseline="-25000" dirty="0" err="1">
                <a:latin typeface="Times New Roman" charset="0"/>
                <a:ea typeface="Times New Roman" charset="0"/>
                <a:cs typeface="Times New Roman" charset="0"/>
              </a:rPr>
              <a:t>n</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，隐变量 </a:t>
            </a:r>
            <a:r>
              <a:rPr lang="en-US" altLang="zh-CN" b="1" spc="-15" dirty="0">
                <a:solidFill>
                  <a:srgbClr val="151FFF"/>
                </a:solidFill>
                <a:latin typeface="Times New Roman" charset="0"/>
                <a:ea typeface="Times New Roman" charset="0"/>
                <a:cs typeface="Times New Roman" charset="0"/>
              </a:rPr>
              <a:t>Z</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(z</a:t>
            </a:r>
            <a:r>
              <a:rPr lang="en-US" altLang="zh-CN" b="1" spc="-15" baseline="-25000" dirty="0">
                <a:latin typeface="Times New Roman" charset="0"/>
                <a:ea typeface="Times New Roman" charset="0"/>
                <a:cs typeface="Times New Roman" charset="0"/>
              </a:rPr>
              <a:t>1</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mr-IN" altLang="zh-CN" b="1" spc="-15" dirty="0">
                <a:latin typeface="Times New Roman" charset="0"/>
                <a:ea typeface="Times New Roman" charset="0"/>
                <a:cs typeface="Times New Roman" charset="0"/>
              </a:rPr>
              <a:t>…</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spc="-15" dirty="0" err="1">
                <a:latin typeface="Times New Roman" charset="0"/>
                <a:ea typeface="Times New Roman" charset="0"/>
                <a:cs typeface="Times New Roman" charset="0"/>
              </a:rPr>
              <a:t>z</a:t>
            </a:r>
            <a:r>
              <a:rPr lang="en-US" altLang="zh-CN" b="1" spc="-15" baseline="-25000" dirty="0" err="1">
                <a:latin typeface="Times New Roman" charset="0"/>
                <a:ea typeface="Times New Roman" charset="0"/>
                <a:cs typeface="Times New Roman" charset="0"/>
              </a:rPr>
              <a:t>n</a:t>
            </a:r>
            <a:r>
              <a:rPr lang="en-US" altLang="zh-CN" b="1" spc="-15" dirty="0">
                <a:latin typeface="Times New Roman" charset="0"/>
                <a:ea typeface="Times New Roman" charset="0"/>
                <a:cs typeface="Times New Roman" charset="0"/>
              </a:rPr>
              <a:t>) </a:t>
            </a:r>
            <a:r>
              <a:rPr lang="zh-CN" altLang="en-US" b="1" spc="-15" dirty="0">
                <a:latin typeface="Times New Roman" charset="0"/>
                <a:ea typeface="Times New Roman" charset="0"/>
                <a:cs typeface="Times New Roman" charset="0"/>
              </a:rPr>
              <a:t>，</a:t>
            </a:r>
            <a:endParaRPr lang="en-US" altLang="zh-CN" b="1" spc="-15" dirty="0">
              <a:latin typeface="Times New Roman" charset="0"/>
              <a:ea typeface="Times New Roman" charset="0"/>
              <a:cs typeface="Times New Roman" charset="0"/>
            </a:endParaRPr>
          </a:p>
          <a:p>
            <a:pPr>
              <a:lnSpc>
                <a:spcPct val="150000"/>
              </a:lnSpc>
            </a:pPr>
            <a:r>
              <a:rPr lang="zh-CN" altLang="en-US" b="1" spc="-15" dirty="0">
                <a:solidFill>
                  <a:srgbClr val="151FFF"/>
                </a:solidFill>
                <a:latin typeface="Times New Roman" charset="0"/>
                <a:ea typeface="Times New Roman" charset="0"/>
                <a:cs typeface="Times New Roman" charset="0"/>
              </a:rPr>
              <a:t>            联合分布 </a:t>
            </a:r>
            <a:r>
              <a:rPr lang="en-US" altLang="zh-CN" b="1" spc="-15" dirty="0">
                <a:latin typeface="Times New Roman" charset="0"/>
                <a:ea typeface="Times New Roman" charset="0"/>
                <a:cs typeface="Times New Roman" charset="0"/>
              </a:rPr>
              <a:t>P</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(X,</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Z</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i="1" spc="-15" dirty="0">
                <a:latin typeface="Symbol" pitchFamily="2" charset="2"/>
                <a:ea typeface="Symbol Tiger Expert" charset="2"/>
                <a:cs typeface="Symbol Tiger Expert" charset="2"/>
              </a:rPr>
              <a:t>q</a:t>
            </a:r>
            <a:r>
              <a:rPr lang="zh-CN" altLang="en-US" b="1" i="1" spc="-15" dirty="0">
                <a:latin typeface="Symbol" panose="05050102010706020507" pitchFamily="18" charset="2"/>
                <a:ea typeface="Symbol Tiger Expert" charset="2"/>
                <a:cs typeface="Symbol Tiger Expert" charset="2"/>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a:t>
            </a:r>
            <a:r>
              <a:rPr lang="zh-CN" altLang="en-US" b="1" spc="-15" dirty="0">
                <a:solidFill>
                  <a:srgbClr val="151FFF"/>
                </a:solidFill>
                <a:latin typeface="Times New Roman" charset="0"/>
                <a:ea typeface="Times New Roman" charset="0"/>
                <a:cs typeface="Times New Roman" charset="0"/>
              </a:rPr>
              <a:t>条件分布 </a:t>
            </a:r>
            <a:r>
              <a:rPr lang="en-US" altLang="zh-CN" b="1" spc="-15" dirty="0">
                <a:latin typeface="Times New Roman" charset="0"/>
                <a:ea typeface="Times New Roman" charset="0"/>
                <a:cs typeface="Times New Roman" charset="0"/>
              </a:rPr>
              <a:t>P</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(Z</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X,</a:t>
            </a:r>
            <a:r>
              <a:rPr lang="zh-CN" altLang="en-US" b="1" spc="-15" dirty="0">
                <a:latin typeface="Times New Roman" charset="0"/>
                <a:ea typeface="Times New Roman" charset="0"/>
                <a:cs typeface="Times New Roman" charset="0"/>
              </a:rPr>
              <a:t> </a:t>
            </a:r>
            <a:r>
              <a:rPr lang="en-US" altLang="zh-CN" b="1" i="1" spc="-15" dirty="0">
                <a:latin typeface="Symbol" pitchFamily="2" charset="2"/>
              </a:rPr>
              <a:t>q</a:t>
            </a:r>
            <a:r>
              <a:rPr lang="zh-CN" altLang="en-US" b="1" i="1" spc="-15" dirty="0">
                <a:latin typeface="Symbol" panose="05050102010706020507" pitchFamily="18" charset="2"/>
                <a:ea typeface="Symbol Tiger Expert" charset="2"/>
                <a:cs typeface="Symbol Tiger Expert" charset="2"/>
              </a:rPr>
              <a:t> </a:t>
            </a:r>
            <a:r>
              <a:rPr lang="en-US" altLang="zh-CN" b="1" spc="-15" dirty="0">
                <a:latin typeface="Times New Roman" charset="0"/>
                <a:ea typeface="Times New Roman" charset="0"/>
                <a:cs typeface="Times New Roman" charset="0"/>
              </a:rPr>
              <a:t>)</a:t>
            </a:r>
          </a:p>
          <a:p>
            <a:pPr>
              <a:lnSpc>
                <a:spcPct val="150000"/>
              </a:lnSpc>
            </a:pPr>
            <a:r>
              <a:rPr lang="zh-CN" altLang="en-US" b="1" spc="-15" dirty="0">
                <a:solidFill>
                  <a:srgbClr val="C00000"/>
                </a:solidFill>
                <a:latin typeface="Times New Roman" charset="0"/>
                <a:ea typeface="Times New Roman" charset="0"/>
                <a:cs typeface="Times New Roman" charset="0"/>
              </a:rPr>
              <a:t>输出</a:t>
            </a:r>
            <a:r>
              <a:rPr lang="zh-CN" altLang="en-US" b="1" spc="-15" dirty="0">
                <a:latin typeface="Times New Roman" charset="0"/>
                <a:ea typeface="Times New Roman" charset="0"/>
                <a:cs typeface="Times New Roman" charset="0"/>
              </a:rPr>
              <a:t>：模型参数 </a:t>
            </a:r>
            <a:r>
              <a:rPr lang="en-US" altLang="zh-CN" b="1" i="1" spc="-15" dirty="0">
                <a:latin typeface="Symbol" pitchFamily="2" charset="2"/>
              </a:rPr>
              <a:t>q</a:t>
            </a:r>
            <a:r>
              <a:rPr lang="zh-CN" altLang="en-US" b="1" i="1" spc="-15" dirty="0">
                <a:latin typeface="Symbol" panose="05050102010706020507" pitchFamily="18" charset="2"/>
                <a:ea typeface="Symbol Tiger Expert" charset="2"/>
                <a:cs typeface="Symbol Tiger Expert" charset="2"/>
              </a:rPr>
              <a:t> </a:t>
            </a:r>
            <a:r>
              <a:rPr lang="en-US" altLang="zh-CN" b="1" i="1" spc="-15" dirty="0">
                <a:latin typeface="Symbol" panose="05050102010706020507" pitchFamily="18" charset="2"/>
                <a:ea typeface="Symbol Tiger Expert" charset="2"/>
                <a:cs typeface="Symbol Tiger Expert" charset="2"/>
              </a:rPr>
              <a:t>.</a:t>
            </a:r>
          </a:p>
          <a:p>
            <a:pPr>
              <a:lnSpc>
                <a:spcPct val="150000"/>
              </a:lnSpc>
            </a:pPr>
            <a:r>
              <a:rPr lang="zh-CN" altLang="en-US" b="1" spc="-15" dirty="0">
                <a:latin typeface="Times New Roman" charset="0"/>
                <a:ea typeface="Times New Roman" charset="0"/>
                <a:cs typeface="Times New Roman" charset="0"/>
              </a:rPr>
              <a:t>写出</a:t>
            </a:r>
            <a:r>
              <a:rPr lang="zh-CN" altLang="en-US" b="1" spc="-15" dirty="0">
                <a:solidFill>
                  <a:srgbClr val="151FFF"/>
                </a:solidFill>
                <a:latin typeface="Times New Roman" charset="0"/>
                <a:ea typeface="Times New Roman" charset="0"/>
                <a:cs typeface="Times New Roman" charset="0"/>
              </a:rPr>
              <a:t>似然函数</a:t>
            </a:r>
            <a:r>
              <a:rPr lang="zh-CN" altLang="en-US" b="1" spc="-15" dirty="0">
                <a:latin typeface="Times New Roman" charset="0"/>
                <a:ea typeface="Times New Roman" charset="0"/>
                <a:cs typeface="Times New Roman" charset="0"/>
              </a:rPr>
              <a:t>：</a:t>
            </a:r>
            <a:endParaRPr lang="en-US" altLang="zh-CN" b="1" spc="-15" dirty="0">
              <a:latin typeface="Times New Roman" charset="0"/>
              <a:ea typeface="Times New Roman" charset="0"/>
              <a:cs typeface="Times New Roman" charset="0"/>
            </a:endParaRPr>
          </a:p>
        </p:txBody>
      </p:sp>
      <p:sp>
        <p:nvSpPr>
          <p:cNvPr id="55" name="object 2"/>
          <p:cNvSpPr txBox="1">
            <a:spLocks noGrp="1"/>
          </p:cNvSpPr>
          <p:nvPr>
            <p:ph type="title"/>
          </p:nvPr>
        </p:nvSpPr>
        <p:spPr/>
        <p:txBody>
          <a:bodyPr/>
          <a:lstStyle/>
          <a:p>
            <a:r>
              <a:rPr lang="en-US" altLang="zh-CN" dirty="0"/>
              <a:t>EM</a:t>
            </a:r>
            <a:r>
              <a:rPr lang="zh-CN" altLang="en-US" dirty="0"/>
              <a:t>算法过程</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0" y="2363057"/>
            <a:ext cx="2679700" cy="1347506"/>
          </a:xfrm>
          <a:prstGeom prst="rect">
            <a:avLst/>
          </a:prstGeom>
        </p:spPr>
      </p:pic>
      <p:sp>
        <p:nvSpPr>
          <p:cNvPr id="16" name="矩形 15"/>
          <p:cNvSpPr/>
          <p:nvPr/>
        </p:nvSpPr>
        <p:spPr>
          <a:xfrm>
            <a:off x="1707286" y="3810858"/>
            <a:ext cx="6217514" cy="2535053"/>
          </a:xfrm>
          <a:prstGeom prst="rect">
            <a:avLst/>
          </a:prstGeom>
        </p:spPr>
        <p:txBody>
          <a:bodyPr wrap="square">
            <a:spAutoFit/>
          </a:bodyPr>
          <a:lstStyle/>
          <a:p>
            <a:pPr>
              <a:lnSpc>
                <a:spcPct val="150000"/>
              </a:lnSpc>
            </a:pPr>
            <a:r>
              <a:rPr lang="zh-CN" altLang="en-US" b="1" spc="-15" dirty="0">
                <a:solidFill>
                  <a:srgbClr val="151FFF"/>
                </a:solidFill>
                <a:latin typeface="Times New Roman" charset="0"/>
                <a:ea typeface="Times New Roman" charset="0"/>
                <a:cs typeface="Times New Roman" charset="0"/>
              </a:rPr>
              <a:t>迭代地进行</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(1)</a:t>
            </a:r>
            <a:r>
              <a:rPr lang="zh-CN" altLang="en-US" b="1" spc="-15" dirty="0">
                <a:latin typeface="Times New Roman" charset="0"/>
                <a:ea typeface="Times New Roman" charset="0"/>
                <a:cs typeface="Times New Roman" charset="0"/>
              </a:rPr>
              <a:t> 构造 </a:t>
            </a:r>
            <a:r>
              <a:rPr lang="en-US" altLang="zh-CN" b="1" spc="-15" dirty="0">
                <a:latin typeface="Times New Roman" charset="0"/>
                <a:ea typeface="Times New Roman" charset="0"/>
                <a:cs typeface="Times New Roman" charset="0"/>
              </a:rPr>
              <a:t>L(</a:t>
            </a:r>
            <a:r>
              <a:rPr lang="en-US" altLang="zh-CN" b="1" i="1" spc="-15" dirty="0">
                <a:latin typeface="Symbol" pitchFamily="2" charset="2"/>
              </a:rPr>
              <a:t>q</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的一个</a:t>
            </a:r>
            <a:r>
              <a:rPr lang="zh-CN" altLang="en-US" b="1" spc="-15" dirty="0">
                <a:solidFill>
                  <a:srgbClr val="151FFF"/>
                </a:solidFill>
                <a:latin typeface="Times New Roman" charset="0"/>
                <a:ea typeface="Times New Roman" charset="0"/>
                <a:cs typeface="Times New Roman" charset="0"/>
              </a:rPr>
              <a:t>下界</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(lower-bound);</a:t>
            </a:r>
            <a:r>
              <a:rPr lang="zh-CN" altLang="en-US" b="1" spc="-15" dirty="0">
                <a:latin typeface="Times New Roman" charset="0"/>
                <a:ea typeface="Times New Roman" charset="0"/>
                <a:cs typeface="Times New Roman" charset="0"/>
              </a:rPr>
              <a:t> </a:t>
            </a:r>
            <a:endParaRPr lang="en-US" altLang="zh-CN" b="1" spc="-15" dirty="0">
              <a:latin typeface="Times New Roman" charset="0"/>
              <a:ea typeface="Times New Roman" charset="0"/>
              <a:cs typeface="Times New Roman" charset="0"/>
            </a:endParaRPr>
          </a:p>
          <a:p>
            <a:pPr>
              <a:lnSpc>
                <a:spcPct val="150000"/>
              </a:lnSpc>
            </a:pPr>
            <a:r>
              <a:rPr lang="en-US" altLang="zh-CN" b="1" spc="-15" dirty="0">
                <a:latin typeface="Times New Roman" charset="0"/>
                <a:ea typeface="Times New Roman" charset="0"/>
                <a:cs typeface="Times New Roman" charset="0"/>
              </a:rPr>
              <a:t>	</a:t>
            </a:r>
            <a:r>
              <a:rPr lang="zh-CN" altLang="en-US" b="1" spc="-15" dirty="0">
                <a:latin typeface="Times New Roman" charset="0"/>
                <a:ea typeface="Times New Roman" charset="0"/>
                <a:cs typeface="Times New Roman" charset="0"/>
              </a:rPr>
              <a:t>         令：</a:t>
            </a:r>
            <a:endParaRPr lang="en-US" altLang="zh-CN" b="1" spc="-15" dirty="0">
              <a:latin typeface="Times New Roman" charset="0"/>
              <a:ea typeface="Times New Roman" charset="0"/>
              <a:cs typeface="Times New Roman" charset="0"/>
            </a:endParaRPr>
          </a:p>
          <a:p>
            <a:pPr>
              <a:lnSpc>
                <a:spcPct val="150000"/>
              </a:lnSpc>
            </a:pPr>
            <a:r>
              <a:rPr lang="en-US" altLang="zh-CN" b="1" spc="-15" dirty="0">
                <a:latin typeface="Times New Roman" charset="0"/>
                <a:ea typeface="Times New Roman" charset="0"/>
                <a:cs typeface="Times New Roman" charset="0"/>
              </a:rPr>
              <a:t>	</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(2)</a:t>
            </a:r>
            <a:r>
              <a:rPr lang="zh-CN" altLang="en-US" b="1" spc="-15" dirty="0">
                <a:latin typeface="Times New Roman" charset="0"/>
                <a:ea typeface="Times New Roman" charset="0"/>
                <a:cs typeface="Times New Roman" charset="0"/>
              </a:rPr>
              <a:t> 对这个下界求最大化。</a:t>
            </a:r>
            <a:r>
              <a:rPr lang="en-US" altLang="zh-CN" b="1" spc="-15" dirty="0">
                <a:solidFill>
                  <a:srgbClr val="151FFF"/>
                </a:solidFill>
                <a:latin typeface="Times New Roman" charset="0"/>
                <a:ea typeface="Times New Roman" charset="0"/>
                <a:cs typeface="Times New Roman" charset="0"/>
              </a:rPr>
              <a:t>(MLE)</a:t>
            </a:r>
          </a:p>
          <a:p>
            <a:pPr>
              <a:lnSpc>
                <a:spcPct val="150000"/>
              </a:lnSpc>
            </a:pPr>
            <a:endParaRPr lang="en-US" altLang="zh-CN" b="1" spc="-15" dirty="0">
              <a:solidFill>
                <a:srgbClr val="151FFF"/>
              </a:solidFill>
              <a:latin typeface="Times New Roman" charset="0"/>
              <a:ea typeface="Times New Roman" charset="0"/>
              <a:cs typeface="Times New Roman" charset="0"/>
            </a:endParaRPr>
          </a:p>
          <a:p>
            <a:pPr>
              <a:lnSpc>
                <a:spcPct val="150000"/>
              </a:lnSpc>
            </a:pPr>
            <a:r>
              <a:rPr lang="zh-CN" altLang="en-US" dirty="0"/>
              <a:t>         </a:t>
            </a:r>
            <a:endParaRPr lang="en-US" altLang="zh-CN" dirty="0"/>
          </a:p>
          <a:p>
            <a:pPr>
              <a:lnSpc>
                <a:spcPct val="150000"/>
              </a:lnSpc>
            </a:pPr>
            <a:r>
              <a:rPr lang="zh-CN" altLang="en-US" dirty="0"/>
              <a:t>                  重复这个过程， 直到收敛到</a:t>
            </a:r>
            <a:r>
              <a:rPr lang="zh-CN" altLang="en-US" dirty="0">
                <a:solidFill>
                  <a:srgbClr val="151FFF"/>
                </a:solidFill>
              </a:rPr>
              <a:t>局部最大值</a:t>
            </a:r>
            <a:r>
              <a:rPr lang="zh-CN" altLang="en-US" dirty="0"/>
              <a:t>。 </a:t>
            </a:r>
          </a:p>
        </p:txBody>
      </p:sp>
      <p:sp>
        <p:nvSpPr>
          <p:cNvPr id="5" name="矩形 4"/>
          <p:cNvSpPr/>
          <p:nvPr/>
        </p:nvSpPr>
        <p:spPr>
          <a:xfrm>
            <a:off x="7281559" y="3905449"/>
            <a:ext cx="801501" cy="369332"/>
          </a:xfrm>
          <a:prstGeom prst="rect">
            <a:avLst/>
          </a:prstGeom>
        </p:spPr>
        <p:txBody>
          <a:bodyPr wrap="none">
            <a:spAutoFit/>
          </a:bodyPr>
          <a:lstStyle/>
          <a:p>
            <a:r>
              <a:rPr lang="en-US" altLang="zh-CN" b="1" spc="-15" dirty="0">
                <a:solidFill>
                  <a:srgbClr val="C00000"/>
                </a:solidFill>
                <a:latin typeface="Times New Roman" charset="0"/>
                <a:ea typeface="Times New Roman" charset="0"/>
                <a:cs typeface="Times New Roman" charset="0"/>
              </a:rPr>
              <a:t>E-step</a:t>
            </a:r>
            <a:endParaRPr lang="zh-CN" altLang="en-US" dirty="0"/>
          </a:p>
        </p:txBody>
      </p:sp>
      <p:sp>
        <p:nvSpPr>
          <p:cNvPr id="19" name="矩形 18"/>
          <p:cNvSpPr/>
          <p:nvPr/>
        </p:nvSpPr>
        <p:spPr>
          <a:xfrm>
            <a:off x="7281558" y="4790698"/>
            <a:ext cx="865622" cy="369332"/>
          </a:xfrm>
          <a:prstGeom prst="rect">
            <a:avLst/>
          </a:prstGeom>
        </p:spPr>
        <p:txBody>
          <a:bodyPr wrap="none">
            <a:spAutoFit/>
          </a:bodyPr>
          <a:lstStyle/>
          <a:p>
            <a:r>
              <a:rPr lang="en-US" altLang="zh-CN" b="1" spc="-15" dirty="0">
                <a:solidFill>
                  <a:srgbClr val="C00000"/>
                </a:solidFill>
                <a:latin typeface="Times New Roman" charset="0"/>
                <a:ea typeface="Times New Roman" charset="0"/>
                <a:cs typeface="Times New Roman" charset="0"/>
              </a:rPr>
              <a:t>M-step</a:t>
            </a:r>
            <a:endParaRPr lang="zh-CN" altLang="en-US" dirty="0"/>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1450" y="4359531"/>
            <a:ext cx="2336800" cy="301972"/>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5201" y="5210178"/>
            <a:ext cx="4009571" cy="652721"/>
          </a:xfrm>
          <a:prstGeom prst="rect">
            <a:avLst/>
          </a:prstGeom>
        </p:spPr>
      </p:pic>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10600" y="2362200"/>
            <a:ext cx="3563629" cy="1595942"/>
          </a:xfrm>
          <a:prstGeom prst="rect">
            <a:avLst/>
          </a:prstGeom>
        </p:spPr>
      </p:pic>
      <p:sp>
        <p:nvSpPr>
          <p:cNvPr id="11" name="矩形 10"/>
          <p:cNvSpPr/>
          <p:nvPr/>
        </p:nvSpPr>
        <p:spPr>
          <a:xfrm>
            <a:off x="7910513" y="4319318"/>
            <a:ext cx="2115431" cy="369332"/>
          </a:xfrm>
          <a:prstGeom prst="rect">
            <a:avLst/>
          </a:prstGeom>
          <a:solidFill>
            <a:srgbClr val="FFFF00"/>
          </a:solidFill>
        </p:spPr>
        <p:txBody>
          <a:bodyPr wrap="square">
            <a:spAutoFit/>
          </a:bodyPr>
          <a:lstStyle/>
          <a:p>
            <a:r>
              <a:rPr lang="zh-CN" altLang="en-US" b="1" i="1" dirty="0">
                <a:solidFill>
                  <a:srgbClr val="C00000"/>
                </a:solidFill>
                <a:latin typeface="Times New Roman" charset="0"/>
                <a:ea typeface="Times New Roman" charset="0"/>
                <a:cs typeface="Times New Roman" charset="0"/>
              </a:rPr>
              <a:t>固定了参数 </a:t>
            </a:r>
            <a:r>
              <a:rPr lang="en-US" altLang="zh-CN" b="1" spc="-15" dirty="0">
                <a:solidFill>
                  <a:srgbClr val="C00000"/>
                </a:solidFill>
                <a:latin typeface="Symbol" pitchFamily="2" charset="2"/>
                <a:ea typeface="Symbol Tiger Expert" charset="2"/>
                <a:cs typeface="Symbol Tiger Expert" charset="2"/>
              </a:rPr>
              <a:t>q</a:t>
            </a:r>
            <a:r>
              <a:rPr lang="zh-CN" altLang="en-US" b="1" i="1" spc="-15" dirty="0">
                <a:solidFill>
                  <a:srgbClr val="C00000"/>
                </a:solidFill>
                <a:latin typeface="+mn-ea"/>
                <a:cs typeface="Symbol Tiger Expert" charset="2"/>
              </a:rPr>
              <a:t>求</a:t>
            </a:r>
            <a:r>
              <a:rPr lang="zh-Hans" altLang="en-US" b="1" i="1" dirty="0">
                <a:solidFill>
                  <a:srgbClr val="C00000"/>
                </a:solidFill>
                <a:latin typeface="+mn-ea"/>
                <a:cs typeface="Times New Roman" charset="0"/>
              </a:rPr>
              <a:t> </a:t>
            </a:r>
            <a:r>
              <a:rPr lang="en-US" altLang="zh-CN" b="1" i="1" dirty="0">
                <a:solidFill>
                  <a:srgbClr val="C00000"/>
                </a:solidFill>
                <a:latin typeface="Times New Roman" charset="0"/>
                <a:ea typeface="Times New Roman" charset="0"/>
                <a:cs typeface="Times New Roman" charset="0"/>
              </a:rPr>
              <a:t>Q</a:t>
            </a:r>
            <a:r>
              <a:rPr lang="en-US" altLang="zh-CN" b="1" i="1" baseline="-25000" dirty="0">
                <a:solidFill>
                  <a:srgbClr val="C00000"/>
                </a:solidFill>
                <a:latin typeface="Times New Roman" charset="0"/>
                <a:ea typeface="Times New Roman" charset="0"/>
                <a:cs typeface="Times New Roman" charset="0"/>
              </a:rPr>
              <a:t>i</a:t>
            </a:r>
            <a:endParaRPr lang="zh-CN" altLang="en-US" b="1" baseline="-25000" dirty="0">
              <a:solidFill>
                <a:srgbClr val="C00000"/>
              </a:solidFill>
              <a:latin typeface="Times New Roman" charset="0"/>
              <a:ea typeface="Times New Roman" charset="0"/>
              <a:cs typeface="Times New Roman" charset="0"/>
            </a:endParaRPr>
          </a:p>
        </p:txBody>
      </p:sp>
      <p:sp>
        <p:nvSpPr>
          <p:cNvPr id="13" name="矩形 12">
            <a:extLst>
              <a:ext uri="{FF2B5EF4-FFF2-40B4-BE49-F238E27FC236}">
                <a16:creationId xmlns:a16="http://schemas.microsoft.com/office/drawing/2014/main" id="{AA77EE15-6E90-4648-AF5B-5DEB20DA21C7}"/>
              </a:ext>
            </a:extLst>
          </p:cNvPr>
          <p:cNvSpPr/>
          <p:nvPr/>
        </p:nvSpPr>
        <p:spPr>
          <a:xfrm>
            <a:off x="7924800" y="5265416"/>
            <a:ext cx="2101144" cy="369332"/>
          </a:xfrm>
          <a:prstGeom prst="rect">
            <a:avLst/>
          </a:prstGeom>
          <a:solidFill>
            <a:srgbClr val="FFFF00"/>
          </a:solidFill>
        </p:spPr>
        <p:txBody>
          <a:bodyPr wrap="square">
            <a:spAutoFit/>
          </a:bodyPr>
          <a:lstStyle/>
          <a:p>
            <a:r>
              <a:rPr lang="zh-CN" altLang="en-US" b="1" i="1" dirty="0">
                <a:solidFill>
                  <a:srgbClr val="C00000"/>
                </a:solidFill>
                <a:latin typeface="Times New Roman" charset="0"/>
                <a:ea typeface="Times New Roman" charset="0"/>
                <a:cs typeface="Times New Roman" charset="0"/>
              </a:rPr>
              <a:t>固定了</a:t>
            </a:r>
            <a:r>
              <a:rPr lang="en-US" altLang="zh-CN" b="1" i="1" dirty="0">
                <a:solidFill>
                  <a:srgbClr val="C00000"/>
                </a:solidFill>
                <a:latin typeface="Times New Roman" charset="0"/>
                <a:ea typeface="Times New Roman" charset="0"/>
                <a:cs typeface="Times New Roman" charset="0"/>
              </a:rPr>
              <a:t>Q</a:t>
            </a:r>
            <a:r>
              <a:rPr lang="en-US" altLang="zh-CN" b="1" i="1" baseline="-25000" dirty="0">
                <a:solidFill>
                  <a:srgbClr val="C00000"/>
                </a:solidFill>
                <a:latin typeface="Times New Roman" charset="0"/>
                <a:ea typeface="Times New Roman" charset="0"/>
                <a:cs typeface="Times New Roman" charset="0"/>
              </a:rPr>
              <a:t>i</a:t>
            </a:r>
            <a:r>
              <a:rPr lang="zh-CN" altLang="en-US" b="1" i="1" baseline="-25000" dirty="0">
                <a:solidFill>
                  <a:srgbClr val="C00000"/>
                </a:solidFill>
                <a:latin typeface="Times New Roman" charset="0"/>
                <a:ea typeface="Times New Roman" charset="0"/>
                <a:cs typeface="Times New Roman" charset="0"/>
              </a:rPr>
              <a:t> </a:t>
            </a:r>
            <a:r>
              <a:rPr lang="zh-CN" altLang="en-US" b="1" i="1" dirty="0">
                <a:solidFill>
                  <a:srgbClr val="C00000"/>
                </a:solidFill>
                <a:latin typeface="Times New Roman" charset="0"/>
                <a:ea typeface="Times New Roman" charset="0"/>
                <a:cs typeface="Times New Roman" charset="0"/>
              </a:rPr>
              <a:t>求参数 </a:t>
            </a:r>
            <a:r>
              <a:rPr lang="en-US" altLang="zh-CN" b="1" spc="-15" dirty="0">
                <a:solidFill>
                  <a:srgbClr val="C00000"/>
                </a:solidFill>
                <a:latin typeface="Symbol" pitchFamily="2" charset="2"/>
                <a:ea typeface="Symbol Tiger Expert" charset="2"/>
                <a:cs typeface="Symbol Tiger Expert" charset="2"/>
              </a:rPr>
              <a:t>q</a:t>
            </a:r>
            <a:r>
              <a:rPr lang="zh-CN" altLang="en-US" b="1" spc="-15" dirty="0">
                <a:solidFill>
                  <a:srgbClr val="C00000"/>
                </a:solidFill>
                <a:latin typeface="Symbol Tiger Expert" charset="2"/>
                <a:ea typeface="Symbol Tiger Expert" charset="2"/>
                <a:cs typeface="Symbol Tiger Expert" charset="2"/>
              </a:rPr>
              <a:t> </a:t>
            </a:r>
            <a:endParaRPr lang="zh-CN" altLang="en-US" b="1" baseline="-25000" dirty="0">
              <a:solidFill>
                <a:srgbClr val="C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050595360"/>
      </p:ext>
    </p:extLst>
  </p:cSld>
  <p:clrMapOvr>
    <a:masterClrMapping/>
  </p:clrMapOvr>
  <p:extLst mod="1"/>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本章小结</a:t>
            </a:r>
            <a:endParaRPr lang="zh-CN" altLang="en-US" dirty="0"/>
          </a:p>
        </p:txBody>
      </p:sp>
      <p:sp>
        <p:nvSpPr>
          <p:cNvPr id="3" name="内容占位符 2"/>
          <p:cNvSpPr>
            <a:spLocks noGrp="1"/>
          </p:cNvSpPr>
          <p:nvPr>
            <p:ph idx="1"/>
          </p:nvPr>
        </p:nvSpPr>
        <p:spPr/>
        <p:txBody>
          <a:bodyPr/>
          <a:lstStyle/>
          <a:p>
            <a:r>
              <a:rPr lang="zh-CN" altLang="en-US" dirty="0"/>
              <a:t>上一章：主做分类的</a:t>
            </a:r>
            <a:r>
              <a:rPr lang="en-US" altLang="zh-CN" dirty="0"/>
              <a:t>SVM</a:t>
            </a:r>
            <a:r>
              <a:rPr lang="zh-CN" altLang="en-US" dirty="0"/>
              <a:t>；本章：贝叶斯分类</a:t>
            </a:r>
            <a:endParaRPr lang="en-US" altLang="zh-CN" dirty="0"/>
          </a:p>
          <a:p>
            <a:r>
              <a:rPr lang="zh-CN" altLang="en-US" dirty="0"/>
              <a:t>求后验概率的预备知识：</a:t>
            </a:r>
            <a:endParaRPr lang="en-US" altLang="zh-CN" dirty="0"/>
          </a:p>
          <a:p>
            <a:pPr lvl="1"/>
            <a:r>
              <a:rPr lang="zh-CN" altLang="en-US" dirty="0"/>
              <a:t>贝叶斯决策论</a:t>
            </a:r>
            <a:endParaRPr lang="en-US" altLang="zh-CN" dirty="0"/>
          </a:p>
          <a:p>
            <a:pPr lvl="1"/>
            <a:r>
              <a:rPr lang="zh-CN" altLang="en-US" dirty="0"/>
              <a:t>极大似然估计</a:t>
            </a:r>
            <a:endParaRPr lang="en-US" altLang="zh-CN" dirty="0"/>
          </a:p>
          <a:p>
            <a:r>
              <a:rPr lang="zh-CN" altLang="en-US" dirty="0"/>
              <a:t>假设样本属性皆独立，求最大后验概率</a:t>
            </a:r>
            <a:endParaRPr lang="en-US" altLang="zh-CN" dirty="0"/>
          </a:p>
          <a:p>
            <a:pPr lvl="1"/>
            <a:r>
              <a:rPr lang="zh-CN" altLang="en-US" dirty="0"/>
              <a:t>朴素贝叶斯分类器</a:t>
            </a:r>
            <a:endParaRPr lang="en-US" altLang="zh-CN" dirty="0"/>
          </a:p>
          <a:p>
            <a:r>
              <a:rPr lang="zh-CN" altLang="en-US" dirty="0"/>
              <a:t>部分属性存在依赖，常见</a:t>
            </a:r>
            <a:r>
              <a:rPr lang="en-US" altLang="zh-CN" dirty="0"/>
              <a:t>ODE</a:t>
            </a:r>
          </a:p>
          <a:p>
            <a:pPr lvl="1"/>
            <a:r>
              <a:rPr lang="zh-CN" altLang="en-US" dirty="0"/>
              <a:t>半朴素贝叶斯分类器</a:t>
            </a:r>
            <a:endParaRPr lang="en-US" altLang="zh-CN" dirty="0"/>
          </a:p>
          <a:p>
            <a:r>
              <a:rPr lang="zh-CN" altLang="en-US" dirty="0"/>
              <a:t>属性间存在高阶依赖</a:t>
            </a:r>
            <a:endParaRPr lang="en-US" altLang="zh-CN" dirty="0"/>
          </a:p>
          <a:p>
            <a:pPr lvl="1"/>
            <a:r>
              <a:rPr lang="zh-CN" altLang="en-US" dirty="0"/>
              <a:t>贝叶斯网</a:t>
            </a:r>
            <a:endParaRPr lang="en-US" altLang="zh-CN" dirty="0"/>
          </a:p>
          <a:p>
            <a:r>
              <a:rPr lang="zh-CN" altLang="en-US" dirty="0"/>
              <a:t>有的属性值未被观测到（隐变量）</a:t>
            </a:r>
            <a:endParaRPr lang="en-US" altLang="zh-CN" dirty="0"/>
          </a:p>
          <a:p>
            <a:pPr lvl="1"/>
            <a:r>
              <a:rPr lang="en-US" altLang="zh-CN" dirty="0"/>
              <a:t>EM</a:t>
            </a:r>
            <a:r>
              <a:rPr lang="zh-CN" altLang="en-US" dirty="0"/>
              <a:t>算法</a:t>
            </a:r>
            <a:endParaRPr lang="en-US" altLang="zh-CN" dirty="0"/>
          </a:p>
        </p:txBody>
      </p:sp>
    </p:spTree>
    <p:custDataLst>
      <p:tags r:id="rId1"/>
    </p:custDataLst>
    <p:extLst>
      <p:ext uri="{BB962C8B-B14F-4D97-AF65-F5344CB8AC3E}">
        <p14:creationId xmlns:p14="http://schemas.microsoft.com/office/powerpoint/2010/main" val="394824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mod="1"/>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zh-CN" altLang="en-US"/>
              <a:t>贝叶斯决策论 </a:t>
            </a:r>
            <a:r>
              <a:rPr lang="en-US" altLang="zh-CN"/>
              <a:t>(</a:t>
            </a:r>
            <a:r>
              <a:rPr lang="en"/>
              <a:t>Bayesian decision theory)</a:t>
            </a:r>
          </a:p>
        </p:txBody>
      </p:sp>
      <p:sp>
        <p:nvSpPr>
          <p:cNvPr id="6" name="object 6"/>
          <p:cNvSpPr txBox="1"/>
          <p:nvPr/>
        </p:nvSpPr>
        <p:spPr>
          <a:xfrm>
            <a:off x="2055151" y="1219201"/>
            <a:ext cx="8155649" cy="4431983"/>
          </a:xfrm>
          <a:prstGeom prst="rect">
            <a:avLst/>
          </a:prstGeom>
        </p:spPr>
        <p:txBody>
          <a:bodyPr vert="horz" wrap="square" lIns="0" tIns="0" rIns="0" bIns="0" rtlCol="0">
            <a:spAutoFit/>
          </a:bodyPr>
          <a:lstStyle/>
          <a:p>
            <a:pPr marL="298450" indent="-285750">
              <a:buFont typeface="Arial" charset="0"/>
              <a:buChar char="•"/>
              <a:tabLst>
                <a:tab pos="299085" algn="l"/>
              </a:tabLst>
            </a:pPr>
            <a:r>
              <a:rPr lang="zh-CN" altLang="en-US" sz="2400" dirty="0">
                <a:solidFill>
                  <a:srgbClr val="FF0000"/>
                </a:solidFill>
              </a:rPr>
              <a:t>条件风险</a:t>
            </a:r>
            <a:r>
              <a:rPr lang="zh-CN" altLang="en-US" sz="2400" dirty="0"/>
              <a:t>：</a:t>
            </a:r>
            <a:endParaRPr lang="en-US" altLang="zh-CN" sz="2400" dirty="0"/>
          </a:p>
          <a:p>
            <a:pPr marL="298450" indent="-285750">
              <a:buFont typeface="Arial" charset="0"/>
              <a:buChar char="•"/>
              <a:tabLst>
                <a:tab pos="299085" algn="l"/>
              </a:tabLst>
            </a:pPr>
            <a:endParaRPr lang="en-US" altLang="zh-CN" sz="2400" dirty="0"/>
          </a:p>
          <a:p>
            <a:pPr marL="298450" indent="-285750">
              <a:buFont typeface="Arial" charset="0"/>
              <a:buChar char="•"/>
              <a:tabLst>
                <a:tab pos="299085" algn="l"/>
              </a:tabLst>
            </a:pPr>
            <a:endParaRPr lang="en-US" altLang="zh-CN" sz="2400" dirty="0"/>
          </a:p>
          <a:p>
            <a:pPr marL="298450" indent="-285750">
              <a:buFont typeface="Arial" charset="0"/>
              <a:buChar char="•"/>
              <a:tabLst>
                <a:tab pos="299085" algn="l"/>
              </a:tabLst>
            </a:pPr>
            <a:r>
              <a:rPr lang="zh-CN" altLang="en-US" sz="2400" dirty="0">
                <a:latin typeface="+mj-ea"/>
              </a:rPr>
              <a:t>于是，</a:t>
            </a:r>
            <a:r>
              <a:rPr lang="zh-CN" altLang="en-US" sz="2400" dirty="0">
                <a:solidFill>
                  <a:srgbClr val="FF0000"/>
                </a:solidFill>
                <a:latin typeface="+mj-ea"/>
              </a:rPr>
              <a:t>最小化分类错误率</a:t>
            </a:r>
            <a:r>
              <a:rPr lang="zh-CN" altLang="en-US" sz="2400" dirty="0">
                <a:latin typeface="+mj-ea"/>
              </a:rPr>
              <a:t>的</a:t>
            </a:r>
            <a:r>
              <a:rPr lang="zh-CN" altLang="en-US" sz="2400" dirty="0">
                <a:solidFill>
                  <a:srgbClr val="FF0000"/>
                </a:solidFill>
                <a:latin typeface="+mj-ea"/>
              </a:rPr>
              <a:t>贝叶斯最优分类器</a:t>
            </a:r>
            <a:r>
              <a:rPr lang="zh-CN" altLang="en-US" sz="2400" dirty="0">
                <a:latin typeface="+mj-ea"/>
              </a:rPr>
              <a:t>为：</a:t>
            </a:r>
            <a:endParaRPr lang="en-US" altLang="zh-CN" sz="2400" dirty="0">
              <a:latin typeface="+mj-ea"/>
            </a:endParaRPr>
          </a:p>
          <a:p>
            <a:pPr marL="298450" indent="-285750">
              <a:buFont typeface="Arial" charset="0"/>
              <a:buChar char="•"/>
              <a:tabLst>
                <a:tab pos="299085" algn="l"/>
              </a:tabLst>
            </a:pPr>
            <a:endParaRPr lang="en-US" altLang="zh-CN" sz="2400" dirty="0">
              <a:latin typeface="+mj-ea"/>
            </a:endParaRPr>
          </a:p>
          <a:p>
            <a:pPr marL="298450" indent="-285750">
              <a:buFont typeface="Arial" charset="0"/>
              <a:buChar char="•"/>
              <a:tabLst>
                <a:tab pos="299085" algn="l"/>
              </a:tabLst>
            </a:pPr>
            <a:endParaRPr lang="en-US" altLang="zh-CN" sz="2400" dirty="0">
              <a:latin typeface="+mj-ea"/>
            </a:endParaRPr>
          </a:p>
          <a:p>
            <a:pPr marL="298450" indent="-285750">
              <a:buFont typeface="Arial" charset="0"/>
              <a:buChar char="•"/>
              <a:tabLst>
                <a:tab pos="299085" algn="l"/>
              </a:tabLst>
            </a:pPr>
            <a:endParaRPr lang="en-US" altLang="zh-CN" sz="2400" dirty="0">
              <a:latin typeface="+mj-ea"/>
            </a:endParaRPr>
          </a:p>
          <a:p>
            <a:pPr marL="298450" indent="-285750">
              <a:buFont typeface="Arial" charset="0"/>
              <a:buChar char="•"/>
              <a:tabLst>
                <a:tab pos="299085" algn="l"/>
              </a:tabLst>
            </a:pPr>
            <a:r>
              <a:rPr lang="zh-CN" altLang="en-US" sz="2400" dirty="0">
                <a:latin typeface="+mj-ea"/>
              </a:rPr>
              <a:t>即对每个样本 </a:t>
            </a:r>
            <a:r>
              <a:rPr lang="en-US" altLang="zh-CN" sz="2400" b="1" i="1" dirty="0">
                <a:latin typeface="Times New Roman" charset="0"/>
                <a:ea typeface="Times New Roman" charset="0"/>
                <a:cs typeface="Times New Roman" charset="0"/>
              </a:rPr>
              <a:t>x</a:t>
            </a:r>
            <a:r>
              <a:rPr lang="zh-CN" altLang="en-US" sz="2400" dirty="0">
                <a:latin typeface="+mj-ea"/>
              </a:rPr>
              <a:t> ，选择能使</a:t>
            </a:r>
            <a:r>
              <a:rPr lang="zh-CN" altLang="en-US" sz="2400" dirty="0">
                <a:solidFill>
                  <a:srgbClr val="C00000"/>
                </a:solidFill>
                <a:latin typeface="+mj-ea"/>
              </a:rPr>
              <a:t>后验概率        </a:t>
            </a:r>
            <a:r>
              <a:rPr lang="zh-CN" altLang="en-US" sz="2400" dirty="0">
                <a:latin typeface="+mj-ea"/>
              </a:rPr>
              <a:t>最大的类别标记。</a:t>
            </a:r>
          </a:p>
          <a:p>
            <a:pPr marL="298450" indent="-285750">
              <a:buFont typeface="Arial" charset="0"/>
              <a:buChar char="•"/>
              <a:tabLst>
                <a:tab pos="299085" algn="l"/>
              </a:tabLst>
            </a:pPr>
            <a:endParaRPr lang="zh-CN" altLang="en-US" sz="2400" dirty="0"/>
          </a:p>
          <a:p>
            <a:pPr marL="298450" indent="-285750">
              <a:buFont typeface="Arial" charset="0"/>
              <a:buChar char="•"/>
              <a:tabLst>
                <a:tab pos="299085" algn="l"/>
              </a:tabLst>
            </a:pPr>
            <a:r>
              <a:rPr lang="zh-CN" altLang="en-US" sz="2400" dirty="0">
                <a:latin typeface="+mj-ea"/>
              </a:rPr>
              <a:t>欲使用贝叶斯判定准则来最小化决策风险，首先要获得后验概率 </a:t>
            </a:r>
          </a:p>
        </p:txBody>
      </p:sp>
      <p:grpSp>
        <p:nvGrpSpPr>
          <p:cNvPr id="22" name="组合 8"/>
          <p:cNvGrpSpPr/>
          <p:nvPr/>
        </p:nvGrpSpPr>
        <p:grpSpPr>
          <a:xfrm>
            <a:off x="3194538" y="2819401"/>
            <a:ext cx="4999548" cy="585979"/>
            <a:chOff x="2488230" y="4571593"/>
            <a:chExt cx="4999548" cy="585979"/>
          </a:xfrm>
        </p:grpSpPr>
        <p:pic>
          <p:nvPicPr>
            <p:cNvPr id="23" name="图片 22"/>
            <p:cNvPicPr>
              <a:picLocks noChangeAspect="1"/>
            </p:cNvPicPr>
            <p:nvPr/>
          </p:nvPicPr>
          <p:blipFill>
            <a:blip r:embed="rId4"/>
            <a:stretch>
              <a:fillRect/>
            </a:stretch>
          </p:blipFill>
          <p:spPr>
            <a:xfrm>
              <a:off x="2488230" y="4571593"/>
              <a:ext cx="3458485" cy="585979"/>
            </a:xfrm>
            <a:prstGeom prst="rect">
              <a:avLst/>
            </a:prstGeom>
          </p:spPr>
        </p:pic>
        <p:pic>
          <p:nvPicPr>
            <p:cNvPr id="24" name="图片 23"/>
            <p:cNvPicPr>
              <a:picLocks noChangeAspect="1"/>
            </p:cNvPicPr>
            <p:nvPr/>
          </p:nvPicPr>
          <p:blipFill>
            <a:blip r:embed="rId5"/>
            <a:stretch>
              <a:fillRect/>
            </a:stretch>
          </p:blipFill>
          <p:spPr>
            <a:xfrm>
              <a:off x="6864244" y="4593786"/>
              <a:ext cx="623534" cy="340995"/>
            </a:xfrm>
            <a:prstGeom prst="rect">
              <a:avLst/>
            </a:prstGeom>
          </p:spPr>
        </p:pic>
      </p:gr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6200" y="1676400"/>
            <a:ext cx="3187700" cy="434440"/>
          </a:xfrm>
          <a:prstGeom prst="rect">
            <a:avLst/>
          </a:prstGeom>
        </p:spPr>
      </p:pic>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7600" y="3810001"/>
            <a:ext cx="1016000" cy="370803"/>
          </a:xfrm>
          <a:prstGeom prst="rect">
            <a:avLst/>
          </a:prstGeom>
        </p:spPr>
      </p:pic>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9000" y="5281852"/>
            <a:ext cx="1016000" cy="370803"/>
          </a:xfrm>
          <a:prstGeom prst="rect">
            <a:avLst/>
          </a:prstGeom>
        </p:spPr>
      </p:pic>
      <p:sp>
        <p:nvSpPr>
          <p:cNvPr id="4" name="矩形 3"/>
          <p:cNvSpPr/>
          <p:nvPr/>
        </p:nvSpPr>
        <p:spPr>
          <a:xfrm>
            <a:off x="4800600" y="5281851"/>
            <a:ext cx="4405052" cy="400110"/>
          </a:xfrm>
          <a:prstGeom prst="rect">
            <a:avLst/>
          </a:prstGeom>
        </p:spPr>
        <p:txBody>
          <a:bodyPr wrap="none">
            <a:spAutoFit/>
          </a:bodyPr>
          <a:lstStyle/>
          <a:p>
            <a:pPr marL="12700" indent="610870"/>
            <a:r>
              <a:rPr lang="zh-CN" altLang="en-US" sz="2000" dirty="0">
                <a:solidFill>
                  <a:srgbClr val="FF0000"/>
                </a:solidFill>
                <a:latin typeface="FangSong"/>
                <a:cs typeface="FangSong"/>
              </a:rPr>
              <a:t>在现实中通常难以直接获得！！</a:t>
            </a:r>
          </a:p>
        </p:txBody>
      </p:sp>
    </p:spTree>
    <p:custDataLst>
      <p:tags r:id="rId1"/>
    </p:custDataLst>
    <p:extLst>
      <p:ext uri="{BB962C8B-B14F-4D97-AF65-F5344CB8AC3E}">
        <p14:creationId xmlns:p14="http://schemas.microsoft.com/office/powerpoint/2010/main" val="188495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6121401" y="2867717"/>
            <a:ext cx="4083913" cy="2749471"/>
          </a:xfrm>
          <a:prstGeom prst="rect">
            <a:avLst/>
          </a:prstGeom>
          <a:ln w="12192">
            <a:solidFill>
              <a:srgbClr val="000000"/>
            </a:solidFill>
          </a:ln>
        </p:spPr>
        <p:txBody>
          <a:bodyPr vert="horz" wrap="square" lIns="0" tIns="0" rIns="0" bIns="0" rtlCol="0">
            <a:spAutoFit/>
          </a:bodyPr>
          <a:lstStyle/>
          <a:p>
            <a:pPr marL="118110" marR="926465">
              <a:lnSpc>
                <a:spcPct val="120000"/>
              </a:lnSpc>
            </a:pPr>
            <a:r>
              <a:rPr sz="2000" spc="10" dirty="0">
                <a:latin typeface="FangSong"/>
                <a:cs typeface="FangSong"/>
              </a:rPr>
              <a:t>思路</a:t>
            </a:r>
            <a:r>
              <a:rPr sz="2000" dirty="0">
                <a:latin typeface="FangSong"/>
                <a:cs typeface="FangSong"/>
              </a:rPr>
              <a:t>：先</a:t>
            </a:r>
            <a:r>
              <a:rPr sz="2000" spc="-15" dirty="0">
                <a:latin typeface="FangSong"/>
                <a:cs typeface="FangSong"/>
              </a:rPr>
              <a:t>对</a:t>
            </a:r>
            <a:r>
              <a:rPr sz="2000" dirty="0">
                <a:solidFill>
                  <a:srgbClr val="FF0000"/>
                </a:solidFill>
                <a:latin typeface="FangSong"/>
                <a:cs typeface="FangSong"/>
              </a:rPr>
              <a:t>联合</a:t>
            </a:r>
            <a:r>
              <a:rPr sz="2000" spc="-15" dirty="0">
                <a:solidFill>
                  <a:srgbClr val="FF0000"/>
                </a:solidFill>
                <a:latin typeface="FangSong"/>
                <a:cs typeface="FangSong"/>
              </a:rPr>
              <a:t>概</a:t>
            </a:r>
            <a:r>
              <a:rPr sz="2000" dirty="0">
                <a:solidFill>
                  <a:srgbClr val="FF0000"/>
                </a:solidFill>
                <a:latin typeface="FangSong"/>
                <a:cs typeface="FangSong"/>
              </a:rPr>
              <a:t>率分布</a:t>
            </a:r>
            <a:r>
              <a:rPr sz="2000" dirty="0">
                <a:latin typeface="FangSong"/>
                <a:cs typeface="FangSong"/>
              </a:rPr>
              <a:t> </a:t>
            </a:r>
            <a:endParaRPr lang="en-US" sz="2000" dirty="0">
              <a:latin typeface="FangSong"/>
              <a:cs typeface="FangSong"/>
            </a:endParaRPr>
          </a:p>
          <a:p>
            <a:pPr marL="118110" marR="926465">
              <a:lnSpc>
                <a:spcPct val="120000"/>
              </a:lnSpc>
            </a:pPr>
            <a:r>
              <a:rPr lang="zh-CN" altLang="en-US" sz="2000" dirty="0">
                <a:latin typeface="FangSong"/>
                <a:cs typeface="FangSong"/>
              </a:rPr>
              <a:t>      </a:t>
            </a:r>
            <a:r>
              <a:rPr sz="2000" dirty="0">
                <a:latin typeface="FangSong"/>
                <a:cs typeface="FangSong"/>
              </a:rPr>
              <a:t>建模，再由</a:t>
            </a:r>
            <a:r>
              <a:rPr lang="zh-CN" altLang="en-US" sz="2000" dirty="0">
                <a:latin typeface="FangSong"/>
                <a:cs typeface="FangSong"/>
              </a:rPr>
              <a:t>此获得</a:t>
            </a:r>
            <a:endParaRPr lang="en-US" altLang="zh-CN" sz="2000" dirty="0">
              <a:latin typeface="FangSong"/>
              <a:cs typeface="FangSong"/>
            </a:endParaRPr>
          </a:p>
          <a:p>
            <a:pPr marL="118110" marR="926465">
              <a:lnSpc>
                <a:spcPct val="120000"/>
              </a:lnSpc>
            </a:pPr>
            <a:r>
              <a:rPr lang="en-US" altLang="zh-CN" sz="2000" dirty="0">
                <a:latin typeface="FangSong"/>
                <a:cs typeface="FangSong"/>
              </a:rPr>
              <a:t>	</a:t>
            </a:r>
            <a:r>
              <a:rPr lang="zh-CN" altLang="en-US" sz="2000" dirty="0">
                <a:latin typeface="FangSong"/>
                <a:cs typeface="FangSong"/>
              </a:rPr>
              <a:t>来预测 </a:t>
            </a:r>
            <a:r>
              <a:rPr lang="en-US" altLang="zh-CN" sz="2000" i="1" dirty="0">
                <a:solidFill>
                  <a:srgbClr val="C00000"/>
                </a:solidFill>
                <a:latin typeface="Times New Roman" charset="0"/>
                <a:ea typeface="Times New Roman" charset="0"/>
                <a:cs typeface="Times New Roman" charset="0"/>
              </a:rPr>
              <a:t>c</a:t>
            </a:r>
            <a:endParaRPr sz="850" dirty="0">
              <a:latin typeface="Times New Roman"/>
              <a:cs typeface="Times New Roman"/>
            </a:endParaRPr>
          </a:p>
          <a:p>
            <a:pPr marL="118110">
              <a:spcBef>
                <a:spcPts val="775"/>
              </a:spcBef>
            </a:pPr>
            <a:r>
              <a:rPr sz="2000" dirty="0">
                <a:latin typeface="FangSong"/>
                <a:cs typeface="FangSong"/>
              </a:rPr>
              <a:t>代表：</a:t>
            </a:r>
            <a:endParaRPr lang="en-US" sz="2000" dirty="0">
              <a:latin typeface="FangSong"/>
              <a:cs typeface="FangSong"/>
            </a:endParaRPr>
          </a:p>
          <a:p>
            <a:pPr marL="918210" lvl="1" indent="-342900">
              <a:spcBef>
                <a:spcPts val="775"/>
              </a:spcBef>
              <a:buFont typeface="Arial" charset="0"/>
              <a:buChar char="•"/>
            </a:pPr>
            <a:r>
              <a:rPr sz="2000" spc="-15" dirty="0">
                <a:latin typeface="FangSong"/>
                <a:cs typeface="FangSong"/>
              </a:rPr>
              <a:t>贝</a:t>
            </a:r>
            <a:r>
              <a:rPr sz="2000" dirty="0">
                <a:latin typeface="FangSong"/>
                <a:cs typeface="FangSong"/>
              </a:rPr>
              <a:t>叶</a:t>
            </a:r>
            <a:r>
              <a:rPr sz="2000" spc="-15" dirty="0">
                <a:latin typeface="FangSong"/>
                <a:cs typeface="FangSong"/>
              </a:rPr>
              <a:t>斯</a:t>
            </a:r>
            <a:r>
              <a:rPr sz="2000" dirty="0">
                <a:latin typeface="FangSong"/>
                <a:cs typeface="FangSong"/>
              </a:rPr>
              <a:t>分类器</a:t>
            </a:r>
            <a:endParaRPr lang="en-US" sz="2000" dirty="0">
              <a:latin typeface="FangSong"/>
              <a:cs typeface="FangSong"/>
            </a:endParaRPr>
          </a:p>
          <a:p>
            <a:pPr marL="918210" lvl="1" indent="-342900">
              <a:spcBef>
                <a:spcPts val="775"/>
              </a:spcBef>
              <a:buFont typeface="Arial" charset="0"/>
              <a:buChar char="•"/>
            </a:pPr>
            <a:r>
              <a:rPr lang="zh-CN" altLang="en-US" sz="2000" dirty="0">
                <a:latin typeface="FangSong"/>
                <a:cs typeface="FangSong"/>
              </a:rPr>
              <a:t>混合高斯模型</a:t>
            </a:r>
            <a:endParaRPr lang="en-US" altLang="zh-CN" sz="2000" dirty="0">
              <a:latin typeface="FangSong"/>
              <a:cs typeface="FangSong"/>
            </a:endParaRPr>
          </a:p>
          <a:p>
            <a:pPr marL="918210" lvl="1" indent="-342900">
              <a:spcBef>
                <a:spcPts val="775"/>
              </a:spcBef>
              <a:buFont typeface="Arial" charset="0"/>
              <a:buChar char="•"/>
            </a:pPr>
            <a:r>
              <a:rPr lang="zh-CN" altLang="en-US" sz="2000" dirty="0">
                <a:latin typeface="FangSong"/>
                <a:cs typeface="FangSong"/>
              </a:rPr>
              <a:t>隐马尔科夫模型</a:t>
            </a:r>
            <a:r>
              <a:rPr lang="mr-IN" altLang="zh-CN" sz="2000" dirty="0">
                <a:latin typeface="FangSong"/>
                <a:cs typeface="FangSong"/>
              </a:rPr>
              <a:t>…</a:t>
            </a:r>
            <a:endParaRPr lang="en-US" sz="2000" dirty="0">
              <a:latin typeface="FangSong"/>
              <a:cs typeface="FangSong"/>
            </a:endParaRPr>
          </a:p>
        </p:txBody>
      </p:sp>
      <p:sp>
        <p:nvSpPr>
          <p:cNvPr id="2" name="object 2"/>
          <p:cNvSpPr txBox="1">
            <a:spLocks noGrp="1"/>
          </p:cNvSpPr>
          <p:nvPr>
            <p:ph type="title"/>
          </p:nvPr>
        </p:nvSpPr>
        <p:spPr/>
        <p:txBody>
          <a:bodyPr/>
          <a:lstStyle/>
          <a:p>
            <a:r>
              <a:rPr lang="zh-CN" altLang="en-US"/>
              <a:t>判别式 </a:t>
            </a:r>
            <a:r>
              <a:rPr lang="en"/>
              <a:t>vs. </a:t>
            </a:r>
            <a:r>
              <a:rPr lang="zh-CN" altLang="en-US"/>
              <a:t>生成式</a:t>
            </a:r>
          </a:p>
        </p:txBody>
      </p:sp>
      <p:sp>
        <p:nvSpPr>
          <p:cNvPr id="3" name="object 3"/>
          <p:cNvSpPr txBox="1"/>
          <p:nvPr/>
        </p:nvSpPr>
        <p:spPr>
          <a:xfrm>
            <a:off x="2546400" y="1134141"/>
            <a:ext cx="7131000" cy="1274708"/>
          </a:xfrm>
          <a:prstGeom prst="rect">
            <a:avLst/>
          </a:prstGeom>
        </p:spPr>
        <p:txBody>
          <a:bodyPr vert="horz" wrap="square" lIns="0" tIns="0" rIns="0" bIns="0" rtlCol="0">
            <a:spAutoFit/>
          </a:bodyPr>
          <a:lstStyle/>
          <a:p>
            <a:pPr marL="12700" indent="610870"/>
            <a:r>
              <a:rPr sz="2400" dirty="0">
                <a:solidFill>
                  <a:srgbClr val="FF0000"/>
                </a:solidFill>
                <a:latin typeface="FangSong"/>
                <a:cs typeface="FangSong"/>
              </a:rPr>
              <a:t>在现实中通常难以直接获得</a:t>
            </a:r>
          </a:p>
          <a:p>
            <a:pPr marL="12700" marR="5080">
              <a:lnSpc>
                <a:spcPct val="120000"/>
              </a:lnSpc>
              <a:spcBef>
                <a:spcPts val="1265"/>
              </a:spcBef>
            </a:pPr>
            <a:r>
              <a:rPr sz="2000" dirty="0">
                <a:latin typeface="FangSong"/>
                <a:cs typeface="FangSong"/>
              </a:rPr>
              <a:t>从这个</a:t>
            </a:r>
            <a:r>
              <a:rPr sz="2000" spc="-15" dirty="0">
                <a:latin typeface="FangSong"/>
                <a:cs typeface="FangSong"/>
              </a:rPr>
              <a:t>角</a:t>
            </a:r>
            <a:r>
              <a:rPr sz="2000" dirty="0">
                <a:latin typeface="FangSong"/>
                <a:cs typeface="FangSong"/>
              </a:rPr>
              <a:t>度</a:t>
            </a:r>
            <a:r>
              <a:rPr sz="2000" spc="-15" dirty="0">
                <a:latin typeface="FangSong"/>
                <a:cs typeface="FangSong"/>
              </a:rPr>
              <a:t>来</a:t>
            </a:r>
            <a:r>
              <a:rPr sz="2000" dirty="0">
                <a:latin typeface="FangSong"/>
                <a:cs typeface="FangSong"/>
              </a:rPr>
              <a:t>看，机</a:t>
            </a:r>
            <a:r>
              <a:rPr sz="2000" spc="-15" dirty="0">
                <a:latin typeface="FangSong"/>
                <a:cs typeface="FangSong"/>
              </a:rPr>
              <a:t>器</a:t>
            </a:r>
            <a:r>
              <a:rPr sz="2000" dirty="0">
                <a:latin typeface="FangSong"/>
                <a:cs typeface="FangSong"/>
              </a:rPr>
              <a:t>学</a:t>
            </a:r>
            <a:r>
              <a:rPr sz="2000" spc="-10" dirty="0">
                <a:latin typeface="FangSong"/>
                <a:cs typeface="FangSong"/>
              </a:rPr>
              <a:t>习</a:t>
            </a:r>
            <a:r>
              <a:rPr sz="2000" dirty="0">
                <a:latin typeface="FangSong"/>
                <a:cs typeface="FangSong"/>
              </a:rPr>
              <a:t>所要实</a:t>
            </a:r>
            <a:r>
              <a:rPr sz="2000" spc="-15" dirty="0">
                <a:latin typeface="FangSong"/>
                <a:cs typeface="FangSong"/>
              </a:rPr>
              <a:t>现</a:t>
            </a:r>
            <a:r>
              <a:rPr sz="2000" dirty="0">
                <a:latin typeface="FangSong"/>
                <a:cs typeface="FangSong"/>
              </a:rPr>
              <a:t>的</a:t>
            </a:r>
            <a:r>
              <a:rPr sz="2000" spc="-15" dirty="0">
                <a:latin typeface="FangSong"/>
                <a:cs typeface="FangSong"/>
              </a:rPr>
              <a:t>是</a:t>
            </a:r>
            <a:r>
              <a:rPr sz="2000" b="1" i="1" dirty="0">
                <a:solidFill>
                  <a:srgbClr val="151FFF"/>
                </a:solidFill>
                <a:latin typeface="FangSong"/>
                <a:cs typeface="FangSong"/>
              </a:rPr>
              <a:t>基于有</a:t>
            </a:r>
            <a:r>
              <a:rPr sz="2000" b="1" i="1" spc="-15" dirty="0">
                <a:solidFill>
                  <a:srgbClr val="151FFF"/>
                </a:solidFill>
                <a:latin typeface="FangSong"/>
                <a:cs typeface="FangSong"/>
              </a:rPr>
              <a:t>限</a:t>
            </a:r>
            <a:r>
              <a:rPr sz="2000" b="1" i="1" dirty="0">
                <a:solidFill>
                  <a:srgbClr val="151FFF"/>
                </a:solidFill>
                <a:latin typeface="FangSong"/>
                <a:cs typeface="FangSong"/>
              </a:rPr>
              <a:t>的</a:t>
            </a:r>
            <a:r>
              <a:rPr sz="2000" b="1" i="1" spc="-15" dirty="0">
                <a:solidFill>
                  <a:srgbClr val="151FFF"/>
                </a:solidFill>
                <a:latin typeface="FangSong"/>
                <a:cs typeface="FangSong"/>
              </a:rPr>
              <a:t>训</a:t>
            </a:r>
            <a:r>
              <a:rPr sz="2000" b="1" i="1" dirty="0">
                <a:solidFill>
                  <a:srgbClr val="151FFF"/>
                </a:solidFill>
                <a:latin typeface="FangSong"/>
                <a:cs typeface="FangSong"/>
              </a:rPr>
              <a:t>练样本 尽可能</a:t>
            </a:r>
            <a:r>
              <a:rPr sz="2000" b="1" i="1" spc="-15" dirty="0">
                <a:solidFill>
                  <a:srgbClr val="151FFF"/>
                </a:solidFill>
                <a:latin typeface="FangSong"/>
                <a:cs typeface="FangSong"/>
              </a:rPr>
              <a:t>准</a:t>
            </a:r>
            <a:r>
              <a:rPr sz="2000" b="1" i="1" dirty="0">
                <a:solidFill>
                  <a:srgbClr val="151FFF"/>
                </a:solidFill>
                <a:latin typeface="FangSong"/>
                <a:cs typeface="FangSong"/>
              </a:rPr>
              <a:t>确</a:t>
            </a:r>
            <a:r>
              <a:rPr sz="2000" b="1" i="1" spc="-15" dirty="0">
                <a:solidFill>
                  <a:srgbClr val="151FFF"/>
                </a:solidFill>
                <a:latin typeface="FangSong"/>
                <a:cs typeface="FangSong"/>
              </a:rPr>
              <a:t>地</a:t>
            </a:r>
            <a:r>
              <a:rPr sz="2000" b="1" i="1" dirty="0">
                <a:solidFill>
                  <a:srgbClr val="151FFF"/>
                </a:solidFill>
                <a:latin typeface="FangSong"/>
                <a:cs typeface="FangSong"/>
              </a:rPr>
              <a:t>估计出</a:t>
            </a:r>
            <a:r>
              <a:rPr sz="2000" b="1" i="1" spc="-15" dirty="0">
                <a:solidFill>
                  <a:srgbClr val="151FFF"/>
                </a:solidFill>
                <a:latin typeface="FangSong"/>
                <a:cs typeface="FangSong"/>
              </a:rPr>
              <a:t>后</a:t>
            </a:r>
            <a:r>
              <a:rPr sz="2000" b="1" i="1" dirty="0">
                <a:solidFill>
                  <a:srgbClr val="151FFF"/>
                </a:solidFill>
                <a:latin typeface="FangSong"/>
                <a:cs typeface="FangSong"/>
              </a:rPr>
              <a:t>验</a:t>
            </a:r>
            <a:r>
              <a:rPr sz="2000" b="1" i="1" spc="-15" dirty="0">
                <a:solidFill>
                  <a:srgbClr val="151FFF"/>
                </a:solidFill>
                <a:latin typeface="FangSong"/>
                <a:cs typeface="FangSong"/>
              </a:rPr>
              <a:t>概</a:t>
            </a:r>
            <a:r>
              <a:rPr sz="2000" b="1" i="1" dirty="0">
                <a:solidFill>
                  <a:srgbClr val="151FFF"/>
                </a:solidFill>
                <a:latin typeface="FangSong"/>
                <a:cs typeface="FangSong"/>
              </a:rPr>
              <a:t>率</a:t>
            </a:r>
          </a:p>
        </p:txBody>
      </p:sp>
      <p:sp>
        <p:nvSpPr>
          <p:cNvPr id="5" name="object 5"/>
          <p:cNvSpPr/>
          <p:nvPr/>
        </p:nvSpPr>
        <p:spPr>
          <a:xfrm>
            <a:off x="9030410" y="3197352"/>
            <a:ext cx="981455" cy="53644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859812" y="3388773"/>
            <a:ext cx="3865245" cy="2228415"/>
          </a:xfrm>
          <a:custGeom>
            <a:avLst/>
            <a:gdLst/>
            <a:ahLst/>
            <a:cxnLst/>
            <a:rect l="l" t="t" r="r" b="b"/>
            <a:pathLst>
              <a:path w="3865245" h="2174875">
                <a:moveTo>
                  <a:pt x="0" y="2174748"/>
                </a:moveTo>
                <a:lnTo>
                  <a:pt x="3864864" y="2174748"/>
                </a:lnTo>
                <a:lnTo>
                  <a:pt x="3864864" y="0"/>
                </a:lnTo>
                <a:lnTo>
                  <a:pt x="0" y="0"/>
                </a:lnTo>
                <a:lnTo>
                  <a:pt x="0" y="2174748"/>
                </a:lnTo>
                <a:close/>
              </a:path>
            </a:pathLst>
          </a:custGeom>
          <a:ln w="12192">
            <a:solidFill>
              <a:srgbClr val="000000"/>
            </a:solidFill>
          </a:ln>
        </p:spPr>
        <p:txBody>
          <a:bodyPr wrap="square" lIns="0" tIns="0" rIns="0" bIns="0" rtlCol="0"/>
          <a:lstStyle/>
          <a:p>
            <a:endParaRPr/>
          </a:p>
        </p:txBody>
      </p:sp>
      <p:sp>
        <p:nvSpPr>
          <p:cNvPr id="7" name="object 7"/>
          <p:cNvSpPr txBox="1"/>
          <p:nvPr/>
        </p:nvSpPr>
        <p:spPr>
          <a:xfrm>
            <a:off x="2038400" y="2428302"/>
            <a:ext cx="4083000" cy="3211135"/>
          </a:xfrm>
          <a:prstGeom prst="rect">
            <a:avLst/>
          </a:prstGeom>
        </p:spPr>
        <p:txBody>
          <a:bodyPr vert="horz" wrap="square" lIns="0" tIns="0" rIns="0" bIns="0" rtlCol="0">
            <a:spAutoFit/>
          </a:bodyPr>
          <a:lstStyle/>
          <a:p>
            <a:pPr marL="12700"/>
            <a:r>
              <a:rPr sz="2400" dirty="0">
                <a:latin typeface="FangSong"/>
                <a:cs typeface="FangSong"/>
              </a:rPr>
              <a:t>两种基本策略：</a:t>
            </a:r>
          </a:p>
          <a:p>
            <a:pPr marL="250825" indent="-201295">
              <a:spcBef>
                <a:spcPts val="1365"/>
              </a:spcBef>
            </a:pPr>
            <a:r>
              <a:rPr sz="2000" spc="10" dirty="0">
                <a:solidFill>
                  <a:srgbClr val="FF0000"/>
                </a:solidFill>
                <a:latin typeface="FangSong"/>
                <a:cs typeface="FangSong"/>
              </a:rPr>
              <a:t>判别</a:t>
            </a:r>
            <a:r>
              <a:rPr sz="2000" dirty="0">
                <a:solidFill>
                  <a:srgbClr val="FF0000"/>
                </a:solidFill>
                <a:latin typeface="FangSong"/>
                <a:cs typeface="FangSong"/>
              </a:rPr>
              <a:t>式</a:t>
            </a:r>
            <a:r>
              <a:rPr sz="2000" spc="-340" dirty="0">
                <a:solidFill>
                  <a:srgbClr val="FF0000"/>
                </a:solidFill>
                <a:latin typeface="FangSong"/>
                <a:cs typeface="FangSong"/>
              </a:rPr>
              <a:t> </a:t>
            </a:r>
            <a:r>
              <a:rPr sz="1600" spc="-15" dirty="0">
                <a:solidFill>
                  <a:srgbClr val="FF0000"/>
                </a:solidFill>
                <a:latin typeface="Verdana"/>
                <a:cs typeface="Verdana"/>
              </a:rPr>
              <a:t>(di</a:t>
            </a:r>
            <a:r>
              <a:rPr sz="1600" spc="-10" dirty="0">
                <a:solidFill>
                  <a:srgbClr val="FF0000"/>
                </a:solidFill>
                <a:latin typeface="Verdana"/>
                <a:cs typeface="Verdana"/>
              </a:rPr>
              <a:t>s</a:t>
            </a:r>
            <a:r>
              <a:rPr sz="1600" spc="-20" dirty="0">
                <a:solidFill>
                  <a:srgbClr val="FF0000"/>
                </a:solidFill>
                <a:latin typeface="Verdana"/>
                <a:cs typeface="Verdana"/>
              </a:rPr>
              <a:t>c</a:t>
            </a:r>
            <a:r>
              <a:rPr sz="1600" spc="-10" dirty="0">
                <a:solidFill>
                  <a:srgbClr val="FF0000"/>
                </a:solidFill>
                <a:latin typeface="Verdana"/>
                <a:cs typeface="Verdana"/>
              </a:rPr>
              <a:t>rim</a:t>
            </a:r>
            <a:r>
              <a:rPr sz="1600" spc="-15" dirty="0">
                <a:solidFill>
                  <a:srgbClr val="FF0000"/>
                </a:solidFill>
                <a:latin typeface="Verdana"/>
                <a:cs typeface="Verdana"/>
              </a:rPr>
              <a:t>inati</a:t>
            </a:r>
            <a:r>
              <a:rPr sz="1600" spc="-10" dirty="0">
                <a:solidFill>
                  <a:srgbClr val="FF0000"/>
                </a:solidFill>
                <a:latin typeface="Verdana"/>
                <a:cs typeface="Verdana"/>
              </a:rPr>
              <a:t>ve)</a:t>
            </a:r>
            <a:r>
              <a:rPr sz="1600" spc="55" dirty="0">
                <a:solidFill>
                  <a:srgbClr val="FF0000"/>
                </a:solidFill>
                <a:latin typeface="Verdana"/>
                <a:cs typeface="Verdana"/>
              </a:rPr>
              <a:t> </a:t>
            </a:r>
            <a:r>
              <a:rPr sz="2000" spc="10" dirty="0">
                <a:solidFill>
                  <a:srgbClr val="FF0000"/>
                </a:solidFill>
                <a:latin typeface="FangSong"/>
                <a:cs typeface="FangSong"/>
              </a:rPr>
              <a:t>模</a:t>
            </a:r>
            <a:r>
              <a:rPr lang="zh-CN" altLang="en-US" sz="2000" spc="10" dirty="0">
                <a:solidFill>
                  <a:srgbClr val="FF0000"/>
                </a:solidFill>
                <a:latin typeface="FangSong"/>
                <a:cs typeface="FangSong"/>
              </a:rPr>
              <a:t>型</a:t>
            </a:r>
            <a:endParaRPr lang="en-US" sz="2000" spc="10" dirty="0">
              <a:solidFill>
                <a:srgbClr val="FF0000"/>
              </a:solidFill>
              <a:latin typeface="FangSong"/>
              <a:cs typeface="FangSong"/>
            </a:endParaRPr>
          </a:p>
          <a:p>
            <a:pPr marL="250825" indent="-201295">
              <a:spcBef>
                <a:spcPts val="1365"/>
              </a:spcBef>
            </a:pPr>
            <a:r>
              <a:rPr sz="2000" spc="10" dirty="0">
                <a:latin typeface="FangSong"/>
                <a:cs typeface="FangSong"/>
              </a:rPr>
              <a:t>思路</a:t>
            </a:r>
            <a:r>
              <a:rPr sz="2000" dirty="0">
                <a:latin typeface="FangSong"/>
                <a:cs typeface="FangSong"/>
              </a:rPr>
              <a:t>：</a:t>
            </a:r>
            <a:r>
              <a:rPr lang="zh-CN" altLang="en-US" dirty="0"/>
              <a:t>给定  </a:t>
            </a:r>
            <a:r>
              <a:rPr lang="en-US" altLang="zh-CN" i="1" dirty="0">
                <a:solidFill>
                  <a:srgbClr val="C00000"/>
                </a:solidFill>
                <a:latin typeface="Times New Roman" charset="0"/>
                <a:ea typeface="Times New Roman" charset="0"/>
                <a:cs typeface="Times New Roman" charset="0"/>
              </a:rPr>
              <a:t>x</a:t>
            </a:r>
            <a:r>
              <a:rPr lang="zh-CN" altLang="en-US" dirty="0"/>
              <a:t>，通过</a:t>
            </a:r>
            <a:r>
              <a:rPr lang="zh-CN" altLang="en-US" dirty="0">
                <a:solidFill>
                  <a:srgbClr val="151FFF"/>
                </a:solidFill>
              </a:rPr>
              <a:t>直接建模</a:t>
            </a:r>
            <a:r>
              <a:rPr lang="en-US" altLang="zh-CN" dirty="0">
                <a:solidFill>
                  <a:srgbClr val="151FFF"/>
                </a:solidFill>
              </a:rPr>
              <a:t> </a:t>
            </a:r>
            <a:r>
              <a:rPr lang="zh-CN" altLang="en-US" dirty="0">
                <a:solidFill>
                  <a:srgbClr val="151FFF"/>
                </a:solidFill>
              </a:rPr>
              <a:t>  </a:t>
            </a:r>
            <a:endParaRPr lang="en-US" altLang="zh-CN" dirty="0">
              <a:solidFill>
                <a:srgbClr val="151FFF"/>
              </a:solidFill>
            </a:endParaRPr>
          </a:p>
          <a:p>
            <a:pPr marL="250825" indent="-201295">
              <a:spcBef>
                <a:spcPts val="1365"/>
              </a:spcBef>
            </a:pPr>
            <a:r>
              <a:rPr lang="zh-CN" altLang="en-US" dirty="0"/>
              <a:t>                      来</a:t>
            </a:r>
            <a:r>
              <a:rPr lang="zh-CN" altLang="en-US" dirty="0">
                <a:solidFill>
                  <a:srgbClr val="C00000"/>
                </a:solidFill>
              </a:rPr>
              <a:t>预测  </a:t>
            </a:r>
            <a:r>
              <a:rPr lang="en-US" altLang="zh-CN" i="1" dirty="0">
                <a:solidFill>
                  <a:srgbClr val="C00000"/>
                </a:solidFill>
                <a:latin typeface="Times New Roman" charset="0"/>
                <a:ea typeface="Times New Roman" charset="0"/>
                <a:cs typeface="Times New Roman" charset="0"/>
              </a:rPr>
              <a:t>c</a:t>
            </a:r>
          </a:p>
          <a:p>
            <a:pPr marL="250825" indent="-201295">
              <a:spcBef>
                <a:spcPts val="1365"/>
              </a:spcBef>
            </a:pPr>
            <a:r>
              <a:rPr sz="2000" dirty="0">
                <a:latin typeface="FangSong"/>
                <a:cs typeface="FangSong"/>
              </a:rPr>
              <a:t>代表：</a:t>
            </a:r>
          </a:p>
          <a:p>
            <a:pPr marL="708025">
              <a:tabLst>
                <a:tab pos="995044" algn="l"/>
              </a:tabLst>
            </a:pPr>
            <a:r>
              <a:rPr sz="2000" dirty="0">
                <a:latin typeface="Arial"/>
                <a:cs typeface="Arial"/>
              </a:rPr>
              <a:t>•	</a:t>
            </a:r>
            <a:r>
              <a:rPr sz="2000" spc="-5" dirty="0">
                <a:latin typeface="FangSong"/>
                <a:cs typeface="FangSong"/>
              </a:rPr>
              <a:t>决策树</a:t>
            </a:r>
            <a:endParaRPr sz="2000" dirty="0">
              <a:latin typeface="FangSong"/>
              <a:cs typeface="FangSong"/>
            </a:endParaRPr>
          </a:p>
          <a:p>
            <a:pPr marL="708025">
              <a:lnSpc>
                <a:spcPts val="2390"/>
              </a:lnSpc>
              <a:tabLst>
                <a:tab pos="995044" algn="l"/>
              </a:tabLst>
            </a:pPr>
            <a:r>
              <a:rPr sz="2000" dirty="0">
                <a:latin typeface="Arial"/>
                <a:cs typeface="Arial"/>
              </a:rPr>
              <a:t>•	</a:t>
            </a:r>
            <a:r>
              <a:rPr sz="2000" spc="-10" dirty="0">
                <a:latin typeface="Verdana"/>
                <a:cs typeface="Verdana"/>
              </a:rPr>
              <a:t>B</a:t>
            </a:r>
            <a:r>
              <a:rPr sz="2000" dirty="0">
                <a:latin typeface="Verdana"/>
                <a:cs typeface="Verdana"/>
              </a:rPr>
              <a:t>P</a:t>
            </a:r>
            <a:r>
              <a:rPr sz="2000" spc="-10" dirty="0">
                <a:latin typeface="Verdana"/>
                <a:cs typeface="Verdana"/>
              </a:rPr>
              <a:t> </a:t>
            </a:r>
            <a:r>
              <a:rPr sz="2000" spc="10" dirty="0">
                <a:latin typeface="FangSong"/>
                <a:cs typeface="FangSong"/>
              </a:rPr>
              <a:t>神经</a:t>
            </a:r>
            <a:r>
              <a:rPr sz="2000" dirty="0">
                <a:latin typeface="FangSong"/>
                <a:cs typeface="FangSong"/>
              </a:rPr>
              <a:t>网络</a:t>
            </a:r>
          </a:p>
          <a:p>
            <a:pPr marL="995044" indent="-287020">
              <a:lnSpc>
                <a:spcPts val="2370"/>
              </a:lnSpc>
              <a:buFont typeface="Arial"/>
              <a:buChar char="•"/>
              <a:tabLst>
                <a:tab pos="995680" algn="l"/>
              </a:tabLst>
            </a:pPr>
            <a:r>
              <a:rPr sz="2000" spc="-5" dirty="0">
                <a:latin typeface="Verdana"/>
                <a:cs typeface="Verdana"/>
              </a:rPr>
              <a:t>SVM</a:t>
            </a:r>
            <a:endParaRPr sz="2000" dirty="0">
              <a:latin typeface="Verdana"/>
              <a:cs typeface="Verdana"/>
            </a:endParaRPr>
          </a:p>
        </p:txBody>
      </p:sp>
      <p:sp>
        <p:nvSpPr>
          <p:cNvPr id="8" name="object 8"/>
          <p:cNvSpPr txBox="1"/>
          <p:nvPr/>
        </p:nvSpPr>
        <p:spPr>
          <a:xfrm>
            <a:off x="6890684" y="2490399"/>
            <a:ext cx="2721610" cy="307777"/>
          </a:xfrm>
          <a:prstGeom prst="rect">
            <a:avLst/>
          </a:prstGeom>
        </p:spPr>
        <p:txBody>
          <a:bodyPr vert="horz" wrap="square" lIns="0" tIns="0" rIns="0" bIns="0" rtlCol="0">
            <a:spAutoFit/>
          </a:bodyPr>
          <a:lstStyle/>
          <a:p>
            <a:pPr marL="12700"/>
            <a:r>
              <a:rPr sz="2000" spc="10" dirty="0">
                <a:solidFill>
                  <a:srgbClr val="0000FF"/>
                </a:solidFill>
                <a:latin typeface="FangSong"/>
                <a:cs typeface="FangSong"/>
              </a:rPr>
              <a:t>生成</a:t>
            </a:r>
            <a:r>
              <a:rPr sz="2000" dirty="0">
                <a:solidFill>
                  <a:srgbClr val="0000FF"/>
                </a:solidFill>
                <a:latin typeface="FangSong"/>
                <a:cs typeface="FangSong"/>
              </a:rPr>
              <a:t>式</a:t>
            </a:r>
            <a:r>
              <a:rPr sz="2000" spc="-340" dirty="0">
                <a:solidFill>
                  <a:srgbClr val="0000FF"/>
                </a:solidFill>
                <a:latin typeface="FangSong"/>
                <a:cs typeface="FangSong"/>
              </a:rPr>
              <a:t> </a:t>
            </a:r>
            <a:r>
              <a:rPr sz="1600" spc="-15" dirty="0">
                <a:solidFill>
                  <a:srgbClr val="0000FF"/>
                </a:solidFill>
                <a:latin typeface="Verdana"/>
                <a:cs typeface="Verdana"/>
              </a:rPr>
              <a:t>(g</a:t>
            </a:r>
            <a:r>
              <a:rPr sz="1600" spc="-20" dirty="0">
                <a:solidFill>
                  <a:srgbClr val="0000FF"/>
                </a:solidFill>
                <a:latin typeface="Verdana"/>
                <a:cs typeface="Verdana"/>
              </a:rPr>
              <a:t>e</a:t>
            </a:r>
            <a:r>
              <a:rPr sz="1600" spc="-15" dirty="0">
                <a:solidFill>
                  <a:srgbClr val="0000FF"/>
                </a:solidFill>
                <a:latin typeface="Verdana"/>
                <a:cs typeface="Verdana"/>
              </a:rPr>
              <a:t>ne</a:t>
            </a:r>
            <a:r>
              <a:rPr sz="1600" spc="-35" dirty="0">
                <a:solidFill>
                  <a:srgbClr val="0000FF"/>
                </a:solidFill>
                <a:latin typeface="Verdana"/>
                <a:cs typeface="Verdana"/>
              </a:rPr>
              <a:t>r</a:t>
            </a:r>
            <a:r>
              <a:rPr sz="1600" spc="-10" dirty="0">
                <a:solidFill>
                  <a:srgbClr val="0000FF"/>
                </a:solidFill>
                <a:latin typeface="Verdana"/>
                <a:cs typeface="Verdana"/>
              </a:rPr>
              <a:t>at</a:t>
            </a:r>
            <a:r>
              <a:rPr sz="1600" spc="-20" dirty="0">
                <a:solidFill>
                  <a:srgbClr val="0000FF"/>
                </a:solidFill>
                <a:latin typeface="Verdana"/>
                <a:cs typeface="Verdana"/>
              </a:rPr>
              <a:t>iv</a:t>
            </a:r>
            <a:r>
              <a:rPr sz="1600" spc="-10" dirty="0">
                <a:solidFill>
                  <a:srgbClr val="0000FF"/>
                </a:solidFill>
                <a:latin typeface="Verdana"/>
                <a:cs typeface="Verdana"/>
              </a:rPr>
              <a:t>e)</a:t>
            </a:r>
            <a:r>
              <a:rPr sz="1600" spc="30" dirty="0">
                <a:solidFill>
                  <a:srgbClr val="0000FF"/>
                </a:solidFill>
                <a:latin typeface="Verdana"/>
                <a:cs typeface="Verdana"/>
              </a:rPr>
              <a:t> </a:t>
            </a:r>
            <a:r>
              <a:rPr sz="2000" spc="10" dirty="0">
                <a:solidFill>
                  <a:srgbClr val="0000FF"/>
                </a:solidFill>
                <a:latin typeface="FangSong"/>
                <a:cs typeface="FangSong"/>
              </a:rPr>
              <a:t>模型</a:t>
            </a:r>
            <a:endParaRPr sz="2000" dirty="0">
              <a:latin typeface="FangSong"/>
              <a:cs typeface="FangSong"/>
            </a:endParaRPr>
          </a:p>
        </p:txBody>
      </p:sp>
      <p:sp>
        <p:nvSpPr>
          <p:cNvPr id="12" name="object 12"/>
          <p:cNvSpPr/>
          <p:nvPr/>
        </p:nvSpPr>
        <p:spPr>
          <a:xfrm>
            <a:off x="9131957" y="2905011"/>
            <a:ext cx="888492" cy="387095"/>
          </a:xfrm>
          <a:prstGeom prst="rect">
            <a:avLst/>
          </a:prstGeom>
          <a:blipFill>
            <a:blip r:embed="rId5" cstate="print"/>
            <a:stretch>
              <a:fillRect/>
            </a:stretch>
          </a:blipFill>
        </p:spPr>
        <p:txBody>
          <a:bodyPr wrap="square" lIns="0" tIns="0" rIns="0" bIns="0" rtlCol="0"/>
          <a:lstStyle/>
          <a:p>
            <a:endParaRPr/>
          </a:p>
        </p:txBody>
      </p:sp>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8400" y="1153594"/>
            <a:ext cx="1016000" cy="370803"/>
          </a:xfrm>
          <a:prstGeom prst="rect">
            <a:avLst/>
          </a:prstGeom>
        </p:spPr>
      </p:pic>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601" y="3923534"/>
            <a:ext cx="819035" cy="298918"/>
          </a:xfrm>
          <a:prstGeom prst="rect">
            <a:avLst/>
          </a:prstGeom>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1901" y="2069617"/>
            <a:ext cx="849503" cy="310038"/>
          </a:xfrm>
          <a:prstGeom prst="rect">
            <a:avLst/>
          </a:prstGeom>
        </p:spPr>
      </p:pic>
      <p:sp>
        <p:nvSpPr>
          <p:cNvPr id="4" name="矩形 3"/>
          <p:cNvSpPr/>
          <p:nvPr/>
        </p:nvSpPr>
        <p:spPr>
          <a:xfrm>
            <a:off x="1865504" y="5732474"/>
            <a:ext cx="3859553" cy="646331"/>
          </a:xfrm>
          <a:prstGeom prst="rect">
            <a:avLst/>
          </a:prstGeom>
        </p:spPr>
        <p:txBody>
          <a:bodyPr wrap="square">
            <a:spAutoFit/>
          </a:bodyPr>
          <a:lstStyle/>
          <a:p>
            <a:r>
              <a:rPr lang="en-US" altLang="zh-CN" dirty="0">
                <a:solidFill>
                  <a:srgbClr val="151FFF"/>
                </a:solidFill>
                <a:latin typeface="-apple-system" charset="0"/>
              </a:rPr>
              <a:t> </a:t>
            </a:r>
            <a:r>
              <a:rPr lang="zh-CN" altLang="en-US" dirty="0">
                <a:solidFill>
                  <a:srgbClr val="151FFF"/>
                </a:solidFill>
                <a:latin typeface="-apple-system" charset="0"/>
              </a:rPr>
              <a:t>估计的是条件概率分布</a:t>
            </a:r>
            <a:r>
              <a:rPr lang="en-US" altLang="zh-CN" dirty="0">
                <a:solidFill>
                  <a:srgbClr val="151FFF"/>
                </a:solidFill>
                <a:latin typeface="-apple-system" charset="0"/>
              </a:rPr>
              <a:t>(conditional distribution)p(</a:t>
            </a:r>
            <a:r>
              <a:rPr lang="en-US" altLang="zh-CN" dirty="0" err="1">
                <a:solidFill>
                  <a:srgbClr val="151FFF"/>
                </a:solidFill>
                <a:latin typeface="-apple-system" charset="0"/>
              </a:rPr>
              <a:t>class|context</a:t>
            </a:r>
            <a:r>
              <a:rPr lang="en-US" altLang="zh-CN" dirty="0">
                <a:solidFill>
                  <a:srgbClr val="151FFF"/>
                </a:solidFill>
                <a:latin typeface="-apple-system" charset="0"/>
              </a:rPr>
              <a:t>)</a:t>
            </a:r>
            <a:endParaRPr lang="zh-CN" altLang="en-US" dirty="0">
              <a:solidFill>
                <a:srgbClr val="151FFF"/>
              </a:solidFill>
            </a:endParaRPr>
          </a:p>
        </p:txBody>
      </p:sp>
      <p:sp>
        <p:nvSpPr>
          <p:cNvPr id="10" name="矩形 9"/>
          <p:cNvSpPr/>
          <p:nvPr/>
        </p:nvSpPr>
        <p:spPr>
          <a:xfrm>
            <a:off x="6096536" y="5732474"/>
            <a:ext cx="4241799" cy="646331"/>
          </a:xfrm>
          <a:prstGeom prst="rect">
            <a:avLst/>
          </a:prstGeom>
        </p:spPr>
        <p:txBody>
          <a:bodyPr wrap="square">
            <a:spAutoFit/>
          </a:bodyPr>
          <a:lstStyle/>
          <a:p>
            <a:r>
              <a:rPr lang="zh-CN" altLang="en-US" dirty="0">
                <a:solidFill>
                  <a:srgbClr val="151FFF"/>
                </a:solidFill>
                <a:latin typeface="-apple-system" charset="0"/>
              </a:rPr>
              <a:t>估计的是联合概率分布（</a:t>
            </a:r>
            <a:r>
              <a:rPr lang="en-US" altLang="zh-CN" dirty="0">
                <a:solidFill>
                  <a:srgbClr val="151FFF"/>
                </a:solidFill>
                <a:latin typeface="-apple-system" charset="0"/>
              </a:rPr>
              <a:t>joint probability distribution</a:t>
            </a:r>
            <a:r>
              <a:rPr lang="zh-CN" altLang="en-US" dirty="0">
                <a:solidFill>
                  <a:srgbClr val="151FFF"/>
                </a:solidFill>
                <a:latin typeface="-apple-system" charset="0"/>
              </a:rPr>
              <a:t>）</a:t>
            </a:r>
            <a:endParaRPr lang="zh-CN" altLang="en-US" dirty="0">
              <a:solidFill>
                <a:srgbClr val="151FFF"/>
              </a:solidFill>
            </a:endParaRPr>
          </a:p>
        </p:txBody>
      </p:sp>
    </p:spTree>
    <p:custDataLst>
      <p:tags r:id="rId1"/>
    </p:custDataLst>
    <p:extLst>
      <p:ext uri="{BB962C8B-B14F-4D97-AF65-F5344CB8AC3E}">
        <p14:creationId xmlns:p14="http://schemas.microsoft.com/office/powerpoint/2010/main" val="308015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6" grpId="0" animBg="1"/>
      <p:bldP spid="8" grpId="0"/>
      <p:bldP spid="12" grpId="0" animBg="1"/>
      <p:bldP spid="4" grpId="0"/>
      <p:bldP spid="10" grpId="0"/>
    </p:bldLst>
  </p:timing>
  <p:extLst mod="1"/>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68623" y="2727960"/>
            <a:ext cx="3817620" cy="1240536"/>
          </a:xfrm>
          <a:prstGeom prst="rect">
            <a:avLst/>
          </a:prstGeom>
          <a:blipFill>
            <a:blip r:embed="rId4" cstate="print"/>
            <a:stretch>
              <a:fillRect/>
            </a:stretch>
          </a:blipFill>
        </p:spPr>
        <p:txBody>
          <a:bodyPr wrap="square" lIns="0" tIns="0" rIns="0" bIns="0" rtlCol="0"/>
          <a:lstStyle/>
          <a:p>
            <a:endParaRPr/>
          </a:p>
        </p:txBody>
      </p:sp>
      <p:sp>
        <p:nvSpPr>
          <p:cNvPr id="3" name="object 3"/>
          <p:cNvSpPr txBox="1">
            <a:spLocks noGrp="1"/>
          </p:cNvSpPr>
          <p:nvPr>
            <p:ph type="title"/>
          </p:nvPr>
        </p:nvSpPr>
        <p:spPr/>
        <p:txBody>
          <a:bodyPr/>
          <a:lstStyle/>
          <a:p>
            <a:r>
              <a:rPr lang="zh-CN" altLang="en-US"/>
              <a:t>贝叶斯定理</a:t>
            </a:r>
          </a:p>
        </p:txBody>
      </p:sp>
      <p:sp>
        <p:nvSpPr>
          <p:cNvPr id="4" name="object 4"/>
          <p:cNvSpPr/>
          <p:nvPr/>
        </p:nvSpPr>
        <p:spPr>
          <a:xfrm>
            <a:off x="8351519" y="121920"/>
            <a:ext cx="2147316" cy="2304288"/>
          </a:xfrm>
          <a:prstGeom prst="rect">
            <a:avLst/>
          </a:prstGeom>
          <a:blipFill>
            <a:blip r:embed="rId5" cstate="print"/>
            <a:stretch>
              <a:fillRect/>
            </a:stretch>
          </a:blipFill>
        </p:spPr>
        <p:txBody>
          <a:bodyPr wrap="square" lIns="0" tIns="0" rIns="0" bIns="0" rtlCol="0"/>
          <a:lstStyle/>
          <a:p>
            <a:endParaRPr/>
          </a:p>
        </p:txBody>
      </p:sp>
      <p:sp>
        <p:nvSpPr>
          <p:cNvPr id="5" name="object 5"/>
          <p:cNvSpPr txBox="1"/>
          <p:nvPr/>
        </p:nvSpPr>
        <p:spPr>
          <a:xfrm>
            <a:off x="8718931" y="2564350"/>
            <a:ext cx="1506220" cy="492443"/>
          </a:xfrm>
          <a:prstGeom prst="rect">
            <a:avLst/>
          </a:prstGeom>
        </p:spPr>
        <p:txBody>
          <a:bodyPr vert="horz" wrap="square" lIns="0" tIns="0" rIns="0" bIns="0" rtlCol="0">
            <a:spAutoFit/>
          </a:bodyPr>
          <a:lstStyle/>
          <a:p>
            <a:pPr marL="42545" marR="5080" indent="-30480"/>
            <a:r>
              <a:rPr sz="1600" spc="-20" dirty="0">
                <a:latin typeface="Verdana"/>
                <a:cs typeface="Verdana"/>
              </a:rPr>
              <a:t>Thoma</a:t>
            </a:r>
            <a:r>
              <a:rPr sz="1600" spc="-10" dirty="0">
                <a:latin typeface="Verdana"/>
                <a:cs typeface="Verdana"/>
              </a:rPr>
              <a:t>s</a:t>
            </a:r>
            <a:r>
              <a:rPr sz="1600" spc="30" dirty="0">
                <a:latin typeface="Verdana"/>
                <a:cs typeface="Verdana"/>
              </a:rPr>
              <a:t> </a:t>
            </a:r>
            <a:r>
              <a:rPr sz="1600" spc="-15" dirty="0">
                <a:latin typeface="Verdana"/>
                <a:cs typeface="Verdana"/>
              </a:rPr>
              <a:t>B</a:t>
            </a:r>
            <a:r>
              <a:rPr sz="1600" spc="-25" dirty="0">
                <a:latin typeface="Verdana"/>
                <a:cs typeface="Verdana"/>
              </a:rPr>
              <a:t>a</a:t>
            </a:r>
            <a:r>
              <a:rPr sz="1600" spc="-20" dirty="0">
                <a:latin typeface="Verdana"/>
                <a:cs typeface="Verdana"/>
              </a:rPr>
              <a:t>y</a:t>
            </a:r>
            <a:r>
              <a:rPr sz="1600" spc="-10" dirty="0">
                <a:latin typeface="Verdana"/>
                <a:cs typeface="Verdana"/>
              </a:rPr>
              <a:t>es </a:t>
            </a:r>
            <a:r>
              <a:rPr sz="1600" spc="-15" dirty="0">
                <a:latin typeface="Verdana"/>
                <a:cs typeface="Verdana"/>
              </a:rPr>
              <a:t>(1701</a:t>
            </a:r>
            <a:r>
              <a:rPr sz="1600" dirty="0">
                <a:latin typeface="Verdana"/>
                <a:cs typeface="Verdana"/>
              </a:rPr>
              <a:t>?</a:t>
            </a:r>
            <a:r>
              <a:rPr sz="1600" spc="-15" dirty="0">
                <a:latin typeface="Verdana"/>
                <a:cs typeface="Verdana"/>
              </a:rPr>
              <a:t>-17</a:t>
            </a:r>
            <a:r>
              <a:rPr sz="1600" spc="-25" dirty="0">
                <a:latin typeface="Verdana"/>
                <a:cs typeface="Verdana"/>
              </a:rPr>
              <a:t>6</a:t>
            </a:r>
            <a:r>
              <a:rPr sz="1600" spc="-10" dirty="0">
                <a:latin typeface="Verdana"/>
                <a:cs typeface="Verdana"/>
              </a:rPr>
              <a:t>1)</a:t>
            </a:r>
            <a:endParaRPr sz="1600">
              <a:latin typeface="Verdana"/>
              <a:cs typeface="Verdana"/>
            </a:endParaRPr>
          </a:p>
        </p:txBody>
      </p:sp>
      <p:sp>
        <p:nvSpPr>
          <p:cNvPr id="6" name="object 6"/>
          <p:cNvSpPr txBox="1"/>
          <p:nvPr/>
        </p:nvSpPr>
        <p:spPr>
          <a:xfrm>
            <a:off x="1948384" y="2412250"/>
            <a:ext cx="2314575" cy="307777"/>
          </a:xfrm>
          <a:prstGeom prst="rect">
            <a:avLst/>
          </a:prstGeom>
        </p:spPr>
        <p:txBody>
          <a:bodyPr vert="horz" wrap="square" lIns="0" tIns="0" rIns="0" bIns="0" rtlCol="0">
            <a:spAutoFit/>
          </a:bodyPr>
          <a:lstStyle/>
          <a:p>
            <a:pPr marL="12700"/>
            <a:r>
              <a:rPr sz="2000" dirty="0">
                <a:latin typeface="FangSong"/>
                <a:cs typeface="FangSong"/>
              </a:rPr>
              <a:t>根据</a:t>
            </a:r>
            <a:r>
              <a:rPr sz="2000" spc="5" dirty="0">
                <a:solidFill>
                  <a:srgbClr val="C00000"/>
                </a:solidFill>
                <a:latin typeface="FangSong"/>
                <a:cs typeface="FangSong"/>
              </a:rPr>
              <a:t>贝</a:t>
            </a:r>
            <a:r>
              <a:rPr sz="2000" spc="-10" dirty="0">
                <a:solidFill>
                  <a:srgbClr val="C00000"/>
                </a:solidFill>
                <a:latin typeface="FangSong"/>
                <a:cs typeface="FangSong"/>
              </a:rPr>
              <a:t>叶</a:t>
            </a:r>
            <a:r>
              <a:rPr sz="2000" dirty="0">
                <a:solidFill>
                  <a:srgbClr val="C00000"/>
                </a:solidFill>
                <a:latin typeface="FangSong"/>
                <a:cs typeface="FangSong"/>
              </a:rPr>
              <a:t>斯</a:t>
            </a:r>
            <a:r>
              <a:rPr sz="2000" spc="-10" dirty="0">
                <a:solidFill>
                  <a:srgbClr val="C00000"/>
                </a:solidFill>
                <a:latin typeface="FangSong"/>
                <a:cs typeface="FangSong"/>
              </a:rPr>
              <a:t>定</a:t>
            </a:r>
            <a:r>
              <a:rPr sz="2000" dirty="0">
                <a:solidFill>
                  <a:srgbClr val="C00000"/>
                </a:solidFill>
                <a:latin typeface="FangSong"/>
                <a:cs typeface="FangSong"/>
              </a:rPr>
              <a:t>理</a:t>
            </a:r>
            <a:r>
              <a:rPr sz="2000" dirty="0">
                <a:latin typeface="FangSong"/>
                <a:cs typeface="FangSong"/>
              </a:rPr>
              <a:t>，有</a:t>
            </a:r>
            <a:endParaRPr sz="2000">
              <a:latin typeface="FangSong"/>
              <a:cs typeface="FangSong"/>
            </a:endParaRPr>
          </a:p>
        </p:txBody>
      </p:sp>
      <p:sp>
        <p:nvSpPr>
          <p:cNvPr id="7" name="object 7"/>
          <p:cNvSpPr/>
          <p:nvPr/>
        </p:nvSpPr>
        <p:spPr>
          <a:xfrm>
            <a:off x="5229605" y="2999994"/>
            <a:ext cx="690880" cy="408940"/>
          </a:xfrm>
          <a:custGeom>
            <a:avLst/>
            <a:gdLst/>
            <a:ahLst/>
            <a:cxnLst/>
            <a:rect l="l" t="t" r="r" b="b"/>
            <a:pathLst>
              <a:path w="690879" h="408939">
                <a:moveTo>
                  <a:pt x="0" y="408431"/>
                </a:moveTo>
                <a:lnTo>
                  <a:pt x="690372" y="408431"/>
                </a:lnTo>
                <a:lnTo>
                  <a:pt x="690372" y="0"/>
                </a:lnTo>
                <a:lnTo>
                  <a:pt x="0" y="0"/>
                </a:lnTo>
                <a:lnTo>
                  <a:pt x="0" y="408431"/>
                </a:lnTo>
                <a:close/>
              </a:path>
            </a:pathLst>
          </a:custGeom>
          <a:ln w="28956">
            <a:solidFill>
              <a:srgbClr val="C00000"/>
            </a:solidFill>
          </a:ln>
        </p:spPr>
        <p:txBody>
          <a:bodyPr wrap="square" lIns="0" tIns="0" rIns="0" bIns="0" rtlCol="0"/>
          <a:lstStyle/>
          <a:p>
            <a:endParaRPr/>
          </a:p>
        </p:txBody>
      </p:sp>
      <p:sp>
        <p:nvSpPr>
          <p:cNvPr id="8" name="object 8"/>
          <p:cNvSpPr/>
          <p:nvPr/>
        </p:nvSpPr>
        <p:spPr>
          <a:xfrm>
            <a:off x="4199382" y="3411982"/>
            <a:ext cx="1155700" cy="673100"/>
          </a:xfrm>
          <a:custGeom>
            <a:avLst/>
            <a:gdLst/>
            <a:ahLst/>
            <a:cxnLst/>
            <a:rect l="l" t="t" r="r" b="b"/>
            <a:pathLst>
              <a:path w="1155700" h="673100">
                <a:moveTo>
                  <a:pt x="46990" y="601599"/>
                </a:moveTo>
                <a:lnTo>
                  <a:pt x="0" y="672719"/>
                </a:lnTo>
                <a:lnTo>
                  <a:pt x="85090" y="667639"/>
                </a:lnTo>
                <a:lnTo>
                  <a:pt x="74612" y="649478"/>
                </a:lnTo>
                <a:lnTo>
                  <a:pt x="59944" y="649478"/>
                </a:lnTo>
                <a:lnTo>
                  <a:pt x="50038" y="632333"/>
                </a:lnTo>
                <a:lnTo>
                  <a:pt x="61052" y="625973"/>
                </a:lnTo>
                <a:lnTo>
                  <a:pt x="46990" y="601599"/>
                </a:lnTo>
                <a:close/>
              </a:path>
              <a:path w="1155700" h="673100">
                <a:moveTo>
                  <a:pt x="61052" y="625973"/>
                </a:moveTo>
                <a:lnTo>
                  <a:pt x="50038" y="632333"/>
                </a:lnTo>
                <a:lnTo>
                  <a:pt x="59944" y="649478"/>
                </a:lnTo>
                <a:lnTo>
                  <a:pt x="70948" y="643126"/>
                </a:lnTo>
                <a:lnTo>
                  <a:pt x="61052" y="625973"/>
                </a:lnTo>
                <a:close/>
              </a:path>
              <a:path w="1155700" h="673100">
                <a:moveTo>
                  <a:pt x="70948" y="643126"/>
                </a:moveTo>
                <a:lnTo>
                  <a:pt x="59944" y="649478"/>
                </a:lnTo>
                <a:lnTo>
                  <a:pt x="74612" y="649478"/>
                </a:lnTo>
                <a:lnTo>
                  <a:pt x="70948" y="643126"/>
                </a:lnTo>
                <a:close/>
              </a:path>
              <a:path w="1155700" h="673100">
                <a:moveTo>
                  <a:pt x="1145286" y="0"/>
                </a:moveTo>
                <a:lnTo>
                  <a:pt x="61052" y="625973"/>
                </a:lnTo>
                <a:lnTo>
                  <a:pt x="70948" y="643126"/>
                </a:lnTo>
                <a:lnTo>
                  <a:pt x="1155192" y="17272"/>
                </a:lnTo>
                <a:lnTo>
                  <a:pt x="1145286" y="0"/>
                </a:lnTo>
                <a:close/>
              </a:path>
            </a:pathLst>
          </a:custGeom>
          <a:solidFill>
            <a:srgbClr val="C00000"/>
          </a:solidFill>
        </p:spPr>
        <p:txBody>
          <a:bodyPr wrap="square" lIns="0" tIns="0" rIns="0" bIns="0" rtlCol="0"/>
          <a:lstStyle/>
          <a:p>
            <a:endParaRPr/>
          </a:p>
        </p:txBody>
      </p:sp>
      <p:sp>
        <p:nvSpPr>
          <p:cNvPr id="9" name="object 9"/>
          <p:cNvSpPr/>
          <p:nvPr/>
        </p:nvSpPr>
        <p:spPr>
          <a:xfrm>
            <a:off x="1927860" y="4177284"/>
            <a:ext cx="2982595" cy="1201420"/>
          </a:xfrm>
          <a:custGeom>
            <a:avLst/>
            <a:gdLst/>
            <a:ahLst/>
            <a:cxnLst/>
            <a:rect l="l" t="t" r="r" b="b"/>
            <a:pathLst>
              <a:path w="2982595" h="1201420">
                <a:moveTo>
                  <a:pt x="0" y="1200911"/>
                </a:moveTo>
                <a:lnTo>
                  <a:pt x="2982467" y="1200911"/>
                </a:lnTo>
                <a:lnTo>
                  <a:pt x="2982467" y="0"/>
                </a:lnTo>
                <a:lnTo>
                  <a:pt x="0" y="0"/>
                </a:lnTo>
                <a:lnTo>
                  <a:pt x="0" y="1200911"/>
                </a:lnTo>
                <a:close/>
              </a:path>
            </a:pathLst>
          </a:custGeom>
          <a:solidFill>
            <a:srgbClr val="FFFFFF"/>
          </a:solidFill>
        </p:spPr>
        <p:txBody>
          <a:bodyPr wrap="square" lIns="0" tIns="0" rIns="0" bIns="0" rtlCol="0"/>
          <a:lstStyle/>
          <a:p>
            <a:endParaRPr/>
          </a:p>
        </p:txBody>
      </p:sp>
      <p:sp>
        <p:nvSpPr>
          <p:cNvPr id="10" name="object 10"/>
          <p:cNvSpPr txBox="1"/>
          <p:nvPr/>
        </p:nvSpPr>
        <p:spPr>
          <a:xfrm>
            <a:off x="1927860" y="4177284"/>
            <a:ext cx="2982595" cy="1107996"/>
          </a:xfrm>
          <a:prstGeom prst="rect">
            <a:avLst/>
          </a:prstGeom>
          <a:solidFill>
            <a:srgbClr val="FFFFFF"/>
          </a:solidFill>
          <a:ln w="12192">
            <a:solidFill>
              <a:srgbClr val="C00000"/>
            </a:solidFill>
          </a:ln>
        </p:spPr>
        <p:txBody>
          <a:bodyPr vert="horz" wrap="square" lIns="0" tIns="0" rIns="0" bIns="0" rtlCol="0">
            <a:spAutoFit/>
          </a:bodyPr>
          <a:lstStyle/>
          <a:p>
            <a:pPr marL="85090" marR="133985" indent="426720"/>
            <a:r>
              <a:rPr dirty="0">
                <a:solidFill>
                  <a:srgbClr val="C00000"/>
                </a:solidFill>
                <a:latin typeface="FangSong"/>
                <a:cs typeface="FangSong"/>
              </a:rPr>
              <a:t>先验概率</a:t>
            </a:r>
            <a:r>
              <a:rPr spc="-5" dirty="0">
                <a:solidFill>
                  <a:srgbClr val="C00000"/>
                </a:solidFill>
                <a:latin typeface="FangSong"/>
                <a:cs typeface="FangSong"/>
              </a:rPr>
              <a:t>（</a:t>
            </a:r>
            <a:r>
              <a:rPr spc="-185" dirty="0">
                <a:solidFill>
                  <a:srgbClr val="C00000"/>
                </a:solidFill>
                <a:latin typeface="Courier New"/>
                <a:cs typeface="Courier New"/>
              </a:rPr>
              <a:t>prior</a:t>
            </a:r>
            <a:r>
              <a:rPr dirty="0">
                <a:solidFill>
                  <a:srgbClr val="C00000"/>
                </a:solidFill>
                <a:latin typeface="FangSong"/>
                <a:cs typeface="FangSong"/>
              </a:rPr>
              <a:t>） </a:t>
            </a:r>
            <a:r>
              <a:rPr dirty="0">
                <a:latin typeface="FangSong"/>
                <a:cs typeface="FangSong"/>
              </a:rPr>
              <a:t>样本空间中各类样本所占的 </a:t>
            </a:r>
            <a:r>
              <a:rPr spc="-5" dirty="0">
                <a:latin typeface="FangSong"/>
                <a:cs typeface="FangSong"/>
              </a:rPr>
              <a:t>比例，可通过各类样本出现 </a:t>
            </a:r>
            <a:r>
              <a:rPr dirty="0">
                <a:latin typeface="FangSong"/>
                <a:cs typeface="FangSong"/>
              </a:rPr>
              <a:t>的频率估计（大数定律）</a:t>
            </a:r>
            <a:endParaRPr>
              <a:latin typeface="FangSong"/>
              <a:cs typeface="FangSong"/>
            </a:endParaRPr>
          </a:p>
        </p:txBody>
      </p:sp>
      <p:sp>
        <p:nvSpPr>
          <p:cNvPr id="11" name="object 11"/>
          <p:cNvSpPr/>
          <p:nvPr/>
        </p:nvSpPr>
        <p:spPr>
          <a:xfrm>
            <a:off x="5799583" y="3460241"/>
            <a:ext cx="749935" cy="402590"/>
          </a:xfrm>
          <a:custGeom>
            <a:avLst/>
            <a:gdLst/>
            <a:ahLst/>
            <a:cxnLst/>
            <a:rect l="l" t="t" r="r" b="b"/>
            <a:pathLst>
              <a:path w="749935" h="402589">
                <a:moveTo>
                  <a:pt x="0" y="402336"/>
                </a:moveTo>
                <a:lnTo>
                  <a:pt x="749808" y="402336"/>
                </a:lnTo>
                <a:lnTo>
                  <a:pt x="749808" y="0"/>
                </a:lnTo>
                <a:lnTo>
                  <a:pt x="0" y="0"/>
                </a:lnTo>
                <a:lnTo>
                  <a:pt x="0" y="402336"/>
                </a:lnTo>
                <a:close/>
              </a:path>
            </a:pathLst>
          </a:custGeom>
          <a:ln w="28956">
            <a:solidFill>
              <a:srgbClr val="006FC0"/>
            </a:solidFill>
          </a:ln>
        </p:spPr>
        <p:txBody>
          <a:bodyPr wrap="square" lIns="0" tIns="0" rIns="0" bIns="0" rtlCol="0"/>
          <a:lstStyle/>
          <a:p>
            <a:endParaRPr/>
          </a:p>
        </p:txBody>
      </p:sp>
      <p:sp>
        <p:nvSpPr>
          <p:cNvPr id="12" name="object 12"/>
          <p:cNvSpPr/>
          <p:nvPr/>
        </p:nvSpPr>
        <p:spPr>
          <a:xfrm>
            <a:off x="5949316" y="3876040"/>
            <a:ext cx="45719" cy="558428"/>
          </a:xfrm>
          <a:custGeom>
            <a:avLst/>
            <a:gdLst/>
            <a:ahLst/>
            <a:cxnLst/>
            <a:rect l="l" t="t" r="r" b="b"/>
            <a:pathLst>
              <a:path w="76200" h="1035050">
                <a:moveTo>
                  <a:pt x="0" y="957580"/>
                </a:moveTo>
                <a:lnTo>
                  <a:pt x="36195" y="1034796"/>
                </a:lnTo>
                <a:lnTo>
                  <a:pt x="69791" y="971550"/>
                </a:lnTo>
                <a:lnTo>
                  <a:pt x="47625" y="971550"/>
                </a:lnTo>
                <a:lnTo>
                  <a:pt x="27813" y="971041"/>
                </a:lnTo>
                <a:lnTo>
                  <a:pt x="28123" y="958283"/>
                </a:lnTo>
                <a:lnTo>
                  <a:pt x="0" y="957580"/>
                </a:lnTo>
                <a:close/>
              </a:path>
              <a:path w="76200" h="1035050">
                <a:moveTo>
                  <a:pt x="28123" y="958283"/>
                </a:moveTo>
                <a:lnTo>
                  <a:pt x="27813" y="971041"/>
                </a:lnTo>
                <a:lnTo>
                  <a:pt x="47625" y="971550"/>
                </a:lnTo>
                <a:lnTo>
                  <a:pt x="47935" y="958778"/>
                </a:lnTo>
                <a:lnTo>
                  <a:pt x="28123" y="958283"/>
                </a:lnTo>
                <a:close/>
              </a:path>
              <a:path w="76200" h="1035050">
                <a:moveTo>
                  <a:pt x="47935" y="958778"/>
                </a:moveTo>
                <a:lnTo>
                  <a:pt x="47625" y="971550"/>
                </a:lnTo>
                <a:lnTo>
                  <a:pt x="69791" y="971550"/>
                </a:lnTo>
                <a:lnTo>
                  <a:pt x="76200" y="959485"/>
                </a:lnTo>
                <a:lnTo>
                  <a:pt x="47935" y="958778"/>
                </a:lnTo>
                <a:close/>
              </a:path>
              <a:path w="76200" h="1035050">
                <a:moveTo>
                  <a:pt x="51435" y="0"/>
                </a:moveTo>
                <a:lnTo>
                  <a:pt x="28123" y="958283"/>
                </a:lnTo>
                <a:lnTo>
                  <a:pt x="47935" y="958778"/>
                </a:lnTo>
                <a:lnTo>
                  <a:pt x="71247" y="508"/>
                </a:lnTo>
                <a:lnTo>
                  <a:pt x="51435" y="0"/>
                </a:lnTo>
                <a:close/>
              </a:path>
            </a:pathLst>
          </a:custGeom>
          <a:solidFill>
            <a:srgbClr val="006FC0"/>
          </a:solidFill>
        </p:spPr>
        <p:txBody>
          <a:bodyPr wrap="square" lIns="0" tIns="0" rIns="0" bIns="0" rtlCol="0"/>
          <a:lstStyle/>
          <a:p>
            <a:endParaRPr/>
          </a:p>
        </p:txBody>
      </p:sp>
      <p:grpSp>
        <p:nvGrpSpPr>
          <p:cNvPr id="24" name="组 23"/>
          <p:cNvGrpSpPr/>
          <p:nvPr/>
        </p:nvGrpSpPr>
        <p:grpSpPr>
          <a:xfrm>
            <a:off x="5138230" y="4540280"/>
            <a:ext cx="2072639" cy="646430"/>
            <a:chOff x="3703320" y="4978908"/>
            <a:chExt cx="2072639" cy="646430"/>
          </a:xfrm>
        </p:grpSpPr>
        <p:sp>
          <p:nvSpPr>
            <p:cNvPr id="13" name="object 13"/>
            <p:cNvSpPr/>
            <p:nvPr/>
          </p:nvSpPr>
          <p:spPr>
            <a:xfrm>
              <a:off x="3703320" y="4978908"/>
              <a:ext cx="2072639" cy="646430"/>
            </a:xfrm>
            <a:custGeom>
              <a:avLst/>
              <a:gdLst/>
              <a:ahLst/>
              <a:cxnLst/>
              <a:rect l="l" t="t" r="r" b="b"/>
              <a:pathLst>
                <a:path w="2072639" h="646429">
                  <a:moveTo>
                    <a:pt x="0" y="646176"/>
                  </a:moveTo>
                  <a:lnTo>
                    <a:pt x="2072639" y="646176"/>
                  </a:lnTo>
                  <a:lnTo>
                    <a:pt x="2072639" y="0"/>
                  </a:lnTo>
                  <a:lnTo>
                    <a:pt x="0" y="0"/>
                  </a:lnTo>
                  <a:lnTo>
                    <a:pt x="0" y="646176"/>
                  </a:lnTo>
                  <a:close/>
                </a:path>
              </a:pathLst>
            </a:custGeom>
            <a:solidFill>
              <a:srgbClr val="FFFFFF"/>
            </a:solidFill>
          </p:spPr>
          <p:txBody>
            <a:bodyPr wrap="square" lIns="0" tIns="0" rIns="0" bIns="0" rtlCol="0"/>
            <a:lstStyle/>
            <a:p>
              <a:endParaRPr/>
            </a:p>
          </p:txBody>
        </p:sp>
        <p:sp>
          <p:nvSpPr>
            <p:cNvPr id="14" name="object 14"/>
            <p:cNvSpPr txBox="1"/>
            <p:nvPr/>
          </p:nvSpPr>
          <p:spPr>
            <a:xfrm>
              <a:off x="3703320" y="4978908"/>
              <a:ext cx="2072639" cy="553998"/>
            </a:xfrm>
            <a:prstGeom prst="rect">
              <a:avLst/>
            </a:prstGeom>
            <a:solidFill>
              <a:srgbClr val="FFFFFF"/>
            </a:solidFill>
            <a:ln w="12192">
              <a:solidFill>
                <a:srgbClr val="006FC0"/>
              </a:solidFill>
            </a:ln>
          </p:spPr>
          <p:txBody>
            <a:bodyPr vert="horz" wrap="square" lIns="0" tIns="0" rIns="0" bIns="0" rtlCol="0">
              <a:spAutoFit/>
            </a:bodyPr>
            <a:lstStyle/>
            <a:p>
              <a:pPr marL="635" algn="ctr"/>
              <a:r>
                <a:rPr spc="-5" dirty="0">
                  <a:solidFill>
                    <a:srgbClr val="0000FF"/>
                  </a:solidFill>
                  <a:latin typeface="FangSong"/>
                  <a:cs typeface="FangSong"/>
                </a:rPr>
                <a:t>证</a:t>
              </a:r>
              <a:r>
                <a:rPr dirty="0">
                  <a:solidFill>
                    <a:srgbClr val="0000FF"/>
                  </a:solidFill>
                  <a:latin typeface="FangSong"/>
                  <a:cs typeface="FangSong"/>
                </a:rPr>
                <a:t>据</a:t>
              </a:r>
              <a:r>
                <a:rPr spc="-5" dirty="0">
                  <a:solidFill>
                    <a:srgbClr val="0000FF"/>
                  </a:solidFill>
                  <a:latin typeface="FangSong"/>
                  <a:cs typeface="FangSong"/>
                </a:rPr>
                <a:t> </a:t>
              </a:r>
              <a:r>
                <a:rPr sz="1600" spc="-20" dirty="0">
                  <a:latin typeface="Verdana"/>
                  <a:cs typeface="Verdana"/>
                </a:rPr>
                <a:t>(</a:t>
              </a:r>
              <a:r>
                <a:rPr sz="1600" spc="-10" dirty="0">
                  <a:latin typeface="Verdana"/>
                  <a:cs typeface="Verdana"/>
                </a:rPr>
                <a:t>ev</a:t>
              </a:r>
              <a:r>
                <a:rPr sz="1600" spc="-20" dirty="0">
                  <a:latin typeface="Verdana"/>
                  <a:cs typeface="Verdana"/>
                </a:rPr>
                <a:t>i</a:t>
              </a:r>
              <a:r>
                <a:rPr sz="1600" spc="-10" dirty="0">
                  <a:latin typeface="Verdana"/>
                  <a:cs typeface="Verdana"/>
                </a:rPr>
                <a:t>de</a:t>
              </a:r>
              <a:r>
                <a:rPr sz="1600" spc="-25" dirty="0">
                  <a:latin typeface="Verdana"/>
                  <a:cs typeface="Verdana"/>
                </a:rPr>
                <a:t>n</a:t>
              </a:r>
              <a:r>
                <a:rPr sz="1600" spc="-10" dirty="0">
                  <a:latin typeface="Verdana"/>
                  <a:cs typeface="Verdana"/>
                </a:rPr>
                <a:t>c</a:t>
              </a:r>
              <a:r>
                <a:rPr sz="1600" spc="-20" dirty="0">
                  <a:latin typeface="Verdana"/>
                  <a:cs typeface="Verdana"/>
                </a:rPr>
                <a:t>e</a:t>
              </a:r>
              <a:r>
                <a:rPr sz="1600" spc="-10" dirty="0">
                  <a:latin typeface="Verdana"/>
                  <a:cs typeface="Verdana"/>
                </a:rPr>
                <a:t>)</a:t>
              </a:r>
              <a:endParaRPr sz="1600" dirty="0">
                <a:latin typeface="Verdana"/>
                <a:cs typeface="Verdana"/>
              </a:endParaRPr>
            </a:p>
            <a:p>
              <a:pPr marL="1905" algn="ctr">
                <a:spcBef>
                  <a:spcPts val="25"/>
                </a:spcBef>
              </a:pPr>
              <a:r>
                <a:rPr dirty="0">
                  <a:latin typeface="FangSong"/>
                  <a:cs typeface="FangSong"/>
                </a:rPr>
                <a:t>因子，与类别无关</a:t>
              </a:r>
            </a:p>
          </p:txBody>
        </p:sp>
      </p:grpSp>
      <p:sp>
        <p:nvSpPr>
          <p:cNvPr id="15" name="object 15"/>
          <p:cNvSpPr/>
          <p:nvPr/>
        </p:nvSpPr>
        <p:spPr>
          <a:xfrm>
            <a:off x="7089014" y="3188717"/>
            <a:ext cx="890269" cy="301625"/>
          </a:xfrm>
          <a:custGeom>
            <a:avLst/>
            <a:gdLst/>
            <a:ahLst/>
            <a:cxnLst/>
            <a:rect l="l" t="t" r="r" b="b"/>
            <a:pathLst>
              <a:path w="890270" h="301625">
                <a:moveTo>
                  <a:pt x="814017" y="274576"/>
                </a:moveTo>
                <a:lnTo>
                  <a:pt x="805560" y="301498"/>
                </a:lnTo>
                <a:lnTo>
                  <a:pt x="889761" y="287909"/>
                </a:lnTo>
                <a:lnTo>
                  <a:pt x="879889" y="278384"/>
                </a:lnTo>
                <a:lnTo>
                  <a:pt x="826134" y="278384"/>
                </a:lnTo>
                <a:lnTo>
                  <a:pt x="814017" y="274576"/>
                </a:lnTo>
                <a:close/>
              </a:path>
              <a:path w="890270" h="301625">
                <a:moveTo>
                  <a:pt x="819963" y="255648"/>
                </a:moveTo>
                <a:lnTo>
                  <a:pt x="814017" y="274576"/>
                </a:lnTo>
                <a:lnTo>
                  <a:pt x="826134" y="278384"/>
                </a:lnTo>
                <a:lnTo>
                  <a:pt x="832103" y="259461"/>
                </a:lnTo>
                <a:lnTo>
                  <a:pt x="819963" y="255648"/>
                </a:lnTo>
                <a:close/>
              </a:path>
              <a:path w="890270" h="301625">
                <a:moveTo>
                  <a:pt x="828420" y="228727"/>
                </a:moveTo>
                <a:lnTo>
                  <a:pt x="819963" y="255648"/>
                </a:lnTo>
                <a:lnTo>
                  <a:pt x="832103" y="259461"/>
                </a:lnTo>
                <a:lnTo>
                  <a:pt x="826134" y="278384"/>
                </a:lnTo>
                <a:lnTo>
                  <a:pt x="879889" y="278384"/>
                </a:lnTo>
                <a:lnTo>
                  <a:pt x="828420" y="228727"/>
                </a:lnTo>
                <a:close/>
              </a:path>
              <a:path w="890270" h="301625">
                <a:moveTo>
                  <a:pt x="5841" y="0"/>
                </a:moveTo>
                <a:lnTo>
                  <a:pt x="0" y="18796"/>
                </a:lnTo>
                <a:lnTo>
                  <a:pt x="814017" y="274576"/>
                </a:lnTo>
                <a:lnTo>
                  <a:pt x="819963" y="255648"/>
                </a:lnTo>
                <a:lnTo>
                  <a:pt x="5841" y="0"/>
                </a:lnTo>
                <a:close/>
              </a:path>
            </a:pathLst>
          </a:custGeom>
          <a:solidFill>
            <a:srgbClr val="FF0000"/>
          </a:solidFill>
        </p:spPr>
        <p:txBody>
          <a:bodyPr wrap="square" lIns="0" tIns="0" rIns="0" bIns="0" rtlCol="0"/>
          <a:lstStyle/>
          <a:p>
            <a:endParaRPr/>
          </a:p>
        </p:txBody>
      </p:sp>
      <p:sp>
        <p:nvSpPr>
          <p:cNvPr id="16" name="object 16"/>
          <p:cNvSpPr/>
          <p:nvPr/>
        </p:nvSpPr>
        <p:spPr>
          <a:xfrm>
            <a:off x="7408165" y="3582923"/>
            <a:ext cx="2769235" cy="1201420"/>
          </a:xfrm>
          <a:custGeom>
            <a:avLst/>
            <a:gdLst/>
            <a:ahLst/>
            <a:cxnLst/>
            <a:rect l="l" t="t" r="r" b="b"/>
            <a:pathLst>
              <a:path w="2769234" h="1201420">
                <a:moveTo>
                  <a:pt x="0" y="1200912"/>
                </a:moveTo>
                <a:lnTo>
                  <a:pt x="2769108" y="1200912"/>
                </a:lnTo>
                <a:lnTo>
                  <a:pt x="2769108" y="0"/>
                </a:lnTo>
                <a:lnTo>
                  <a:pt x="0" y="0"/>
                </a:lnTo>
                <a:lnTo>
                  <a:pt x="0" y="1200912"/>
                </a:lnTo>
                <a:close/>
              </a:path>
            </a:pathLst>
          </a:custGeom>
          <a:solidFill>
            <a:srgbClr val="FFFFFF"/>
          </a:solidFill>
        </p:spPr>
        <p:txBody>
          <a:bodyPr wrap="square" lIns="0" tIns="0" rIns="0" bIns="0" rtlCol="0"/>
          <a:lstStyle/>
          <a:p>
            <a:endParaRPr/>
          </a:p>
        </p:txBody>
      </p:sp>
      <p:sp>
        <p:nvSpPr>
          <p:cNvPr id="17" name="object 17"/>
          <p:cNvSpPr txBox="1"/>
          <p:nvPr/>
        </p:nvSpPr>
        <p:spPr>
          <a:xfrm>
            <a:off x="7408165" y="3582923"/>
            <a:ext cx="2769235" cy="1066510"/>
          </a:xfrm>
          <a:prstGeom prst="rect">
            <a:avLst/>
          </a:prstGeom>
          <a:solidFill>
            <a:srgbClr val="FFFFFF"/>
          </a:solidFill>
          <a:ln w="12192">
            <a:solidFill>
              <a:srgbClr val="FF0000"/>
            </a:solidFill>
          </a:ln>
        </p:spPr>
        <p:txBody>
          <a:bodyPr vert="horz" wrap="square" lIns="0" tIns="0" rIns="0" bIns="0" rtlCol="0">
            <a:spAutoFit/>
          </a:bodyPr>
          <a:lstStyle/>
          <a:p>
            <a:pPr marL="85725" marR="115570">
              <a:lnSpc>
                <a:spcPct val="98900"/>
              </a:lnSpc>
            </a:pPr>
            <a:r>
              <a:rPr spc="-5" dirty="0">
                <a:latin typeface="FangSong"/>
                <a:cs typeface="FangSong"/>
              </a:rPr>
              <a:t>样本相对于类标记</a:t>
            </a:r>
            <a:r>
              <a:rPr dirty="0">
                <a:latin typeface="FangSong"/>
                <a:cs typeface="FangSong"/>
              </a:rPr>
              <a:t>的</a:t>
            </a:r>
            <a:r>
              <a:rPr spc="-5" dirty="0">
                <a:solidFill>
                  <a:srgbClr val="FF0000"/>
                </a:solidFill>
                <a:latin typeface="FangSong"/>
                <a:cs typeface="FangSong"/>
              </a:rPr>
              <a:t>类</a:t>
            </a:r>
            <a:r>
              <a:rPr dirty="0">
                <a:solidFill>
                  <a:srgbClr val="FF0000"/>
                </a:solidFill>
                <a:latin typeface="FangSong"/>
                <a:cs typeface="FangSong"/>
              </a:rPr>
              <a:t>条 件概率</a:t>
            </a:r>
            <a:r>
              <a:rPr spc="-265" dirty="0">
                <a:solidFill>
                  <a:srgbClr val="FF0000"/>
                </a:solidFill>
                <a:latin typeface="FangSong"/>
                <a:cs typeface="FangSong"/>
              </a:rPr>
              <a:t> </a:t>
            </a:r>
            <a:r>
              <a:rPr sz="1600" spc="-15" dirty="0">
                <a:latin typeface="Verdana"/>
                <a:cs typeface="Verdana"/>
              </a:rPr>
              <a:t>(</a:t>
            </a:r>
            <a:r>
              <a:rPr sz="1600" spc="-20" dirty="0">
                <a:latin typeface="Verdana"/>
                <a:cs typeface="Verdana"/>
              </a:rPr>
              <a:t>c</a:t>
            </a:r>
            <a:r>
              <a:rPr sz="1600" spc="-15" dirty="0">
                <a:latin typeface="Verdana"/>
                <a:cs typeface="Verdana"/>
              </a:rPr>
              <a:t>lass-</a:t>
            </a:r>
            <a:r>
              <a:rPr sz="1600" spc="-10" dirty="0">
                <a:latin typeface="Verdana"/>
                <a:cs typeface="Verdana"/>
              </a:rPr>
              <a:t>condit</a:t>
            </a:r>
            <a:r>
              <a:rPr sz="1600" spc="-15" dirty="0">
                <a:latin typeface="Verdana"/>
                <a:cs typeface="Verdana"/>
              </a:rPr>
              <a:t>io</a:t>
            </a:r>
            <a:r>
              <a:rPr sz="1600" spc="-5" dirty="0">
                <a:latin typeface="Verdana"/>
                <a:cs typeface="Verdana"/>
              </a:rPr>
              <a:t>n</a:t>
            </a:r>
            <a:r>
              <a:rPr sz="1600" spc="-10" dirty="0">
                <a:latin typeface="Verdana"/>
                <a:cs typeface="Verdana"/>
              </a:rPr>
              <a:t>al pr</a:t>
            </a:r>
            <a:r>
              <a:rPr sz="1600" spc="-5" dirty="0">
                <a:latin typeface="Verdana"/>
                <a:cs typeface="Verdana"/>
              </a:rPr>
              <a:t>o</a:t>
            </a:r>
            <a:r>
              <a:rPr sz="1600" spc="-10" dirty="0">
                <a:latin typeface="Verdana"/>
                <a:cs typeface="Verdana"/>
              </a:rPr>
              <a:t>babili</a:t>
            </a:r>
            <a:r>
              <a:rPr sz="1600" spc="-40" dirty="0">
                <a:latin typeface="Verdana"/>
                <a:cs typeface="Verdana"/>
              </a:rPr>
              <a:t>t</a:t>
            </a:r>
            <a:r>
              <a:rPr sz="1600" spc="-5" dirty="0">
                <a:latin typeface="Verdana"/>
                <a:cs typeface="Verdana"/>
              </a:rPr>
              <a:t>y</a:t>
            </a:r>
            <a:r>
              <a:rPr sz="1600" spc="-15" dirty="0">
                <a:latin typeface="Verdana"/>
                <a:cs typeface="Verdana"/>
              </a:rPr>
              <a:t>)</a:t>
            </a:r>
            <a:r>
              <a:rPr spc="-10" dirty="0">
                <a:latin typeface="Verdana"/>
                <a:cs typeface="Verdana"/>
              </a:rPr>
              <a:t>,</a:t>
            </a:r>
            <a:r>
              <a:rPr spc="40" dirty="0">
                <a:latin typeface="Verdana"/>
                <a:cs typeface="Verdana"/>
              </a:rPr>
              <a:t> </a:t>
            </a:r>
            <a:r>
              <a:rPr dirty="0">
                <a:latin typeface="FangSong"/>
                <a:cs typeface="FangSong"/>
              </a:rPr>
              <a:t>亦称</a:t>
            </a:r>
            <a:r>
              <a:rPr spc="-254" dirty="0">
                <a:latin typeface="FangSong"/>
                <a:cs typeface="FangSong"/>
              </a:rPr>
              <a:t> </a:t>
            </a:r>
            <a:r>
              <a:rPr dirty="0">
                <a:solidFill>
                  <a:srgbClr val="FF0000"/>
                </a:solidFill>
                <a:latin typeface="FangSong"/>
                <a:cs typeface="FangSong"/>
              </a:rPr>
              <a:t>似然 </a:t>
            </a:r>
            <a:r>
              <a:rPr sz="1600" spc="-15" dirty="0">
                <a:latin typeface="Verdana"/>
                <a:cs typeface="Verdana"/>
              </a:rPr>
              <a:t>(li</a:t>
            </a:r>
            <a:r>
              <a:rPr sz="1600" spc="-25" dirty="0">
                <a:latin typeface="Verdana"/>
                <a:cs typeface="Verdana"/>
              </a:rPr>
              <a:t>k</a:t>
            </a:r>
            <a:r>
              <a:rPr sz="1600" spc="-10" dirty="0">
                <a:latin typeface="Verdana"/>
                <a:cs typeface="Verdana"/>
              </a:rPr>
              <a:t>e</a:t>
            </a:r>
            <a:r>
              <a:rPr sz="1600" spc="-15" dirty="0">
                <a:latin typeface="Verdana"/>
                <a:cs typeface="Verdana"/>
              </a:rPr>
              <a:t>lihoo</a:t>
            </a:r>
            <a:r>
              <a:rPr sz="1600" dirty="0">
                <a:latin typeface="Verdana"/>
                <a:cs typeface="Verdana"/>
              </a:rPr>
              <a:t>d</a:t>
            </a:r>
            <a:r>
              <a:rPr sz="1600" spc="-10" dirty="0">
                <a:latin typeface="Verdana"/>
                <a:cs typeface="Verdana"/>
              </a:rPr>
              <a:t>)</a:t>
            </a:r>
            <a:endParaRPr sz="1600">
              <a:latin typeface="Verdana"/>
              <a:cs typeface="Verdana"/>
            </a:endParaRPr>
          </a:p>
        </p:txBody>
      </p:sp>
      <p:sp>
        <p:nvSpPr>
          <p:cNvPr id="18" name="object 18"/>
          <p:cNvSpPr/>
          <p:nvPr/>
        </p:nvSpPr>
        <p:spPr>
          <a:xfrm>
            <a:off x="5958078" y="2989326"/>
            <a:ext cx="1134110" cy="419100"/>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FF0000"/>
            </a:solidFill>
          </a:ln>
        </p:spPr>
        <p:txBody>
          <a:bodyPr wrap="square" lIns="0" tIns="0" rIns="0" bIns="0" rtlCol="0"/>
          <a:lstStyle/>
          <a:p>
            <a:endParaRPr/>
          </a:p>
        </p:txBody>
      </p:sp>
      <p:sp>
        <p:nvSpPr>
          <p:cNvPr id="19" name="object 19"/>
          <p:cNvSpPr/>
          <p:nvPr/>
        </p:nvSpPr>
        <p:spPr>
          <a:xfrm>
            <a:off x="3501516" y="1339570"/>
            <a:ext cx="2817876" cy="1057655"/>
          </a:xfrm>
          <a:prstGeom prst="rect">
            <a:avLst/>
          </a:prstGeom>
          <a:blipFill>
            <a:blip r:embed="rId6" cstate="print"/>
            <a:stretch>
              <a:fillRect/>
            </a:stretch>
          </a:blipFill>
        </p:spPr>
        <p:txBody>
          <a:bodyPr wrap="square" lIns="0" tIns="0" rIns="0" bIns="0" rtlCol="0"/>
          <a:lstStyle/>
          <a:p>
            <a:endParaRPr/>
          </a:p>
        </p:txBody>
      </p:sp>
      <p:sp>
        <p:nvSpPr>
          <p:cNvPr id="20" name="object 20"/>
          <p:cNvSpPr txBox="1"/>
          <p:nvPr/>
        </p:nvSpPr>
        <p:spPr>
          <a:xfrm>
            <a:off x="8002015" y="5377871"/>
            <a:ext cx="2311400" cy="276999"/>
          </a:xfrm>
          <a:prstGeom prst="rect">
            <a:avLst/>
          </a:prstGeom>
        </p:spPr>
        <p:txBody>
          <a:bodyPr vert="horz" wrap="square" lIns="0" tIns="0" rIns="0" bIns="0" rtlCol="0">
            <a:spAutoFit/>
          </a:bodyPr>
          <a:lstStyle/>
          <a:p>
            <a:pPr marL="12700"/>
            <a:r>
              <a:rPr dirty="0">
                <a:solidFill>
                  <a:srgbClr val="C00000"/>
                </a:solidFill>
                <a:latin typeface="FangSong"/>
                <a:cs typeface="FangSong"/>
              </a:rPr>
              <a:t>主要困难在于估计似然</a:t>
            </a:r>
          </a:p>
        </p:txBody>
      </p:sp>
      <p:sp>
        <p:nvSpPr>
          <p:cNvPr id="21" name="object 21"/>
          <p:cNvSpPr/>
          <p:nvPr/>
        </p:nvSpPr>
        <p:spPr>
          <a:xfrm>
            <a:off x="8718932" y="5700418"/>
            <a:ext cx="1187069" cy="471783"/>
          </a:xfrm>
          <a:prstGeom prst="rect">
            <a:avLst/>
          </a:prstGeom>
          <a:blipFill>
            <a:blip r:embed="rId7" cstate="print"/>
            <a:stretch>
              <a:fillRect/>
            </a:stretch>
          </a:blipFill>
        </p:spPr>
        <p:txBody>
          <a:bodyPr wrap="square" lIns="0" tIns="0" rIns="0" bIns="0" rtlCol="0"/>
          <a:lstStyle/>
          <a:p>
            <a:endParaRPr/>
          </a:p>
        </p:txBody>
      </p:sp>
      <p:sp>
        <p:nvSpPr>
          <p:cNvPr id="22" name="object 6"/>
          <p:cNvSpPr txBox="1"/>
          <p:nvPr/>
        </p:nvSpPr>
        <p:spPr>
          <a:xfrm>
            <a:off x="1948384" y="1050752"/>
            <a:ext cx="2623617" cy="307777"/>
          </a:xfrm>
          <a:prstGeom prst="rect">
            <a:avLst/>
          </a:prstGeom>
        </p:spPr>
        <p:txBody>
          <a:bodyPr vert="horz" wrap="square" lIns="0" tIns="0" rIns="0" bIns="0" rtlCol="0">
            <a:spAutoFit/>
          </a:bodyPr>
          <a:lstStyle/>
          <a:p>
            <a:pPr marL="12700"/>
            <a:r>
              <a:rPr lang="zh-CN" altLang="en-US" sz="2000" dirty="0">
                <a:latin typeface="FangSong"/>
                <a:cs typeface="FangSong"/>
              </a:rPr>
              <a:t>对</a:t>
            </a:r>
            <a:r>
              <a:rPr lang="zh-CN" altLang="en-US" sz="2000" b="1" i="1" dirty="0">
                <a:solidFill>
                  <a:srgbClr val="151FFF"/>
                </a:solidFill>
                <a:latin typeface="FangSong"/>
                <a:cs typeface="FangSong"/>
              </a:rPr>
              <a:t>生成模型</a:t>
            </a:r>
            <a:r>
              <a:rPr sz="2000" dirty="0">
                <a:latin typeface="FangSong"/>
                <a:cs typeface="FangSong"/>
              </a:rPr>
              <a:t>，</a:t>
            </a:r>
            <a:r>
              <a:rPr lang="zh-CN" altLang="en-US" sz="2000" dirty="0">
                <a:latin typeface="FangSong"/>
                <a:cs typeface="FangSong"/>
              </a:rPr>
              <a:t>需要考虑</a:t>
            </a:r>
            <a:endParaRPr sz="2000">
              <a:latin typeface="FangSong"/>
              <a:cs typeface="FangSong"/>
            </a:endParaRPr>
          </a:p>
        </p:txBody>
      </p:sp>
      <p:pic>
        <p:nvPicPr>
          <p:cNvPr id="23" name="图片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58292" y="5713931"/>
            <a:ext cx="3810000" cy="595166"/>
          </a:xfrm>
          <a:prstGeom prst="rect">
            <a:avLst/>
          </a:prstGeom>
        </p:spPr>
      </p:pic>
      <p:sp>
        <p:nvSpPr>
          <p:cNvPr id="25" name="object 12"/>
          <p:cNvSpPr/>
          <p:nvPr/>
        </p:nvSpPr>
        <p:spPr>
          <a:xfrm>
            <a:off x="5751670" y="5212466"/>
            <a:ext cx="45719" cy="558428"/>
          </a:xfrm>
          <a:custGeom>
            <a:avLst/>
            <a:gdLst/>
            <a:ahLst/>
            <a:cxnLst/>
            <a:rect l="l" t="t" r="r" b="b"/>
            <a:pathLst>
              <a:path w="76200" h="1035050">
                <a:moveTo>
                  <a:pt x="0" y="957580"/>
                </a:moveTo>
                <a:lnTo>
                  <a:pt x="36195" y="1034796"/>
                </a:lnTo>
                <a:lnTo>
                  <a:pt x="69791" y="971550"/>
                </a:lnTo>
                <a:lnTo>
                  <a:pt x="47625" y="971550"/>
                </a:lnTo>
                <a:lnTo>
                  <a:pt x="27813" y="971041"/>
                </a:lnTo>
                <a:lnTo>
                  <a:pt x="28123" y="958283"/>
                </a:lnTo>
                <a:lnTo>
                  <a:pt x="0" y="957580"/>
                </a:lnTo>
                <a:close/>
              </a:path>
              <a:path w="76200" h="1035050">
                <a:moveTo>
                  <a:pt x="28123" y="958283"/>
                </a:moveTo>
                <a:lnTo>
                  <a:pt x="27813" y="971041"/>
                </a:lnTo>
                <a:lnTo>
                  <a:pt x="47625" y="971550"/>
                </a:lnTo>
                <a:lnTo>
                  <a:pt x="47935" y="958778"/>
                </a:lnTo>
                <a:lnTo>
                  <a:pt x="28123" y="958283"/>
                </a:lnTo>
                <a:close/>
              </a:path>
              <a:path w="76200" h="1035050">
                <a:moveTo>
                  <a:pt x="47935" y="958778"/>
                </a:moveTo>
                <a:lnTo>
                  <a:pt x="47625" y="971550"/>
                </a:lnTo>
                <a:lnTo>
                  <a:pt x="69791" y="971550"/>
                </a:lnTo>
                <a:lnTo>
                  <a:pt x="76200" y="959485"/>
                </a:lnTo>
                <a:lnTo>
                  <a:pt x="47935" y="958778"/>
                </a:lnTo>
                <a:close/>
              </a:path>
              <a:path w="76200" h="1035050">
                <a:moveTo>
                  <a:pt x="51435" y="0"/>
                </a:moveTo>
                <a:lnTo>
                  <a:pt x="28123" y="958283"/>
                </a:lnTo>
                <a:lnTo>
                  <a:pt x="47935" y="958778"/>
                </a:lnTo>
                <a:lnTo>
                  <a:pt x="71247" y="508"/>
                </a:lnTo>
                <a:lnTo>
                  <a:pt x="51435" y="0"/>
                </a:lnTo>
                <a:close/>
              </a:path>
            </a:pathLst>
          </a:custGeom>
          <a:solidFill>
            <a:srgbClr val="006FC0"/>
          </a:solidFill>
        </p:spPr>
        <p:txBody>
          <a:bodyPr wrap="square" lIns="0" tIns="0" rIns="0" bIns="0" rtlCol="0"/>
          <a:lstStyle/>
          <a:p>
            <a:endParaRPr/>
          </a:p>
        </p:txBody>
      </p:sp>
      <p:sp>
        <p:nvSpPr>
          <p:cNvPr id="26" name="矩形 25"/>
          <p:cNvSpPr/>
          <p:nvPr/>
        </p:nvSpPr>
        <p:spPr>
          <a:xfrm>
            <a:off x="5881706" y="5318843"/>
            <a:ext cx="1335622" cy="369332"/>
          </a:xfrm>
          <a:prstGeom prst="rect">
            <a:avLst/>
          </a:prstGeom>
        </p:spPr>
        <p:txBody>
          <a:bodyPr wrap="none">
            <a:spAutoFit/>
          </a:bodyPr>
          <a:lstStyle/>
          <a:p>
            <a:r>
              <a:rPr lang="zh-CN" altLang="en-US" spc="-5">
                <a:solidFill>
                  <a:srgbClr val="0000FF"/>
                </a:solidFill>
                <a:latin typeface="FangSong"/>
                <a:cs typeface="FangSong"/>
              </a:rPr>
              <a:t>另一种解释</a:t>
            </a:r>
            <a:endParaRPr lang="zh-CN" altLang="en-US" dirty="0"/>
          </a:p>
        </p:txBody>
      </p:sp>
      <p:cxnSp>
        <p:nvCxnSpPr>
          <p:cNvPr id="29" name="直线连接符 28"/>
          <p:cNvCxnSpPr/>
          <p:nvPr/>
        </p:nvCxnSpPr>
        <p:spPr>
          <a:xfrm>
            <a:off x="6319393" y="6172200"/>
            <a:ext cx="966851" cy="0"/>
          </a:xfrm>
          <a:prstGeom prst="line">
            <a:avLst/>
          </a:prstGeom>
          <a:ln w="28575">
            <a:solidFill>
              <a:srgbClr val="151FFF"/>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4993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7" grpId="0" animBg="1"/>
      <p:bldP spid="8" grpId="0" animBg="1"/>
      <p:bldP spid="10" grpId="0" animBg="1"/>
      <p:bldP spid="11" grpId="0" animBg="1"/>
      <p:bldP spid="12" grpId="0" animBg="1"/>
      <p:bldP spid="15" grpId="0" animBg="1"/>
      <p:bldP spid="17" grpId="0" animBg="1"/>
      <p:bldP spid="18" grpId="0" animBg="1"/>
      <p:bldP spid="20" grpId="0"/>
      <p:bldP spid="21" grpId="0" animBg="1"/>
      <p:bldP spid="25" grpId="0" animBg="1"/>
      <p:bldP spid="26" grpId="0"/>
    </p:bldLst>
  </p:timing>
  <p:extLst mod="1"/>
</p:sld>
</file>

<file path=ppt/tags/tag1.xml><?xml version="1.0" encoding="utf-8"?>
<p:tagLst xmlns:a="http://schemas.openxmlformats.org/drawingml/2006/main" xmlns:r="http://schemas.openxmlformats.org/officeDocument/2006/relationships" xmlns:p="http://schemas.openxmlformats.org/presentationml/2006/main">
  <p:tag name="TIMING" val="|125.6"/>
</p:tagLst>
</file>

<file path=ppt/tags/tag10.xml><?xml version="1.0" encoding="utf-8"?>
<p:tagLst xmlns:a="http://schemas.openxmlformats.org/drawingml/2006/main" xmlns:r="http://schemas.openxmlformats.org/officeDocument/2006/relationships" xmlns:p="http://schemas.openxmlformats.org/presentationml/2006/main">
  <p:tag name="TIMING" val="|184.4|6.7|12.1|17.5"/>
</p:tagLst>
</file>

<file path=ppt/tags/tag11.xml><?xml version="1.0" encoding="utf-8"?>
<p:tagLst xmlns:a="http://schemas.openxmlformats.org/drawingml/2006/main" xmlns:r="http://schemas.openxmlformats.org/officeDocument/2006/relationships" xmlns:p="http://schemas.openxmlformats.org/presentationml/2006/main">
  <p:tag name="TIMING" val="|153.3|40.1"/>
</p:tagLst>
</file>

<file path=ppt/tags/tag12.xml><?xml version="1.0" encoding="utf-8"?>
<p:tagLst xmlns:a="http://schemas.openxmlformats.org/drawingml/2006/main" xmlns:r="http://schemas.openxmlformats.org/officeDocument/2006/relationships" xmlns:p="http://schemas.openxmlformats.org/presentationml/2006/main">
  <p:tag name="TIMING" val="|2.4|22.2"/>
</p:tagLst>
</file>

<file path=ppt/tags/tag13.xml><?xml version="1.0" encoding="utf-8"?>
<p:tagLst xmlns:a="http://schemas.openxmlformats.org/drawingml/2006/main" xmlns:r="http://schemas.openxmlformats.org/officeDocument/2006/relationships" xmlns:p="http://schemas.openxmlformats.org/presentationml/2006/main">
  <p:tag name="TIMING" val="|29.5|50.5"/>
</p:tagLst>
</file>

<file path=ppt/tags/tag14.xml><?xml version="1.0" encoding="utf-8"?>
<p:tagLst xmlns:a="http://schemas.openxmlformats.org/drawingml/2006/main" xmlns:r="http://schemas.openxmlformats.org/officeDocument/2006/relationships" xmlns:p="http://schemas.openxmlformats.org/presentationml/2006/main">
  <p:tag name="TIMING" val="|58"/>
</p:tagLst>
</file>

<file path=ppt/tags/tag15.xml><?xml version="1.0" encoding="utf-8"?>
<p:tagLst xmlns:a="http://schemas.openxmlformats.org/drawingml/2006/main" xmlns:r="http://schemas.openxmlformats.org/officeDocument/2006/relationships" xmlns:p="http://schemas.openxmlformats.org/presentationml/2006/main">
  <p:tag name="TIMING" val="|18.9|116.6"/>
</p:tagLst>
</file>

<file path=ppt/tags/tag16.xml><?xml version="1.0" encoding="utf-8"?>
<p:tagLst xmlns:a="http://schemas.openxmlformats.org/drawingml/2006/main" xmlns:r="http://schemas.openxmlformats.org/officeDocument/2006/relationships" xmlns:p="http://schemas.openxmlformats.org/presentationml/2006/main">
  <p:tag name="TIMING" val="|30.2"/>
</p:tagLst>
</file>

<file path=ppt/tags/tag17.xml><?xml version="1.0" encoding="utf-8"?>
<p:tagLst xmlns:a="http://schemas.openxmlformats.org/drawingml/2006/main" xmlns:r="http://schemas.openxmlformats.org/officeDocument/2006/relationships" xmlns:p="http://schemas.openxmlformats.org/presentationml/2006/main">
  <p:tag name="TIMING" val="|45.9|1.7|13.4|68.6|1.4"/>
</p:tagLst>
</file>

<file path=ppt/tags/tag18.xml><?xml version="1.0" encoding="utf-8"?>
<p:tagLst xmlns:a="http://schemas.openxmlformats.org/drawingml/2006/main" xmlns:r="http://schemas.openxmlformats.org/officeDocument/2006/relationships" xmlns:p="http://schemas.openxmlformats.org/presentationml/2006/main">
  <p:tag name="TIMING" val="|38"/>
</p:tagLst>
</file>

<file path=ppt/tags/tag19.xml><?xml version="1.0" encoding="utf-8"?>
<p:tagLst xmlns:a="http://schemas.openxmlformats.org/drawingml/2006/main" xmlns:r="http://schemas.openxmlformats.org/officeDocument/2006/relationships" xmlns:p="http://schemas.openxmlformats.org/presentationml/2006/main">
  <p:tag name="TIMING" val="|29.4"/>
</p:tagLst>
</file>

<file path=ppt/tags/tag2.xml><?xml version="1.0" encoding="utf-8"?>
<p:tagLst xmlns:a="http://schemas.openxmlformats.org/drawingml/2006/main" xmlns:r="http://schemas.openxmlformats.org/officeDocument/2006/relationships" xmlns:p="http://schemas.openxmlformats.org/presentationml/2006/main">
  <p:tag name="TIMING" val="|263.4"/>
</p:tagLst>
</file>

<file path=ppt/tags/tag20.xml><?xml version="1.0" encoding="utf-8"?>
<p:tagLst xmlns:a="http://schemas.openxmlformats.org/drawingml/2006/main" xmlns:r="http://schemas.openxmlformats.org/officeDocument/2006/relationships" xmlns:p="http://schemas.openxmlformats.org/presentationml/2006/main">
  <p:tag name="TIMING" val="|35.9|84.7|45.9"/>
</p:tagLst>
</file>

<file path=ppt/tags/tag21.xml><?xml version="1.0" encoding="utf-8"?>
<p:tagLst xmlns:a="http://schemas.openxmlformats.org/drawingml/2006/main" xmlns:r="http://schemas.openxmlformats.org/officeDocument/2006/relationships" xmlns:p="http://schemas.openxmlformats.org/presentationml/2006/main">
  <p:tag name="TIMING" val="|254.5|22.9"/>
</p:tagLst>
</file>

<file path=ppt/tags/tag22.xml><?xml version="1.0" encoding="utf-8"?>
<p:tagLst xmlns:a="http://schemas.openxmlformats.org/drawingml/2006/main" xmlns:r="http://schemas.openxmlformats.org/officeDocument/2006/relationships" xmlns:p="http://schemas.openxmlformats.org/presentationml/2006/main">
  <p:tag name="TIMING" val="|169.3"/>
</p:tagLst>
</file>

<file path=ppt/tags/tag23.xml><?xml version="1.0" encoding="utf-8"?>
<p:tagLst xmlns:a="http://schemas.openxmlformats.org/drawingml/2006/main" xmlns:r="http://schemas.openxmlformats.org/officeDocument/2006/relationships" xmlns:p="http://schemas.openxmlformats.org/presentationml/2006/main">
  <p:tag name="TIMING" val="|160.7"/>
</p:tagLst>
</file>

<file path=ppt/tags/tag24.xml><?xml version="1.0" encoding="utf-8"?>
<p:tagLst xmlns:a="http://schemas.openxmlformats.org/drawingml/2006/main" xmlns:r="http://schemas.openxmlformats.org/officeDocument/2006/relationships" xmlns:p="http://schemas.openxmlformats.org/presentationml/2006/main">
  <p:tag name="TIMING" val="|106.9|31.5"/>
</p:tagLst>
</file>

<file path=ppt/tags/tag25.xml><?xml version="1.0" encoding="utf-8"?>
<p:tagLst xmlns:a="http://schemas.openxmlformats.org/drawingml/2006/main" xmlns:r="http://schemas.openxmlformats.org/officeDocument/2006/relationships" xmlns:p="http://schemas.openxmlformats.org/presentationml/2006/main">
  <p:tag name="TIMING" val="|46.2|26.3"/>
</p:tagLst>
</file>

<file path=ppt/tags/tag26.xml><?xml version="1.0" encoding="utf-8"?>
<p:tagLst xmlns:a="http://schemas.openxmlformats.org/drawingml/2006/main" xmlns:r="http://schemas.openxmlformats.org/officeDocument/2006/relationships" xmlns:p="http://schemas.openxmlformats.org/presentationml/2006/main">
  <p:tag name="TIMING" val="|44.5|54.1"/>
</p:tagLst>
</file>

<file path=ppt/tags/tag27.xml><?xml version="1.0" encoding="utf-8"?>
<p:tagLst xmlns:a="http://schemas.openxmlformats.org/drawingml/2006/main" xmlns:r="http://schemas.openxmlformats.org/officeDocument/2006/relationships" xmlns:p="http://schemas.openxmlformats.org/presentationml/2006/main">
  <p:tag name="TIMING" val="|123.6"/>
</p:tagLst>
</file>

<file path=ppt/tags/tag28.xml><?xml version="1.0" encoding="utf-8"?>
<p:tagLst xmlns:a="http://schemas.openxmlformats.org/drawingml/2006/main" xmlns:r="http://schemas.openxmlformats.org/officeDocument/2006/relationships" xmlns:p="http://schemas.openxmlformats.org/presentationml/2006/main">
  <p:tag name="TIMING" val="|23"/>
</p:tagLst>
</file>

<file path=ppt/tags/tag29.xml><?xml version="1.0" encoding="utf-8"?>
<p:tagLst xmlns:a="http://schemas.openxmlformats.org/drawingml/2006/main" xmlns:r="http://schemas.openxmlformats.org/officeDocument/2006/relationships" xmlns:p="http://schemas.openxmlformats.org/presentationml/2006/main">
  <p:tag name="TIMING" val="|18.2|58.4|154.4|123.7|6.1|7"/>
</p:tagLst>
</file>

<file path=ppt/tags/tag3.xml><?xml version="1.0" encoding="utf-8"?>
<p:tagLst xmlns:a="http://schemas.openxmlformats.org/drawingml/2006/main" xmlns:r="http://schemas.openxmlformats.org/officeDocument/2006/relationships" xmlns:p="http://schemas.openxmlformats.org/presentationml/2006/main">
  <p:tag name="TIMING" val="|40.6"/>
</p:tagLst>
</file>

<file path=ppt/tags/tag30.xml><?xml version="1.0" encoding="utf-8"?>
<p:tagLst xmlns:a="http://schemas.openxmlformats.org/drawingml/2006/main" xmlns:r="http://schemas.openxmlformats.org/officeDocument/2006/relationships" xmlns:p="http://schemas.openxmlformats.org/presentationml/2006/main">
  <p:tag name="TIMING" val="|0.8|12.4|33|26|14.1|18.7"/>
</p:tagLst>
</file>

<file path=ppt/tags/tag4.xml><?xml version="1.0" encoding="utf-8"?>
<p:tagLst xmlns:a="http://schemas.openxmlformats.org/drawingml/2006/main" xmlns:r="http://schemas.openxmlformats.org/officeDocument/2006/relationships" xmlns:p="http://schemas.openxmlformats.org/presentationml/2006/main">
  <p:tag name="TIMING" val="|90.7|24.5|14.8"/>
</p:tagLst>
</file>

<file path=ppt/tags/tag5.xml><?xml version="1.0" encoding="utf-8"?>
<p:tagLst xmlns:a="http://schemas.openxmlformats.org/drawingml/2006/main" xmlns:r="http://schemas.openxmlformats.org/officeDocument/2006/relationships" xmlns:p="http://schemas.openxmlformats.org/presentationml/2006/main">
  <p:tag name="TIMING" val="|26.5|73.1"/>
</p:tagLst>
</file>

<file path=ppt/tags/tag6.xml><?xml version="1.0" encoding="utf-8"?>
<p:tagLst xmlns:a="http://schemas.openxmlformats.org/drawingml/2006/main" xmlns:r="http://schemas.openxmlformats.org/officeDocument/2006/relationships" xmlns:p="http://schemas.openxmlformats.org/presentationml/2006/main">
  <p:tag name="TIMING" val="|1.7|0.6|2.6|262.7|73.6"/>
</p:tagLst>
</file>

<file path=ppt/tags/tag7.xml><?xml version="1.0" encoding="utf-8"?>
<p:tagLst xmlns:a="http://schemas.openxmlformats.org/drawingml/2006/main" xmlns:r="http://schemas.openxmlformats.org/officeDocument/2006/relationships" xmlns:p="http://schemas.openxmlformats.org/presentationml/2006/main">
  <p:tag name="TIMING" val="|6|16.6|77.6|14.6"/>
</p:tagLst>
</file>

<file path=ppt/tags/tag8.xml><?xml version="1.0" encoding="utf-8"?>
<p:tagLst xmlns:a="http://schemas.openxmlformats.org/drawingml/2006/main" xmlns:r="http://schemas.openxmlformats.org/officeDocument/2006/relationships" xmlns:p="http://schemas.openxmlformats.org/presentationml/2006/main">
  <p:tag name="TIMING" val="|65.6"/>
</p:tagLst>
</file>

<file path=ppt/tags/tag9.xml><?xml version="1.0" encoding="utf-8"?>
<p:tagLst xmlns:a="http://schemas.openxmlformats.org/drawingml/2006/main" xmlns:r="http://schemas.openxmlformats.org/officeDocument/2006/relationships" xmlns:p="http://schemas.openxmlformats.org/presentationml/2006/main">
  <p:tag name="TIMING" val="|185"/>
</p:tagLst>
</file>

<file path=ppt/theme/theme1.xml><?xml version="1.0" encoding="utf-8"?>
<a:theme xmlns:a="http://schemas.openxmlformats.org/drawingml/2006/main" name="机器学习v2.1rgb">
  <a:themeElements>
    <a:clrScheme name="d2079d0f44cf4ff1a863224989008aad">
      <a:dk1>
        <a:srgbClr val="1E3E4B"/>
      </a:dk1>
      <a:lt1>
        <a:srgbClr val="FFFFFF"/>
      </a:lt1>
      <a:dk2>
        <a:srgbClr val="5A5A5A"/>
      </a:dk2>
      <a:lt2>
        <a:srgbClr val="FFFFFF"/>
      </a:lt2>
      <a:accent1>
        <a:srgbClr val="1E3E4B"/>
      </a:accent1>
      <a:accent2>
        <a:srgbClr val="96CE2D"/>
      </a:accent2>
      <a:accent3>
        <a:srgbClr val="ED5901"/>
      </a:accent3>
      <a:accent4>
        <a:srgbClr val="FED50B"/>
      </a:accent4>
      <a:accent5>
        <a:srgbClr val="1E3E4B"/>
      </a:accent5>
      <a:accent6>
        <a:srgbClr val="96CE2D"/>
      </a:accent6>
      <a:hlink>
        <a:srgbClr val="FFFFFF"/>
      </a:hlink>
      <a:folHlink>
        <a:srgbClr val="FFFF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38480</TotalTime>
  <Words>3231</Words>
  <Application>Microsoft Office PowerPoint</Application>
  <PresentationFormat>宽屏</PresentationFormat>
  <Paragraphs>555</Paragraphs>
  <Slides>61</Slides>
  <Notes>51</Notes>
  <HiddenSlides>2</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61</vt:i4>
      </vt:variant>
    </vt:vector>
  </HeadingPairs>
  <TitlesOfParts>
    <vt:vector size="87" baseType="lpstr">
      <vt:lpstr>-apple-system</vt:lpstr>
      <vt:lpstr>FangSong</vt:lpstr>
      <vt:lpstr>Hannotate SC</vt:lpstr>
      <vt:lpstr>KaiTi</vt:lpstr>
      <vt:lpstr>Symbol Tiger Expert</vt:lpstr>
      <vt:lpstr>DengXian</vt:lpstr>
      <vt:lpstr>DengXian</vt:lpstr>
      <vt:lpstr>黑体</vt:lpstr>
      <vt:lpstr>华文新魏</vt:lpstr>
      <vt:lpstr>宋体</vt:lpstr>
      <vt:lpstr>微软雅黑</vt:lpstr>
      <vt:lpstr>微软雅黑 Light</vt:lpstr>
      <vt:lpstr>幼圆</vt:lpstr>
      <vt:lpstr>Arial</vt:lpstr>
      <vt:lpstr>Arial Rounded MT Bold</vt:lpstr>
      <vt:lpstr>Calibri</vt:lpstr>
      <vt:lpstr>Courier New</vt:lpstr>
      <vt:lpstr>Haettenschweiler</vt:lpstr>
      <vt:lpstr>Impact</vt:lpstr>
      <vt:lpstr>Palatino Linotype</vt:lpstr>
      <vt:lpstr>Symbol</vt:lpstr>
      <vt:lpstr>Times</vt:lpstr>
      <vt:lpstr>Times New Roman</vt:lpstr>
      <vt:lpstr>Verdana</vt:lpstr>
      <vt:lpstr>Wingdings</vt:lpstr>
      <vt:lpstr>机器学习v2.1rgb</vt:lpstr>
      <vt:lpstr>PowerPoint 演示文稿</vt:lpstr>
      <vt:lpstr>PowerPoint 演示文稿</vt:lpstr>
      <vt:lpstr>本章内容</vt:lpstr>
      <vt:lpstr>一、贝叶斯决策论</vt:lpstr>
      <vt:lpstr>贝叶斯决策论 (Bayesian decision theory)</vt:lpstr>
      <vt:lpstr>贝叶斯决策论 (Bayesian decision theory)</vt:lpstr>
      <vt:lpstr>贝叶斯决策论 (Bayesian decision theory)</vt:lpstr>
      <vt:lpstr>判别式 vs. 生成式</vt:lpstr>
      <vt:lpstr>贝叶斯定理</vt:lpstr>
      <vt:lpstr>贝叶斯定理</vt:lpstr>
      <vt:lpstr>二、极大似然估计</vt:lpstr>
      <vt:lpstr>极大似然估计(Maximum Likelihood Estimate，MLE)</vt:lpstr>
      <vt:lpstr>极大似然估计</vt:lpstr>
      <vt:lpstr>极大似然估计</vt:lpstr>
      <vt:lpstr>极大似然估计</vt:lpstr>
      <vt:lpstr>极大似然估计</vt:lpstr>
      <vt:lpstr>极大似然估计</vt:lpstr>
      <vt:lpstr>极大似然估计</vt:lpstr>
      <vt:lpstr>极大似然估计</vt:lpstr>
      <vt:lpstr>最大后验估计(Maximum A Posteriori probability, MAP)</vt:lpstr>
      <vt:lpstr>三、朴素贝叶斯分类器</vt:lpstr>
      <vt:lpstr>朴素贝叶斯分类器 (naïve Bayes classifier)</vt:lpstr>
      <vt:lpstr>朴素贝叶斯分类器</vt:lpstr>
      <vt:lpstr>朴素贝叶斯分类器</vt:lpstr>
      <vt:lpstr>朴素贝叶斯分类器</vt:lpstr>
      <vt:lpstr>朴素贝叶斯分类器</vt:lpstr>
      <vt:lpstr>朴素贝叶斯分类器</vt:lpstr>
      <vt:lpstr>拉普拉斯修正(Laplacian correction)</vt:lpstr>
      <vt:lpstr>拉普拉斯修正(Laplacian correction)</vt:lpstr>
      <vt:lpstr>朴素贝叶斯分类器的使用方式</vt:lpstr>
      <vt:lpstr>朴素贝叶斯分类器分析</vt:lpstr>
      <vt:lpstr>四、半朴素贝叶斯分类器</vt:lpstr>
      <vt:lpstr>半朴素贝叶斯分类器</vt:lpstr>
      <vt:lpstr>两种常见方法</vt:lpstr>
      <vt:lpstr>AODE(Averaged One-Dependent Estimator)</vt:lpstr>
      <vt:lpstr>高阶依赖</vt:lpstr>
      <vt:lpstr>五、贝叶斯网</vt:lpstr>
      <vt:lpstr>贝叶斯网（Bayesian network; Bayes network）</vt:lpstr>
      <vt:lpstr>贝叶斯网（Bayesian network）</vt:lpstr>
      <vt:lpstr>三变量间的典型依赖关系</vt:lpstr>
      <vt:lpstr>三变量间的典型依赖关系</vt:lpstr>
      <vt:lpstr>三变量间的典型依赖关系</vt:lpstr>
      <vt:lpstr>分析条件独立性</vt:lpstr>
      <vt:lpstr>结构学习</vt:lpstr>
      <vt:lpstr>推断</vt:lpstr>
      <vt:lpstr>六、EM算法</vt:lpstr>
      <vt:lpstr>EM算法-Expectation Maximization</vt:lpstr>
      <vt:lpstr>PowerPoint 演示文稿</vt:lpstr>
      <vt:lpstr>PowerPoint 演示文稿</vt:lpstr>
      <vt:lpstr>PowerPoint 演示文稿</vt:lpstr>
      <vt:lpstr>EM算法</vt:lpstr>
      <vt:lpstr>EM算法过程</vt:lpstr>
      <vt:lpstr>抛硬币EM过程</vt:lpstr>
      <vt:lpstr>Jensen’s inequality</vt:lpstr>
      <vt:lpstr>EM算法</vt:lpstr>
      <vt:lpstr>EM算法</vt:lpstr>
      <vt:lpstr>EM算法</vt:lpstr>
      <vt:lpstr>EM算法过程</vt:lpstr>
      <vt:lpstr>EM算法</vt:lpstr>
      <vt:lpstr>EM算法过程</vt:lpstr>
      <vt:lpstr>本章小结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机器学习-第一章</dc:title>
  <dc:creator>胡鹏</dc:creator>
  <cp:lastModifiedBy>PC</cp:lastModifiedBy>
  <cp:revision>451</cp:revision>
  <dcterms:created xsi:type="dcterms:W3CDTF">2016-12-14T22:02:49Z</dcterms:created>
  <dcterms:modified xsi:type="dcterms:W3CDTF">2024-09-09T06:05:20Z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2016-03-02T00:00:00Z</vt:filetime>
  </property>
  <property fmtid="{D5CDD505-2E9C-101B-9397-08002B2CF9AE}" pid="3" name="LastSaved">
    <vt:filetime>2016-12-14T00:00:00Z</vt:filetime>
  </property>
</Properties>
</file>